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2" r:id="rId4"/>
    <p:sldId id="265" r:id="rId5"/>
    <p:sldId id="263" r:id="rId6"/>
    <p:sldId id="267" r:id="rId7"/>
    <p:sldId id="268" r:id="rId8"/>
    <p:sldId id="257" r:id="rId9"/>
    <p:sldId id="256" r:id="rId10"/>
    <p:sldId id="261" r:id="rId11"/>
    <p:sldId id="269" r:id="rId12"/>
    <p:sldId id="25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3E19-C2F0-4FC9-9758-684C1DB17F1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4us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lliottworldwar2.wikispaces.com/Japanese-American+internment+camps" TargetMode="External"/><Relationship Id="rId3" Type="http://schemas.openxmlformats.org/officeDocument/2006/relationships/hyperlink" Target="http://www.google.com/url?sa=i&amp;rct=j&amp;q=american+anti-japanese+propaganda+ww2&amp;source=images&amp;cd=&amp;cad=rja&amp;docid=BXInGI_ccCXckM&amp;tbnid=4doU3ANCxgExRM:&amp;ved=0CAQQjB0&amp;url=http://puredanceensemble.com/rhwwii-anti-japanese-propaganda.php3&amp;ei=51KBUaPDMMvi4AO3x4DQBw&amp;bvm=bv.45921128,d.dmg&amp;psig=AFQjCNFvGNTAVIhZ74ZipCxP1m1zt3RDVQ&amp;ust=1367516143121486" TargetMode="External"/><Relationship Id="rId7" Type="http://schemas.openxmlformats.org/officeDocument/2006/relationships/hyperlink" Target="http://japaneseintermentcamps.wikispaces.com/Mapping+of+the+camp+locationshttp:/www.nationalww2museum.org/learn/education/for-students/ww2-history/ww2-by-the-numbers/japanese-american-internment.html" TargetMode="External"/><Relationship Id="rId2" Type="http://schemas.openxmlformats.org/officeDocument/2006/relationships/hyperlink" Target="http://www.pearlharborsurvivors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etlaw.org/en/landmark/cases/korematsu_v_united_states" TargetMode="External"/><Relationship Id="rId11" Type="http://schemas.openxmlformats.org/officeDocument/2006/relationships/hyperlink" Target="http://www.fasttrackteaching.com/burns/Unit_10_WW2/U10_race_issues.html" TargetMode="External"/><Relationship Id="rId5" Type="http://schemas.openxmlformats.org/officeDocument/2006/relationships/hyperlink" Target="http://fortmissoulamuseum.org/WWII/detail.php?id=431http://www.youtube.com/watch?v=QdUzHnyxDnc" TargetMode="External"/><Relationship Id="rId10" Type="http://schemas.openxmlformats.org/officeDocument/2006/relationships/hyperlink" Target="http://www.nww2m.com/2012/02/executive-order-9066-70th-anniversary-japanese-internment-februrary-19/wdc-japanese-internment-announcement/" TargetMode="External"/><Relationship Id="rId4" Type="http://schemas.openxmlformats.org/officeDocument/2006/relationships/hyperlink" Target="http://www.kidport.com/Reflib/WorldHistory/WorldWarII/WorldWarIIPacificEvents.htm" TargetMode="External"/><Relationship Id="rId9" Type="http://schemas.openxmlformats.org/officeDocument/2006/relationships/hyperlink" Target="http://mvmsreader.pbworks.com/w/page/7927229/Farewell%20To%20Manzanar%20B%20Bloc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maxwell.syr.edu/plegal/uticatah/uchida.htm" TargetMode="External"/><Relationship Id="rId3" Type="http://schemas.openxmlformats.org/officeDocument/2006/relationships/hyperlink" Target="http://www.youtube.com/watch?v=Xon4mjDXB8&amp;playnext=1&amp;list=PLC6E7984A80F52585" TargetMode="External"/><Relationship Id="rId7" Type="http://schemas.openxmlformats.org/officeDocument/2006/relationships/hyperlink" Target="http://www.archives.gov/historical-docs/todays-doc/?dod-date=219" TargetMode="External"/><Relationship Id="rId2" Type="http://schemas.openxmlformats.org/officeDocument/2006/relationships/hyperlink" Target="http://www.youtube.com/watch?feature=player_detailpage&amp;list=PL64CF32E398486D3C&amp;v=JkaQqzumM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K8gYGg0dkE" TargetMode="External"/><Relationship Id="rId5" Type="http://schemas.openxmlformats.org/officeDocument/2006/relationships/hyperlink" Target="http://www.youtube.com/watch?v=WHU5l788bgs" TargetMode="External"/><Relationship Id="rId4" Type="http://schemas.openxmlformats.org/officeDocument/2006/relationships/hyperlink" Target="http://www.youtube.com/watch?v=_OiPldKsM5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mericastory.gov/assets/aa/lange/aa_lange_relocation_2_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uticatah/korematsufacts.htm" TargetMode="External"/><Relationship Id="rId2" Type="http://schemas.openxmlformats.org/officeDocument/2006/relationships/hyperlink" Target="http://www.youtube.com/watch?v=_OiPldKsM5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uticatah/uchida.htm" TargetMode="External"/><Relationship Id="rId2" Type="http://schemas.openxmlformats.org/officeDocument/2006/relationships/hyperlink" Target="http://www.youtube.com/watch?v=JkaQqzumMGE&amp;list=PL64CF32E398486D3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youtube.com/watch?v=QdUzHnyxDnc" TargetMode="External"/><Relationship Id="rId4" Type="http://schemas.openxmlformats.org/officeDocument/2006/relationships/hyperlink" Target="http://www.youtube.com/watch?v=Xo-n4mjDXB8&amp;playnext=1&amp;list=PLC6E7984A80F5258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K8gYGg0dkE" TargetMode="External"/><Relationship Id="rId2" Type="http://schemas.openxmlformats.org/officeDocument/2006/relationships/hyperlink" Target="http://www.youtube.com/watch?v=WHU5l788bg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chives.gov/historical-docs/todays-doc/?dod-date=21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05800" cy="582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Kelly </a:t>
            </a:r>
            <a:r>
              <a:rPr lang="en-US" sz="2000" dirty="0" err="1" smtClean="0"/>
              <a:t>Hajdasz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JFK Middle School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Utica City School District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Khajdasz@uticaschools.org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Japanese-American Internment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63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Determine the Causes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Attack on Pearl Harbor</a:t>
            </a:r>
          </a:p>
          <a:p>
            <a:pPr marL="0" indent="0" algn="ctr">
              <a:buNone/>
            </a:pPr>
            <a:r>
              <a:rPr lang="en-US" dirty="0" smtClean="0"/>
              <a:t>Anti-Japanese Sentiment</a:t>
            </a:r>
          </a:p>
          <a:p>
            <a:pPr marL="0" indent="0" algn="ctr">
              <a:buNone/>
            </a:pPr>
            <a:r>
              <a:rPr lang="en-US" dirty="0" smtClean="0"/>
              <a:t>Executive Order 9066</a:t>
            </a:r>
          </a:p>
          <a:p>
            <a:pPr marL="0" indent="0">
              <a:buNone/>
            </a:pPr>
            <a:r>
              <a:rPr lang="en-US" sz="2400" dirty="0" smtClean="0"/>
              <a:t>For each of the above events, answer the following questions: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Who was involved?</a:t>
            </a:r>
          </a:p>
          <a:p>
            <a:pPr marL="0" indent="0">
              <a:buNone/>
            </a:pPr>
            <a:r>
              <a:rPr lang="en-US" sz="2400" dirty="0" smtClean="0"/>
              <a:t>What happened?</a:t>
            </a:r>
          </a:p>
          <a:p>
            <a:pPr marL="0" indent="0">
              <a:buNone/>
            </a:pPr>
            <a:r>
              <a:rPr lang="en-US" sz="2400" dirty="0" smtClean="0"/>
              <a:t>Where did it happen?</a:t>
            </a:r>
          </a:p>
          <a:p>
            <a:pPr marL="0" indent="0">
              <a:buNone/>
            </a:pPr>
            <a:r>
              <a:rPr lang="en-US" sz="2400" dirty="0" smtClean="0"/>
              <a:t>When did it happen?  </a:t>
            </a:r>
          </a:p>
          <a:p>
            <a:pPr marL="0" indent="0">
              <a:buNone/>
            </a:pPr>
            <a:r>
              <a:rPr lang="en-US" sz="2400" dirty="0" smtClean="0"/>
              <a:t>Why did it happen?</a:t>
            </a:r>
          </a:p>
          <a:p>
            <a:pPr marL="0" indent="0">
              <a:buNone/>
            </a:pPr>
            <a:r>
              <a:rPr lang="en-US" sz="2400" dirty="0" smtClean="0"/>
              <a:t>How did it happen?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53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Evaluate the Policy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Use the link to evaluate the American relocation policy. Was the government justified in placing Japanese-Americans in internment camps?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u="sng" dirty="0" smtClean="0"/>
              <a:t>Yes</a:t>
            </a:r>
            <a:r>
              <a:rPr lang="en-US" dirty="0" smtClean="0"/>
              <a:t>		          		        </a:t>
            </a:r>
            <a:r>
              <a:rPr lang="en-US" u="sng" dirty="0" smtClean="0"/>
              <a:t>No</a:t>
            </a:r>
            <a:r>
              <a:rPr lang="en-US" dirty="0" smtClean="0"/>
              <a:t>			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			               </a:t>
            </a:r>
            <a:r>
              <a:rPr lang="en-US" dirty="0" smtClean="0"/>
              <a:t>1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                      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                      3.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 your position on whether or not the government was justified in placing Japanese-Americans in internment camps.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Resources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4869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Pearl Harbor: The Attack. Photographs.  </a:t>
            </a:r>
            <a:r>
              <a:rPr lang="en-US" dirty="0" smtClean="0">
                <a:hlinkClick r:id="rId2"/>
              </a:rPr>
              <a:t>http://www.pearlharborsurvivorsonline.org/</a:t>
            </a:r>
            <a:r>
              <a:rPr lang="en-US" dirty="0" smtClean="0"/>
              <a:t>. April 30, 2013</a:t>
            </a:r>
          </a:p>
          <a:p>
            <a:endParaRPr lang="en-US" dirty="0" smtClean="0"/>
          </a:p>
          <a:p>
            <a:r>
              <a:rPr lang="en-US" dirty="0" smtClean="0"/>
              <a:t>Anti-Japanese propaganda posters. Propaganda posters.</a:t>
            </a:r>
            <a:r>
              <a:rPr lang="en-US" dirty="0" smtClean="0">
                <a:hlinkClick r:id="rId3"/>
              </a:rPr>
              <a:t>puredanceensemble.com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4"/>
              </a:rPr>
              <a:t>http://www.kidport.com/Reflib/WorldHistory/WorldWarII/WorldWarIIPacificEvents.htm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5"/>
              </a:rPr>
              <a:t>http://fortmissoulamuseum.org/WWII/detail.php?id=431 </a:t>
            </a:r>
            <a:r>
              <a:rPr lang="en-US" dirty="0" smtClean="0"/>
              <a:t>. May 1, 2013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/>
              <a:t>Korematsu v. United States. Cartoon.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www.streetlaw.org/en/landmark/cases/</a:t>
            </a:r>
          </a:p>
          <a:p>
            <a:r>
              <a:rPr lang="en-US" dirty="0" err="1" smtClean="0">
                <a:hlinkClick r:id="rId6"/>
              </a:rPr>
              <a:t>korematsu_v_united_states</a:t>
            </a:r>
            <a:r>
              <a:rPr lang="en-US" dirty="0" smtClean="0"/>
              <a:t>. May 2, 2013</a:t>
            </a:r>
            <a:endParaRPr lang="en-US" dirty="0"/>
          </a:p>
          <a:p>
            <a:endParaRPr lang="en-US" dirty="0">
              <a:hlinkClick r:id="rId7"/>
            </a:endParaRPr>
          </a:p>
          <a:p>
            <a:r>
              <a:rPr lang="en-US" dirty="0" smtClean="0"/>
              <a:t>Japanese family. Picture. </a:t>
            </a:r>
            <a:r>
              <a:rPr lang="en-US" dirty="0" smtClean="0">
                <a:hlinkClick r:id="rId7"/>
              </a:rPr>
              <a:t>http: //www.nationalww2museum.org/learn/education/for-students/ww2-history/ww2-by-the-numbers/japanese-american-internment.html</a:t>
            </a:r>
            <a:r>
              <a:rPr lang="en-US" dirty="0" smtClean="0"/>
              <a:t>.May 5, 2013</a:t>
            </a:r>
          </a:p>
          <a:p>
            <a:endParaRPr lang="en-US" dirty="0"/>
          </a:p>
          <a:p>
            <a:r>
              <a:rPr lang="en-US" dirty="0" smtClean="0"/>
              <a:t>Japanese-American Internment. Pictures.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elliottworldwar2.wikispaces.com/ </a:t>
            </a:r>
            <a:r>
              <a:rPr lang="en-US" dirty="0" err="1" smtClean="0">
                <a:hlinkClick r:id="rId8"/>
              </a:rPr>
              <a:t>Japanese-American+internment+camps</a:t>
            </a:r>
            <a:r>
              <a:rPr lang="en-US" dirty="0" smtClean="0"/>
              <a:t> ,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mvmsreader.pbworks.com/w/page/</a:t>
            </a:r>
          </a:p>
          <a:p>
            <a:r>
              <a:rPr lang="en-US" dirty="0" smtClean="0">
                <a:hlinkClick r:id="rId9"/>
              </a:rPr>
              <a:t>7927229/Farewell%20To%20Manzanar%20B%20Block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http://www.nww2m.com</a:t>
            </a:r>
            <a:r>
              <a:rPr lang="en-US" dirty="0" smtClean="0">
                <a:hlinkClick r:id="rId10"/>
              </a:rPr>
              <a:t>/</a:t>
            </a:r>
          </a:p>
          <a:p>
            <a:r>
              <a:rPr lang="en-US" dirty="0" smtClean="0">
                <a:hlinkClick r:id="rId10"/>
              </a:rPr>
              <a:t>2012/02/executive-order-9066-70th-anniversary-japanese-internment-februrary-19/</a:t>
            </a:r>
            <a:r>
              <a:rPr lang="en-US" dirty="0" err="1" smtClean="0">
                <a:hlinkClick r:id="rId10"/>
              </a:rPr>
              <a:t>wdc</a:t>
            </a:r>
            <a:r>
              <a:rPr lang="en-US" dirty="0" smtClean="0">
                <a:hlinkClick r:id="rId10"/>
              </a:rPr>
              <a:t>-</a:t>
            </a:r>
            <a:r>
              <a:rPr lang="en-US" dirty="0" err="1" smtClean="0">
                <a:hlinkClick r:id="rId10"/>
              </a:rPr>
              <a:t>japanese</a:t>
            </a:r>
            <a:r>
              <a:rPr lang="en-US" dirty="0" smtClean="0">
                <a:hlinkClick r:id="rId10"/>
              </a:rPr>
              <a:t>-internment-announcement/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www.fasttrackteaching.com/burns/</a:t>
            </a:r>
          </a:p>
          <a:p>
            <a:r>
              <a:rPr lang="en-US" dirty="0" smtClean="0">
                <a:hlinkClick r:id="rId11"/>
              </a:rPr>
              <a:t>Unit_10_WW2/U10_race_issues.html</a:t>
            </a:r>
            <a:r>
              <a:rPr lang="en-US" dirty="0" smtClean="0"/>
              <a:t> . May1, 2013</a:t>
            </a:r>
          </a:p>
        </p:txBody>
      </p:sp>
    </p:spTree>
    <p:extLst>
      <p:ext uri="{BB962C8B-B14F-4D97-AF65-F5344CB8AC3E}">
        <p14:creationId xmlns:p14="http://schemas.microsoft.com/office/powerpoint/2010/main" val="2961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Media Sources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This is the Enemy. </a:t>
            </a:r>
            <a:r>
              <a:rPr lang="en-US" sz="2000" dirty="0" err="1" smtClean="0"/>
              <a:t>Video.</a:t>
            </a:r>
            <a:r>
              <a:rPr lang="en-US" sz="2000" dirty="0" err="1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www.youtube.com/watch?feature=player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_</a:t>
            </a:r>
            <a:r>
              <a:rPr lang="en-US" sz="2000" dirty="0" err="1" smtClean="0">
                <a:hlinkClick r:id="rId2"/>
              </a:rPr>
              <a:t>detailpage&amp;list</a:t>
            </a:r>
            <a:r>
              <a:rPr lang="en-US" sz="2000" dirty="0" smtClean="0">
                <a:hlinkClick r:id="rId2"/>
              </a:rPr>
              <a:t>=PL64CF32E398486D3C&amp;v=</a:t>
            </a:r>
            <a:r>
              <a:rPr lang="en-US" sz="2000" dirty="0" err="1" smtClean="0">
                <a:hlinkClick r:id="rId2"/>
              </a:rPr>
              <a:t>JkaQqzumMGE</a:t>
            </a:r>
            <a:r>
              <a:rPr lang="en-US" sz="2000" dirty="0" err="1" smtClean="0"/>
              <a:t>.May</a:t>
            </a:r>
            <a:r>
              <a:rPr lang="en-US" sz="2000" dirty="0" smtClean="0"/>
              <a:t> 2, 2013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prstClr val="black"/>
                </a:solidFill>
              </a:rPr>
              <a:t>Manzanar</a:t>
            </a:r>
            <a:r>
              <a:rPr lang="en-US" sz="1800" dirty="0" smtClean="0">
                <a:solidFill>
                  <a:prstClr val="black"/>
                </a:solidFill>
              </a:rPr>
              <a:t>.  Music Video. 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www.youtube.com/watch?v=Xon4mjDXB8&amp;playnext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3"/>
              </a:rPr>
              <a:t>=1&amp;list=PLC6E7984A80F52585</a:t>
            </a:r>
            <a:r>
              <a:rPr lang="en-US" sz="1800" dirty="0" smtClean="0">
                <a:solidFill>
                  <a:prstClr val="black"/>
                </a:solidFill>
              </a:rPr>
              <a:t> . May 6,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Japanese Relocation. Gov’t </a:t>
            </a:r>
            <a:r>
              <a:rPr lang="en-US" sz="1800" dirty="0">
                <a:solidFill>
                  <a:prstClr val="black"/>
                </a:solidFill>
              </a:rPr>
              <a:t>propaganda </a:t>
            </a:r>
            <a:r>
              <a:rPr lang="en-US" sz="1800" dirty="0" smtClean="0">
                <a:solidFill>
                  <a:prstClr val="black"/>
                </a:solidFill>
              </a:rPr>
              <a:t>film. </a:t>
            </a:r>
            <a:r>
              <a:rPr lang="en-US" sz="1800" dirty="0" smtClean="0">
                <a:solidFill>
                  <a:prstClr val="black"/>
                </a:solidFill>
                <a:hlinkClick r:id="rId4"/>
              </a:rPr>
              <a:t>http://www.youtube.com/watch?v=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4"/>
              </a:rPr>
              <a:t>_OiPldKsM5w</a:t>
            </a:r>
            <a:r>
              <a:rPr lang="en-US" sz="1800" dirty="0" smtClean="0">
                <a:solidFill>
                  <a:prstClr val="black"/>
                </a:solidFill>
              </a:rPr>
              <a:t>. May 1,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Pearl Harbor attack </a:t>
            </a:r>
            <a:r>
              <a:rPr lang="en-US" sz="1800" dirty="0" smtClean="0">
                <a:solidFill>
                  <a:prstClr val="black"/>
                </a:solidFill>
              </a:rPr>
              <a:t>scene. Movie. 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www.youtube.com/watch?v=WHU5l788bgs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Declaration of </a:t>
            </a:r>
            <a:r>
              <a:rPr lang="en-US" sz="1800" dirty="0" smtClean="0">
                <a:solidFill>
                  <a:prstClr val="black"/>
                </a:solidFill>
              </a:rPr>
              <a:t>War. Speech to </a:t>
            </a:r>
            <a:r>
              <a:rPr lang="en-US" sz="1800" dirty="0" err="1" smtClean="0">
                <a:solidFill>
                  <a:prstClr val="black"/>
                </a:solidFill>
              </a:rPr>
              <a:t>Congress.</a:t>
            </a:r>
            <a:r>
              <a:rPr lang="en-US" sz="1800" dirty="0" err="1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6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6"/>
              </a:rPr>
              <a:t>www.youtube.com/watch?v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6"/>
              </a:rPr>
              <a:t>=lK8gYGg0dkE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Executive Order 9066. </a:t>
            </a:r>
            <a:r>
              <a:rPr lang="en-US" sz="1800" dirty="0">
                <a:solidFill>
                  <a:prstClr val="black"/>
                </a:solidFill>
              </a:rPr>
              <a:t>Letter. </a:t>
            </a:r>
            <a:r>
              <a:rPr lang="en-US" sz="1800" dirty="0">
                <a:hlinkClick r:id="rId7"/>
              </a:rPr>
              <a:t>http://www.archives.gov/historical-docs/todays-doc/?</a:t>
            </a:r>
            <a:r>
              <a:rPr lang="en-US" sz="1800" dirty="0" smtClean="0">
                <a:hlinkClick r:id="rId7"/>
              </a:rPr>
              <a:t>dod-date=219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Uchida, Yoshiko. (1995). </a:t>
            </a:r>
            <a:r>
              <a:rPr lang="en-US" sz="1800" dirty="0" smtClean="0">
                <a:solidFill>
                  <a:prstClr val="black"/>
                </a:solidFill>
                <a:hlinkClick r:id="rId8"/>
              </a:rPr>
              <a:t>Prisoner of My Country</a:t>
            </a:r>
            <a:r>
              <a:rPr lang="en-US" sz="1800" dirty="0" smtClean="0">
                <a:solidFill>
                  <a:prstClr val="black"/>
                </a:solidFill>
              </a:rPr>
              <a:t>. </a:t>
            </a:r>
            <a:r>
              <a:rPr lang="en-US" sz="1800" i="1" dirty="0" smtClean="0">
                <a:solidFill>
                  <a:prstClr val="black"/>
                </a:solidFill>
              </a:rPr>
              <a:t>The Invisible Thread</a:t>
            </a:r>
            <a:r>
              <a:rPr lang="en-US" sz="1800" dirty="0" smtClean="0">
                <a:solidFill>
                  <a:prstClr val="black"/>
                </a:solidFill>
              </a:rPr>
              <a:t>: p.72-79. New York, NY: Beech Tree Books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</a:rPr>
              <a:t>After the attack on Pearl Harbor, many Americans questioned the loyalty of Japanese Americans, fearing they may act as spies or help Japan invade the U.S.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566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Japanese-American Internment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6" y="685800"/>
            <a:ext cx="8230947" cy="44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75260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Wartime Relocation Agency (WRA)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forced approximately 120,000 Japanese Americans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to relocate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to inland camps, living in crowded barracks behind barbed wire. 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sz="2800" dirty="0"/>
          </a:p>
        </p:txBody>
      </p:sp>
      <p:pic>
        <p:nvPicPr>
          <p:cNvPr id="4" name="Picture 7" descr="aa_lange_relocation_2_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"/>
          <a:stretch>
            <a:fillRect/>
          </a:stretch>
        </p:blipFill>
        <p:spPr bwMode="auto">
          <a:xfrm>
            <a:off x="4038600" y="1600200"/>
            <a:ext cx="492705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1905000"/>
            <a:ext cx="320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0.gstatic.com/images?q=tbn:ANd9GcS4xaLn7XPE-h48XKvA5cQIoRl9bxsxUSVOE6RjS9zW8HYOjfsm:japaneseintermentcamps.wikispaces.com/file/view/WW2_map_Japanese_internment_camps_300g120.gif/281970802/518x385/WW2_map_Japanese_internment_camps_300g12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96471"/>
            <a:ext cx="3514889" cy="2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Identify the Problem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Who was involved?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happened?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did it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did it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did it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it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2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Korematsu v. U.S.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88" y="5638800"/>
            <a:ext cx="7924800" cy="914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Japanese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American Internment (U.S.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2"/>
              </a:rPr>
              <a:t>Govt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Film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)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3"/>
              </a:rPr>
              <a:t>Korematsu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3"/>
              </a:rPr>
              <a:t>Information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4953000" cy="50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This Is the 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800" dirty="0" smtClean="0">
                <a:hlinkClick r:id="rId3"/>
              </a:rPr>
              <a:t>Prisoner </a:t>
            </a:r>
            <a:r>
              <a:rPr lang="en-US" sz="4800" dirty="0">
                <a:hlinkClick r:id="rId3"/>
              </a:rPr>
              <a:t>of </a:t>
            </a:r>
            <a:r>
              <a:rPr lang="en-US" sz="4800" dirty="0" smtClean="0">
                <a:hlinkClick r:id="rId3"/>
              </a:rPr>
              <a:t> My </a:t>
            </a:r>
            <a:r>
              <a:rPr lang="en-US" sz="4800" dirty="0">
                <a:hlinkClick r:id="rId3"/>
              </a:rPr>
              <a:t>Country</a:t>
            </a:r>
            <a:endParaRPr lang="en-US" sz="4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4800" dirty="0" smtClean="0">
                <a:hlinkClick r:id="rId4"/>
              </a:rPr>
              <a:t>Kenji</a:t>
            </a:r>
            <a:endParaRPr lang="en-US" sz="4800" dirty="0">
              <a:hlinkClick r:id="rId5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55407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Why was Japanese-American Internment necessary?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was Japanese-American Internment unnecessary?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8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  <a:hlinkClick r:id="rId2"/>
              </a:rPr>
              <a:t>December 7, 1941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600" b="1" i="1" u="sng" dirty="0">
                <a:latin typeface="Agency FB" pitchFamily="34" charset="0"/>
                <a:hlinkClick r:id="rId3"/>
              </a:rPr>
              <a:t>CASUALTIES </a:t>
            </a:r>
            <a:endParaRPr lang="en-US" sz="2600" dirty="0" smtClean="0"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Agency FB" pitchFamily="34" charset="0"/>
              </a:rPr>
              <a:t>2,408 KILLED - 1,178 WOUNDED = 3,586 TOTAL</a:t>
            </a:r>
            <a:r>
              <a:rPr lang="en-US" sz="2600" b="1" u="sng" dirty="0">
                <a:latin typeface="Agency FB" pitchFamily="34" charset="0"/>
              </a:rPr>
              <a:t> </a:t>
            </a:r>
            <a:endParaRPr lang="en-US" sz="2600" dirty="0" smtClean="0">
              <a:latin typeface="Agency FB" pitchFamily="34" charset="0"/>
            </a:endParaRPr>
          </a:p>
          <a:p>
            <a:pPr marL="0" indent="0">
              <a:buNone/>
            </a:pPr>
            <a:r>
              <a:rPr lang="en-US" sz="2600" b="1" i="1" u="sng" dirty="0" smtClean="0">
                <a:latin typeface="Agency FB" pitchFamily="34" charset="0"/>
              </a:rPr>
              <a:t>NOTE</a:t>
            </a:r>
            <a:r>
              <a:rPr lang="en-US" sz="2600" b="1" dirty="0" smtClean="0">
                <a:latin typeface="Agency FB" pitchFamily="34" charset="0"/>
              </a:rPr>
              <a:t>: </a:t>
            </a:r>
            <a:r>
              <a:rPr lang="en-US" sz="2600" b="1" i="1" dirty="0" smtClean="0">
                <a:latin typeface="Agency FB" pitchFamily="34" charset="0"/>
              </a:rPr>
              <a:t>Many</a:t>
            </a:r>
            <a:r>
              <a:rPr lang="en-US" sz="2600" b="1" dirty="0" smtClean="0">
                <a:latin typeface="Agency FB" pitchFamily="34" charset="0"/>
              </a:rPr>
              <a:t> </a:t>
            </a:r>
            <a:r>
              <a:rPr lang="en-US" sz="2600" b="1" i="1" dirty="0">
                <a:latin typeface="Agency FB" pitchFamily="34" charset="0"/>
              </a:rPr>
              <a:t>more were known to have received wounds from shrapnel and other flying debris that didn't receive hospitalization in </a:t>
            </a:r>
            <a:r>
              <a:rPr lang="en-US" sz="2600" b="1" i="1" dirty="0" smtClean="0">
                <a:latin typeface="Agency FB" pitchFamily="34" charset="0"/>
              </a:rPr>
              <a:t>the </a:t>
            </a:r>
            <a:r>
              <a:rPr lang="en-US" sz="2600" b="1" i="1" dirty="0">
                <a:latin typeface="Agency FB" pitchFamily="34" charset="0"/>
              </a:rPr>
              <a:t>already overcrowded medical facilities and no records were kept of their treatment.</a:t>
            </a:r>
            <a:endParaRPr lang="en-US" sz="2600" dirty="0" smtClean="0">
              <a:latin typeface="Agency FB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4814"/>
            <a:ext cx="3613719" cy="29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1100"/>
            <a:ext cx="36620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856" y="5368636"/>
            <a:ext cx="6400800" cy="457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itchFamily="34" charset="0"/>
                <a:hlinkClick r:id="rId2"/>
              </a:rPr>
              <a:t>Executive Order 9066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030" name="Picture 6" descr="http://t0.gstatic.com/images?q=tbn:ANd9GcQrRjc8FEC7NXtZrU7nmGej6P0gBCq_9zIpf0hjjkZVDGicr5DV:www.ww2shots.com/gallery/d/2765-1/Anti_Japanese_Propaganda4-ww2sh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8" y="685800"/>
            <a:ext cx="2832583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Q38aFPn0jOfGzSm1SUBc81F9HeBTvQ7y4caeSYWt7WMrGKzregZg:www.kidport.com/Reflib/WorldHistory/WorldWarII/Images/AntiJapanesePropag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31" y="685800"/>
            <a:ext cx="2573183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S-yWF6cRQbsSseSEUDp4C8Rwb__u1EOeF2aUuL8hqbT3PWRcPd:www.fortmissoulamuseum.org/WWII/images/posters/1986.004.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15" y="685799"/>
            <a:ext cx="3023786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559</TotalTime>
  <Words>456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Times New Roman</vt:lpstr>
      <vt:lpstr>Office Theme</vt:lpstr>
      <vt:lpstr>Japanese-American Internment</vt:lpstr>
      <vt:lpstr>PowerPoint Presentation</vt:lpstr>
      <vt:lpstr>  The Wartime Relocation Agency (WRA) forced approximately 120,000 Japanese Americans to relocate to inland camps, living in crowded barracks behind barbed wire.   </vt:lpstr>
      <vt:lpstr>Identify the Problem</vt:lpstr>
      <vt:lpstr>Korematsu v. U.S.</vt:lpstr>
      <vt:lpstr>This Is the Enemy</vt:lpstr>
      <vt:lpstr>Gather Evidence</vt:lpstr>
      <vt:lpstr>December 7, 1941</vt:lpstr>
      <vt:lpstr>PowerPoint Presentation</vt:lpstr>
      <vt:lpstr>Determine the Causes</vt:lpstr>
      <vt:lpstr>Evaluate the Policy</vt:lpstr>
      <vt:lpstr>Resources</vt:lpstr>
      <vt:lpstr>Media 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Joseph Montecalvo</cp:lastModifiedBy>
  <cp:revision>50</cp:revision>
  <dcterms:created xsi:type="dcterms:W3CDTF">2013-05-01T16:25:53Z</dcterms:created>
  <dcterms:modified xsi:type="dcterms:W3CDTF">2013-05-13T16:02:36Z</dcterms:modified>
</cp:coreProperties>
</file>