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bookmarkIdSeed="2">
  <p:sldMasterIdLst>
    <p:sldMasterId id="2147483672" r:id="rId2"/>
  </p:sldMasterIdLst>
  <p:notesMasterIdLst>
    <p:notesMasterId r:id="rId36"/>
  </p:notesMasterIdLst>
  <p:handoutMasterIdLst>
    <p:handoutMasterId r:id="rId37"/>
  </p:handoutMasterIdLst>
  <p:sldIdLst>
    <p:sldId id="273" r:id="rId3"/>
    <p:sldId id="275" r:id="rId4"/>
    <p:sldId id="277" r:id="rId5"/>
    <p:sldId id="287" r:id="rId6"/>
    <p:sldId id="296" r:id="rId7"/>
    <p:sldId id="295" r:id="rId8"/>
    <p:sldId id="298" r:id="rId9"/>
    <p:sldId id="300" r:id="rId10"/>
    <p:sldId id="278" r:id="rId11"/>
    <p:sldId id="297" r:id="rId12"/>
    <p:sldId id="279" r:id="rId13"/>
    <p:sldId id="299" r:id="rId14"/>
    <p:sldId id="310" r:id="rId15"/>
    <p:sldId id="304" r:id="rId16"/>
    <p:sldId id="305" r:id="rId17"/>
    <p:sldId id="309" r:id="rId18"/>
    <p:sldId id="306" r:id="rId19"/>
    <p:sldId id="308" r:id="rId20"/>
    <p:sldId id="307" r:id="rId21"/>
    <p:sldId id="320" r:id="rId22"/>
    <p:sldId id="311" r:id="rId23"/>
    <p:sldId id="312" r:id="rId24"/>
    <p:sldId id="314" r:id="rId25"/>
    <p:sldId id="315" r:id="rId26"/>
    <p:sldId id="316" r:id="rId27"/>
    <p:sldId id="318" r:id="rId28"/>
    <p:sldId id="317" r:id="rId29"/>
    <p:sldId id="319" r:id="rId30"/>
    <p:sldId id="301" r:id="rId31"/>
    <p:sldId id="302" r:id="rId32"/>
    <p:sldId id="303" r:id="rId33"/>
    <p:sldId id="321" r:id="rId34"/>
    <p:sldId id="294" r:id="rId3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60" d="100"/>
          <a:sy n="60" d="100"/>
        </p:scale>
        <p:origin x="-1566" y="-17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A7959C71-B73A-49FF-9308-B24F710812B5}" type="datetimeFigureOut">
              <a:rPr lang="en-US" smtClean="0"/>
              <a:pPr/>
              <a:t>6/8/2016</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D6790D8E-0C56-4F61-9B17-7A387442778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a:lstStyle/>
          <a:p>
            <a:fld id="{5468FC2B-D455-4AC4-9C5E-9317124768F4}" type="datetimeFigureOut">
              <a:rPr lang="en-US" smtClean="0"/>
              <a:pPr/>
              <a:t>6/8/2016</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99807D-D128-4837-BF84-5EA633F317A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sz="2000">
                <a:solidFill>
                  <a:srgbClr val="FFFFFF"/>
                </a:solidFill>
              </a:defRPr>
            </a:lvl1pPr>
            <a:extLst/>
          </a:lstStyle>
          <a:p>
            <a:fld id="{047E157E-8DCB-4F70-A0AF-5EB586A91DD4}" type="datetime1">
              <a:rPr lang="en-US" smtClean="0"/>
              <a:pPr/>
              <a:t>6/8/2016</a:t>
            </a:fld>
            <a:endParaRPr lang="en-US" dirty="0"/>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a:solidFill>
                  <a:schemeClr val="tx2"/>
                </a:solidFill>
              </a:defRPr>
            </a:lvl1pPr>
            <a:extLst/>
          </a:lstStyle>
          <a:p>
            <a:endParaRPr lang="en-US" dirty="0">
              <a:solidFill>
                <a:srgbClr val="DEF5FA"/>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a:solidFill>
                  <a:schemeClr val="tx2"/>
                </a:solidFill>
              </a:defRPr>
            </a:lvl1pPr>
            <a:extLst/>
          </a:lstStyle>
          <a:p>
            <a:fld id="{8F82E0A0-C266-4798-8C8F-B9F91E9DA37E}" type="slidenum">
              <a:rPr lang="en-US" smtClean="0">
                <a:solidFill>
                  <a:srgbClr val="DEF5FA"/>
                </a:solidFill>
              </a:rPr>
              <a:pPr/>
              <a:t>‹#›</a:t>
            </a:fld>
            <a:endParaRPr lang="en-US" dirty="0">
              <a:solidFill>
                <a:srgbClr val="DEF5FA"/>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fld id="{E4606EA6-EFEA-4C30-9264-4F9291A5780D}" type="datetime1">
              <a:rPr lang="en-US" smtClean="0">
                <a:solidFill>
                  <a:srgbClr val="464646"/>
                </a:solidFill>
              </a:rPr>
              <a:pPr/>
              <a:t>6/8/2016</a:t>
            </a:fld>
            <a:endParaRPr lang="en-US">
              <a:solidFill>
                <a:srgbClr val="464646"/>
              </a:solidFill>
            </a:endParaRPr>
          </a:p>
        </p:txBody>
      </p:sp>
      <p:sp>
        <p:nvSpPr>
          <p:cNvPr id="4" name="Rectangle 3"/>
          <p:cNvSpPr>
            <a:spLocks noGrp="1"/>
          </p:cNvSpPr>
          <p:nvPr>
            <p:ph type="ftr" sz="quarter" idx="11"/>
          </p:nvPr>
        </p:nvSpPr>
        <p:spPr/>
        <p:txBody>
          <a:bodyPr/>
          <a:lstStyle>
            <a:extLst/>
          </a:lstStyle>
          <a:p>
            <a:endParaRPr lang="en-US">
              <a:solidFill>
                <a:srgbClr val="464646"/>
              </a:solidFill>
            </a:endParaRPr>
          </a:p>
        </p:txBody>
      </p:sp>
      <p:sp>
        <p:nvSpPr>
          <p:cNvPr id="5" name="Rectangle 4"/>
          <p:cNvSpPr>
            <a:spLocks noGrp="1"/>
          </p:cNvSpPr>
          <p:nvPr>
            <p:ph type="sldNum" sz="quarter" idx="12"/>
          </p:nvPr>
        </p:nvSpPr>
        <p:spPr/>
        <p:txBody>
          <a:bodyPr/>
          <a:lstStyle>
            <a:extLst/>
          </a:lstStyle>
          <a:p>
            <a:fld id="{8F82E0A0-C266-4798-8C8F-B9F91E9DA37E}" type="slidenum">
              <a:rPr lang="en-US" smtClean="0"/>
              <a:pPr/>
              <a:t>‹#›</a:t>
            </a:fld>
            <a:endParaRPr lang="en-US"/>
          </a:p>
        </p:txBody>
      </p:sp>
      <p:sp>
        <p:nvSpPr>
          <p:cNvPr id="7" name="Rectangle 6"/>
          <p:cNvSpPr>
            <a:spLocks noGrp="1"/>
          </p:cNvSpPr>
          <p:nvPr>
            <p:ph sz="quarter" idx="13"/>
          </p:nvPr>
        </p:nvSpPr>
        <p:spPr>
          <a:xfrm>
            <a:off x="609600" y="1803400"/>
            <a:ext cx="8153400" cy="436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1"/>
            <a:ext cx="7123113" cy="1673225"/>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solidFill>
                  <a:srgbClr val="464646"/>
                </a:solidFill>
              </a:rPr>
              <a:pPr/>
              <a:t>6/8/2016</a:t>
            </a:fld>
            <a:endParaRPr lang="en-US">
              <a:solidFill>
                <a:srgbClr val="464646"/>
              </a:solidFill>
            </a:endParaRP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sz="2400">
                <a:solidFill>
                  <a:srgbClr val="FFFFFF"/>
                </a:solidFill>
              </a:defRPr>
            </a:lvl1pPr>
            <a:extLst/>
          </a:lstStyle>
          <a:p>
            <a:fld id="{8F82E0A0-C266-4798-8C8F-B9F91E9DA37E}" type="slidenum">
              <a:rPr lang="en-US" smtClean="0"/>
              <a:pPr/>
              <a:t>‹#›</a:t>
            </a:fld>
            <a:endParaRPr lang="en-US" dirty="0"/>
          </a:p>
        </p:txBody>
      </p:sp>
      <p:sp>
        <p:nvSpPr>
          <p:cNvPr id="14" name="Footer Placeholder 13"/>
          <p:cNvSpPr>
            <a:spLocks noGrp="1"/>
          </p:cNvSpPr>
          <p:nvPr>
            <p:ph type="ftr" sz="quarter" idx="12"/>
          </p:nvPr>
        </p:nvSpPr>
        <p:spPr/>
        <p:txBody>
          <a:bodyPr/>
          <a:lstStyle>
            <a:extLst/>
          </a:lstStyle>
          <a:p>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803402"/>
            <a:ext cx="3886200" cy="435816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803399"/>
            <a:ext cx="3886200" cy="435816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solidFill>
                  <a:srgbClr val="464646"/>
                </a:solidFill>
              </a:rPr>
              <a:pPr/>
              <a:t>6/8/2016</a:t>
            </a:fld>
            <a:endParaRPr lang="en-US">
              <a:solidFill>
                <a:srgbClr val="464646"/>
              </a:solidFill>
            </a:endParaRPr>
          </a:p>
        </p:txBody>
      </p:sp>
      <p:sp>
        <p:nvSpPr>
          <p:cNvPr id="10" name="Slide Number Placeholder 9"/>
          <p:cNvSpPr>
            <a:spLocks noGrp="1"/>
          </p:cNvSpPr>
          <p:nvPr>
            <p:ph type="sldNum" sz="quarter" idx="16"/>
          </p:nvPr>
        </p:nvSpPr>
        <p:spPr/>
        <p:txBody>
          <a:bodyPr rtlCol="0"/>
          <a:lstStyle>
            <a:extLst/>
          </a:lstStyle>
          <a:p>
            <a:fld id="{8F82E0A0-C266-4798-8C8F-B9F91E9DA37E}" type="slidenum">
              <a:rPr lang="en-US" smtClean="0"/>
              <a:pPr/>
              <a:t>‹#›</a:t>
            </a:fld>
            <a:endParaRPr lang="en-US"/>
          </a:p>
        </p:txBody>
      </p:sp>
      <p:sp>
        <p:nvSpPr>
          <p:cNvPr id="12" name="Footer Placeholder 11"/>
          <p:cNvSpPr>
            <a:spLocks noGrp="1"/>
          </p:cNvSpPr>
          <p:nvPr>
            <p:ph type="ftr" sz="quarter" idx="17"/>
          </p:nvPr>
        </p:nvSpPr>
        <p:spPr/>
        <p:txBody>
          <a:bodyPr rtlCol="0"/>
          <a:lstStyle>
            <a:extLst/>
          </a:lstStyle>
          <a:p>
            <a:endParaRPr lang="en-US">
              <a:solidFill>
                <a:srgbClr val="46464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2559757"/>
            <a:ext cx="3886200" cy="35052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2559757"/>
            <a:ext cx="3886200" cy="35052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solidFill>
                  <a:srgbClr val="464646"/>
                </a:solidFill>
              </a:rPr>
              <a:pPr/>
              <a:t>6/8/2016</a:t>
            </a:fld>
            <a:endParaRPr lang="en-US">
              <a:solidFill>
                <a:srgbClr val="464646"/>
              </a:solidFill>
            </a:endParaRPr>
          </a:p>
        </p:txBody>
      </p:sp>
      <p:sp>
        <p:nvSpPr>
          <p:cNvPr id="12" name="Slide Number Placeholder 11"/>
          <p:cNvSpPr>
            <a:spLocks noGrp="1"/>
          </p:cNvSpPr>
          <p:nvPr>
            <p:ph type="sldNum" sz="quarter" idx="16"/>
          </p:nvPr>
        </p:nvSpPr>
        <p:spPr/>
        <p:txBody>
          <a:bodyPr rtlCol="0"/>
          <a:lstStyle>
            <a:extLst/>
          </a:lstStyle>
          <a:p>
            <a:fld id="{8F82E0A0-C266-4798-8C8F-B9F91E9DA37E}" type="slidenum">
              <a:rPr lang="en-US" smtClean="0"/>
              <a:pPr/>
              <a:t>‹#›</a:t>
            </a:fld>
            <a:endParaRPr lang="en-US"/>
          </a:p>
        </p:txBody>
      </p:sp>
      <p:sp>
        <p:nvSpPr>
          <p:cNvPr id="14" name="Footer Placeholder 13"/>
          <p:cNvSpPr>
            <a:spLocks noGrp="1"/>
          </p:cNvSpPr>
          <p:nvPr>
            <p:ph type="ftr" sz="quarter" idx="17"/>
          </p:nvPr>
        </p:nvSpPr>
        <p:spPr/>
        <p:txBody>
          <a:bodyPr rtlCol="0"/>
          <a:lstStyle>
            <a:extLst/>
          </a:lstStyle>
          <a:p>
            <a:endParaRPr lang="en-US">
              <a:solidFill>
                <a:srgbClr val="464646"/>
              </a:solidFill>
            </a:endParaRP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6DFADB5D-B7A0-47E3-AD2D-B1A6F8614213}" type="datetime1">
              <a:rPr lang="en-US" smtClean="0">
                <a:solidFill>
                  <a:srgbClr val="464646"/>
                </a:solidFill>
              </a:rPr>
              <a:pPr/>
              <a:t>6/8/2016</a:t>
            </a:fld>
            <a:endParaRPr lang="en-US">
              <a:solidFill>
                <a:srgbClr val="464646"/>
              </a:solidFill>
            </a:endParaRPr>
          </a:p>
        </p:txBody>
      </p:sp>
      <p:sp>
        <p:nvSpPr>
          <p:cNvPr id="4" name="Footer Placeholder 3"/>
          <p:cNvSpPr>
            <a:spLocks noGrp="1"/>
          </p:cNvSpPr>
          <p:nvPr>
            <p:ph type="ftr" sz="quarter" idx="11"/>
          </p:nvPr>
        </p:nvSpPr>
        <p:spPr/>
        <p:txBody>
          <a:bodyPr/>
          <a:lstStyle>
            <a:extLst/>
          </a:lstStyle>
          <a:p>
            <a:endParaRPr lang="en-US">
              <a:solidFill>
                <a:srgbClr val="464646"/>
              </a:solidFill>
            </a:endParaRPr>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solidFill>
                  <a:srgbClr val="464646"/>
                </a:solidFill>
              </a:rPr>
              <a:pPr/>
              <a:t>6/8/2016</a:t>
            </a:fld>
            <a:endParaRPr lang="en-US">
              <a:solidFill>
                <a:srgbClr val="464646"/>
              </a:solidFill>
            </a:endParaRPr>
          </a:p>
        </p:txBody>
      </p:sp>
      <p:sp>
        <p:nvSpPr>
          <p:cNvPr id="3" name="Footer Placeholder 2"/>
          <p:cNvSpPr>
            <a:spLocks noGrp="1"/>
          </p:cNvSpPr>
          <p:nvPr>
            <p:ph type="ftr" sz="quarter" idx="11"/>
          </p:nvPr>
        </p:nvSpPr>
        <p:spPr/>
        <p:txBody>
          <a:bodyPr/>
          <a:lstStyle>
            <a:extLst/>
          </a:lstStyle>
          <a:p>
            <a:endParaRPr lang="en-US" dirty="0">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a:solidFill>
                  <a:schemeClr val="tx2"/>
                </a:solidFill>
              </a:defRPr>
            </a:lvl1pPr>
            <a:extLst/>
          </a:lstStyle>
          <a:p>
            <a:fld id="{A3F7CB7D-F184-43C7-B6FD-03D728E1BBFF}" type="slidenum">
              <a:rPr lang="en-US" smtClean="0">
                <a:solidFill>
                  <a:srgbClr val="464646"/>
                </a:solidFill>
              </a:rPr>
              <a:pPr/>
              <a:t>‹#›</a:t>
            </a:fld>
            <a:endParaRPr lang="en-US" dirty="0">
              <a:solidFill>
                <a:srgbClr val="46464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49A8198-4617-485E-9585-4840B69DBBA6}" type="datetime1">
              <a:rPr lang="en-US" smtClean="0">
                <a:solidFill>
                  <a:srgbClr val="464646"/>
                </a:solidFill>
              </a:rPr>
              <a:pPr/>
              <a:t>6/8/2016</a:t>
            </a:fld>
            <a:endParaRPr lang="en-US">
              <a:solidFill>
                <a:srgbClr val="464646"/>
              </a:solidFill>
            </a:endParaRPr>
          </a:p>
        </p:txBody>
      </p:sp>
      <p:sp>
        <p:nvSpPr>
          <p:cNvPr id="6" name="Footer Placeholder 5"/>
          <p:cNvSpPr>
            <a:spLocks noGrp="1"/>
          </p:cNvSpPr>
          <p:nvPr>
            <p:ph type="ftr" sz="quarter" idx="11"/>
          </p:nvPr>
        </p:nvSpPr>
        <p:spPr/>
        <p:txBody>
          <a:bodyPr/>
          <a:lstStyle>
            <a:extLst/>
          </a:lstStyle>
          <a:p>
            <a:endParaRPr lang="en-US">
              <a:solidFill>
                <a:srgbClr val="464646"/>
              </a:solidFill>
            </a:endParaRPr>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lang="en-US" smtClean="0"/>
              <a:pPr/>
              <a:t>‹#›</a:t>
            </a:fld>
            <a:endParaRPr lang="en-US" dirty="0"/>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905000"/>
            <a:ext cx="6400800" cy="42672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extLst/>
          </a:lstStyle>
          <a:p>
            <a:fld id="{E4606EA6-EFEA-4C30-9264-4F9291A5780D}" type="datetime1">
              <a:rPr lang="en-US" smtClean="0">
                <a:solidFill>
                  <a:srgbClr val="DEF5FA"/>
                </a:solidFill>
              </a:rPr>
              <a:pPr/>
              <a:t>6/8/2016</a:t>
            </a:fld>
            <a:endParaRPr lang="en-US">
              <a:solidFill>
                <a:srgbClr val="DEF5FA"/>
              </a:solidFill>
            </a:endParaRP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sz="2800"/>
            </a:lvl1pPr>
            <a:extLst/>
          </a:lstStyle>
          <a:p>
            <a:fld id="{8F82E0A0-C266-4798-8C8F-B9F91E9DA37E}" type="slidenum">
              <a:rPr lang="en-US" smtClean="0"/>
              <a:pPr/>
              <a:t>‹#›</a:t>
            </a:fld>
            <a:endParaRPr lang="en-US" dirty="0"/>
          </a:p>
        </p:txBody>
      </p:sp>
      <p:sp>
        <p:nvSpPr>
          <p:cNvPr id="14" name="Footer Placeholder 13"/>
          <p:cNvSpPr>
            <a:spLocks noGrp="1"/>
          </p:cNvSpPr>
          <p:nvPr>
            <p:ph type="ftr" sz="quarter" idx="12"/>
          </p:nvPr>
        </p:nvSpPr>
        <p:spPr>
          <a:xfrm>
            <a:off x="1600200" y="6248207"/>
            <a:ext cx="4572000" cy="365125"/>
          </a:xfrm>
        </p:spPr>
        <p:txBody>
          <a:bodyPr rtlCol="0"/>
          <a:lstStyle>
            <a:extLst/>
          </a:lstStyle>
          <a:p>
            <a:endParaRPr lang="en-US" dirty="0">
              <a:solidFill>
                <a:srgbClr val="DEF5FA"/>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lang="en-US" smtClean="0">
                <a:solidFill>
                  <a:srgbClr val="464646"/>
                </a:solidFill>
              </a:rPr>
              <a:pPr/>
              <a:t>6/8/2016</a:t>
            </a:fld>
            <a:endParaRPr lang="en-US" dirty="0">
              <a:solidFill>
                <a:srgbClr val="464646"/>
              </a:solidFill>
            </a:endParaRP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sz="1400">
                <a:solidFill>
                  <a:schemeClr val="tx2"/>
                </a:solidFill>
              </a:defRPr>
            </a:lvl1pPr>
            <a:extLst/>
          </a:lstStyle>
          <a:p>
            <a:endParaRPr lang="en-US" dirty="0">
              <a:solidFill>
                <a:srgbClr val="464646"/>
              </a:solidFill>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fld id="{8F82E0A0-C266-4798-8C8F-B9F91E9DA37E}" type="slidenum">
              <a:rPr lang="en-US" smtClean="0"/>
              <a:pPr/>
              <a:t>‹#›</a:t>
            </a:fld>
            <a:endParaRPr lang="en-US" dirty="0"/>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extLst/>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3Y4bh1qwTJ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lides/abou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5Sa9qehBRX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canva.com/create/presentation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support.canva.com/hc/en-us/articles/213256257"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prezi.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s://prezi.com/featur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https://prezi.com/suppor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techsmith.com/jing.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s://screencast-o-matic.com/hom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apple.com/en-us/HT201066"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showme.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qrstuff.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http://www.mysciencework.com/bundles/mswblog/images/Posts/2012/02/La-curation-sur-le-World-Wide-Web-%C2%A9Beboy-Fotolia.jpg"/>
          <p:cNvPicPr>
            <a:picLocks noChangeAspect="1" noChangeArrowheads="1"/>
          </p:cNvPicPr>
          <p:nvPr/>
        </p:nvPicPr>
        <p:blipFill>
          <a:blip r:embed="rId3" cstate="print"/>
          <a:srcRect/>
          <a:stretch>
            <a:fillRect/>
          </a:stretch>
        </p:blipFill>
        <p:spPr bwMode="auto">
          <a:xfrm>
            <a:off x="2362200" y="3733800"/>
            <a:ext cx="2286000" cy="2121160"/>
          </a:xfrm>
          <a:prstGeom prst="rect">
            <a:avLst/>
          </a:prstGeom>
          <a:noFill/>
        </p:spPr>
      </p:pic>
      <p:sp>
        <p:nvSpPr>
          <p:cNvPr id="5" name="Rectangle 4"/>
          <p:cNvSpPr>
            <a:spLocks noGrp="1"/>
          </p:cNvSpPr>
          <p:nvPr>
            <p:ph type="subTitle" idx="1"/>
          </p:nvPr>
        </p:nvSpPr>
        <p:spPr>
          <a:xfrm>
            <a:off x="5638800" y="6019800"/>
            <a:ext cx="3352800" cy="685800"/>
          </a:xfrm>
        </p:spPr>
        <p:txBody>
          <a:bodyPr>
            <a:normAutofit/>
          </a:bodyPr>
          <a:lstStyle>
            <a:extLst/>
          </a:lstStyle>
          <a:p>
            <a:pPr algn="r"/>
            <a:r>
              <a:rPr lang="en-US" dirty="0" smtClean="0"/>
              <a:t>Kate E. O’Hara, Ph.D. </a:t>
            </a:r>
            <a:endParaRPr lang="en-US" dirty="0"/>
          </a:p>
        </p:txBody>
      </p:sp>
      <p:sp>
        <p:nvSpPr>
          <p:cNvPr id="8" name="Title 7"/>
          <p:cNvSpPr>
            <a:spLocks noGrp="1"/>
          </p:cNvSpPr>
          <p:nvPr>
            <p:ph type="title"/>
          </p:nvPr>
        </p:nvSpPr>
        <p:spPr>
          <a:xfrm>
            <a:off x="228600" y="1143000"/>
            <a:ext cx="8610600" cy="1498600"/>
          </a:xfrm>
        </p:spPr>
        <p:txBody>
          <a:bodyPr>
            <a:noAutofit/>
          </a:bodyPr>
          <a:lstStyle/>
          <a:p>
            <a:pPr algn="ctr"/>
            <a:r>
              <a:rPr lang="en-US" cap="none" dirty="0" smtClean="0">
                <a:solidFill>
                  <a:schemeClr val="bg1"/>
                </a:solidFill>
                <a:latin typeface="+mn-lt"/>
              </a:rPr>
              <a:t/>
            </a:r>
            <a:br>
              <a:rPr lang="en-US" cap="none" dirty="0" smtClean="0">
                <a:solidFill>
                  <a:schemeClr val="bg1"/>
                </a:solidFill>
                <a:latin typeface="+mn-lt"/>
              </a:rPr>
            </a:br>
            <a:r>
              <a:rPr lang="en-US" sz="6000" cap="none" dirty="0" err="1" smtClean="0">
                <a:solidFill>
                  <a:schemeClr val="bg1"/>
                </a:solidFill>
                <a:latin typeface="+mn-lt"/>
              </a:rPr>
              <a:t>FlippedTIPS</a:t>
            </a:r>
            <a:r>
              <a:rPr lang="en-US" sz="6000" cap="none" dirty="0" smtClean="0">
                <a:solidFill>
                  <a:schemeClr val="bg1"/>
                </a:solidFill>
                <a:latin typeface="+mn-lt"/>
              </a:rPr>
              <a:t> : </a:t>
            </a:r>
            <a:r>
              <a:rPr lang="en-US" sz="6000" cap="none" dirty="0" err="1" smtClean="0">
                <a:solidFill>
                  <a:schemeClr val="bg1"/>
                </a:solidFill>
                <a:latin typeface="+mn-lt"/>
              </a:rPr>
              <a:t>LTG</a:t>
            </a:r>
            <a:r>
              <a:rPr lang="en-US" cap="none" dirty="0" smtClean="0">
                <a:solidFill>
                  <a:schemeClr val="bg1"/>
                </a:solidFill>
                <a:latin typeface="+mn-lt"/>
              </a:rPr>
              <a:t/>
            </a:r>
            <a:br>
              <a:rPr lang="en-US" cap="none" dirty="0" smtClean="0">
                <a:solidFill>
                  <a:schemeClr val="bg1"/>
                </a:solidFill>
                <a:latin typeface="+mn-lt"/>
              </a:rPr>
            </a:br>
            <a:r>
              <a:rPr lang="en-US" cap="none" dirty="0" smtClean="0">
                <a:solidFill>
                  <a:schemeClr val="bg1"/>
                </a:solidFill>
                <a:latin typeface="+mn-lt"/>
              </a:rPr>
              <a:t/>
            </a:r>
            <a:br>
              <a:rPr lang="en-US" cap="none" dirty="0" smtClean="0">
                <a:solidFill>
                  <a:schemeClr val="bg1"/>
                </a:solidFill>
                <a:latin typeface="+mn-lt"/>
              </a:rPr>
            </a:br>
            <a:r>
              <a:rPr lang="en-US" cap="none" dirty="0" smtClean="0">
                <a:solidFill>
                  <a:schemeClr val="bg1"/>
                </a:solidFill>
                <a:latin typeface="+mn-lt"/>
              </a:rPr>
              <a:t>Professional Development: DAY TWO</a:t>
            </a:r>
            <a:endParaRPr lang="en-US" cap="none" dirty="0">
              <a:solidFill>
                <a:schemeClr val="bg1"/>
              </a:solidFill>
              <a:latin typeface="+mn-lt"/>
            </a:endParaRPr>
          </a:p>
        </p:txBody>
      </p:sp>
      <p:sp>
        <p:nvSpPr>
          <p:cNvPr id="9" name="Rectangle 8"/>
          <p:cNvSpPr/>
          <p:nvPr/>
        </p:nvSpPr>
        <p:spPr>
          <a:xfrm>
            <a:off x="4587175" y="4038600"/>
            <a:ext cx="4556825" cy="1569660"/>
          </a:xfrm>
          <a:prstGeom prst="rect">
            <a:avLst/>
          </a:prstGeom>
        </p:spPr>
        <p:txBody>
          <a:bodyPr wrap="square">
            <a:spAutoFit/>
          </a:bodyPr>
          <a:lstStyle/>
          <a:p>
            <a:r>
              <a:rPr lang="en-US" sz="3200" b="1" dirty="0" smtClean="0">
                <a:solidFill>
                  <a:schemeClr val="bg1"/>
                </a:solidFill>
              </a:rPr>
              <a:t>Web-based Presentations</a:t>
            </a:r>
          </a:p>
          <a:p>
            <a:r>
              <a:rPr lang="en-US" sz="3200" b="1" dirty="0" smtClean="0">
                <a:solidFill>
                  <a:schemeClr val="bg1"/>
                </a:solidFill>
              </a:rPr>
              <a:t>and</a:t>
            </a:r>
          </a:p>
          <a:p>
            <a:r>
              <a:rPr lang="en-US" sz="3200" b="1" dirty="0" err="1" smtClean="0">
                <a:solidFill>
                  <a:schemeClr val="bg1"/>
                </a:solidFill>
              </a:rPr>
              <a:t>Screencasts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086600" y="6096000"/>
            <a:ext cx="1943100" cy="685800"/>
          </a:xfrm>
        </p:spPr>
        <p:txBody>
          <a:bodyPr>
            <a:noAutofit/>
          </a:bodyPr>
          <a:lstStyle/>
          <a:p>
            <a:pPr algn="r"/>
            <a:r>
              <a:rPr lang="en-US" sz="2400" dirty="0" smtClean="0"/>
              <a:t>Presentations </a:t>
            </a:r>
            <a:endParaRPr lang="en-US" sz="2400" dirty="0"/>
          </a:p>
        </p:txBody>
      </p:sp>
      <p:pic>
        <p:nvPicPr>
          <p:cNvPr id="5" name="Picture 4" descr="google_drive_logo_3963.png">
            <a:hlinkClick r:id="rId3"/>
          </p:cNvPr>
          <p:cNvPicPr>
            <a:picLocks noChangeAspect="1"/>
          </p:cNvPicPr>
          <p:nvPr/>
        </p:nvPicPr>
        <p:blipFill>
          <a:blip r:embed="rId4" cstate="print"/>
          <a:stretch>
            <a:fillRect/>
          </a:stretch>
        </p:blipFill>
        <p:spPr>
          <a:xfrm>
            <a:off x="2514600" y="1219200"/>
            <a:ext cx="4115288" cy="32099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https://media.balsamiq.com/img/support/docs/gdrive/userguide/createmenu.png"/>
          <p:cNvPicPr>
            <a:picLocks noChangeAspect="1" noChangeArrowheads="1"/>
          </p:cNvPicPr>
          <p:nvPr/>
        </p:nvPicPr>
        <p:blipFill>
          <a:blip r:embed="rId3" cstate="print"/>
          <a:srcRect r="719" b="19414"/>
          <a:stretch>
            <a:fillRect/>
          </a:stretch>
        </p:blipFill>
        <p:spPr bwMode="auto">
          <a:xfrm>
            <a:off x="1295400" y="304800"/>
            <a:ext cx="6705600" cy="5345043"/>
          </a:xfrm>
          <a:prstGeom prst="rect">
            <a:avLst/>
          </a:prstGeom>
          <a:noFill/>
        </p:spPr>
      </p:pic>
      <p:sp>
        <p:nvSpPr>
          <p:cNvPr id="5" name="Oval 4"/>
          <p:cNvSpPr/>
          <p:nvPr/>
        </p:nvSpPr>
        <p:spPr>
          <a:xfrm>
            <a:off x="1371600" y="4191000"/>
            <a:ext cx="2590800" cy="6096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txBox="1">
            <a:spLocks/>
          </p:cNvSpPr>
          <p:nvPr/>
        </p:nvSpPr>
        <p:spPr>
          <a:xfrm>
            <a:off x="7086600" y="6096000"/>
            <a:ext cx="1943100" cy="685800"/>
          </a:xfrm>
          <a:prstGeom prst="rect">
            <a:avLst/>
          </a:prstGeom>
        </p:spPr>
        <p:txBody>
          <a:bodyPr vert="horz" anchor="ctr">
            <a:no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dirty="0" smtClean="0">
                <a:ln>
                  <a:noFill/>
                </a:ln>
                <a:solidFill>
                  <a:srgbClr val="FFFFFF"/>
                </a:solidFill>
                <a:effectLst/>
                <a:uLnTx/>
                <a:uFillTx/>
                <a:latin typeface="+mn-lt"/>
                <a:ea typeface="+mn-ea"/>
                <a:cs typeface="+mn-cs"/>
              </a:rPr>
              <a:t>Presentations </a:t>
            </a:r>
            <a:endParaRPr kumimoji="0" lang="en-US" sz="24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6" name="Rectangle 5"/>
          <p:cNvSpPr/>
          <p:nvPr/>
        </p:nvSpPr>
        <p:spPr>
          <a:xfrm>
            <a:off x="1066800" y="4953000"/>
            <a:ext cx="7603235" cy="646331"/>
          </a:xfrm>
          <a:prstGeom prst="rect">
            <a:avLst/>
          </a:prstGeom>
        </p:spPr>
        <p:txBody>
          <a:bodyPr wrap="none">
            <a:spAutoFit/>
          </a:bodyPr>
          <a:lstStyle/>
          <a:p>
            <a:r>
              <a:rPr lang="en-US" sz="3600" dirty="0" smtClean="0">
                <a:hlinkClick r:id="rId3"/>
              </a:rPr>
              <a:t>https://www.google.com/slides/about/</a:t>
            </a:r>
            <a:r>
              <a:rPr lang="en-US" sz="3600" dirty="0" smtClean="0"/>
              <a:t> </a:t>
            </a:r>
            <a:endParaRPr lang="en-US" sz="3600" dirty="0"/>
          </a:p>
        </p:txBody>
      </p:sp>
      <p:pic>
        <p:nvPicPr>
          <p:cNvPr id="38914" name="Picture 2" descr="http://gastonsanchez.com/images/blog/google_slides_icon_dribbble_1x.png"/>
          <p:cNvPicPr>
            <a:picLocks noChangeAspect="1" noChangeArrowheads="1"/>
          </p:cNvPicPr>
          <p:nvPr/>
        </p:nvPicPr>
        <p:blipFill>
          <a:blip r:embed="rId4" cstate="print"/>
          <a:srcRect r="34000"/>
          <a:stretch>
            <a:fillRect/>
          </a:stretch>
        </p:blipFill>
        <p:spPr bwMode="auto">
          <a:xfrm>
            <a:off x="3276600" y="1828800"/>
            <a:ext cx="2514600" cy="2857500"/>
          </a:xfrm>
          <a:prstGeom prst="rect">
            <a:avLst/>
          </a:prstGeom>
          <a:noFill/>
        </p:spPr>
      </p:pic>
      <p:sp>
        <p:nvSpPr>
          <p:cNvPr id="8" name="Title 7"/>
          <p:cNvSpPr>
            <a:spLocks noGrp="1"/>
          </p:cNvSpPr>
          <p:nvPr>
            <p:ph type="title"/>
          </p:nvPr>
        </p:nvSpPr>
        <p:spPr>
          <a:xfrm>
            <a:off x="304800" y="457200"/>
            <a:ext cx="7391400" cy="965200"/>
          </a:xfrm>
          <a:solidFill>
            <a:schemeClr val="tx1"/>
          </a:solidFill>
        </p:spPr>
        <p:txBody>
          <a:bodyPr/>
          <a:lstStyle/>
          <a:p>
            <a:r>
              <a:rPr lang="en-US" dirty="0" smtClean="0">
                <a:solidFill>
                  <a:schemeClr val="bg1"/>
                </a:solidFill>
              </a:rPr>
              <a:t>About Google Slides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6" name="Rectangle 5"/>
          <p:cNvSpPr/>
          <p:nvPr/>
        </p:nvSpPr>
        <p:spPr>
          <a:xfrm>
            <a:off x="1066800" y="5257800"/>
            <a:ext cx="7548348" cy="523220"/>
          </a:xfrm>
          <a:prstGeom prst="rect">
            <a:avLst/>
          </a:prstGeom>
        </p:spPr>
        <p:txBody>
          <a:bodyPr wrap="none">
            <a:spAutoFit/>
          </a:bodyPr>
          <a:lstStyle/>
          <a:p>
            <a:r>
              <a:rPr lang="en-US" sz="2800" dirty="0" smtClean="0">
                <a:hlinkClick r:id="rId3"/>
              </a:rPr>
              <a:t>https://www.youtube.com/watch?v=5Sa9qehBRX0</a:t>
            </a:r>
            <a:r>
              <a:rPr lang="en-US" sz="2800" dirty="0" smtClean="0"/>
              <a:t> </a:t>
            </a:r>
            <a:endParaRPr lang="en-US" sz="2800" dirty="0"/>
          </a:p>
        </p:txBody>
      </p:sp>
      <p:pic>
        <p:nvPicPr>
          <p:cNvPr id="38914" name="Picture 2" descr="http://gastonsanchez.com/images/blog/google_slides_icon_dribbble_1x.png"/>
          <p:cNvPicPr>
            <a:picLocks noChangeAspect="1" noChangeArrowheads="1"/>
          </p:cNvPicPr>
          <p:nvPr/>
        </p:nvPicPr>
        <p:blipFill>
          <a:blip r:embed="rId4" cstate="print"/>
          <a:srcRect r="34000"/>
          <a:stretch>
            <a:fillRect/>
          </a:stretch>
        </p:blipFill>
        <p:spPr bwMode="auto">
          <a:xfrm>
            <a:off x="3276600" y="1828800"/>
            <a:ext cx="2514600" cy="2857500"/>
          </a:xfrm>
          <a:prstGeom prst="rect">
            <a:avLst/>
          </a:prstGeom>
          <a:noFill/>
        </p:spPr>
      </p:pic>
      <p:sp>
        <p:nvSpPr>
          <p:cNvPr id="8" name="Title 7"/>
          <p:cNvSpPr>
            <a:spLocks noGrp="1"/>
          </p:cNvSpPr>
          <p:nvPr>
            <p:ph type="title"/>
          </p:nvPr>
        </p:nvSpPr>
        <p:spPr>
          <a:xfrm>
            <a:off x="304800" y="304800"/>
            <a:ext cx="7391400" cy="965200"/>
          </a:xfrm>
          <a:solidFill>
            <a:schemeClr val="tx1"/>
          </a:solidFill>
        </p:spPr>
        <p:txBody>
          <a:bodyPr>
            <a:normAutofit fontScale="90000"/>
          </a:bodyPr>
          <a:lstStyle/>
          <a:p>
            <a:r>
              <a:rPr lang="en-US" dirty="0" smtClean="0">
                <a:solidFill>
                  <a:schemeClr val="bg1"/>
                </a:solidFill>
              </a:rPr>
              <a:t>Getting started: Google Slides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8" name="Title 7"/>
          <p:cNvSpPr>
            <a:spLocks noGrp="1"/>
          </p:cNvSpPr>
          <p:nvPr>
            <p:ph type="title"/>
          </p:nvPr>
        </p:nvSpPr>
        <p:spPr>
          <a:xfrm>
            <a:off x="838200" y="381000"/>
            <a:ext cx="7391400" cy="965200"/>
          </a:xfrm>
          <a:solidFill>
            <a:schemeClr val="tx1"/>
          </a:solidFill>
        </p:spPr>
        <p:txBody>
          <a:bodyPr/>
          <a:lstStyle/>
          <a:p>
            <a:r>
              <a:rPr lang="en-US" dirty="0" err="1" smtClean="0">
                <a:solidFill>
                  <a:schemeClr val="bg1"/>
                </a:solidFill>
              </a:rPr>
              <a:t>Canva</a:t>
            </a:r>
            <a:endParaRPr lang="en-US" dirty="0">
              <a:solidFill>
                <a:schemeClr val="bg1"/>
              </a:solidFill>
            </a:endParaRPr>
          </a:p>
        </p:txBody>
      </p:sp>
      <p:sp>
        <p:nvSpPr>
          <p:cNvPr id="9" name="Rectangle 8"/>
          <p:cNvSpPr/>
          <p:nvPr/>
        </p:nvSpPr>
        <p:spPr>
          <a:xfrm>
            <a:off x="2819400" y="4876800"/>
            <a:ext cx="3644075" cy="523220"/>
          </a:xfrm>
          <a:prstGeom prst="rect">
            <a:avLst/>
          </a:prstGeom>
        </p:spPr>
        <p:txBody>
          <a:bodyPr wrap="none">
            <a:spAutoFit/>
          </a:bodyPr>
          <a:lstStyle/>
          <a:p>
            <a:r>
              <a:rPr lang="en-US" sz="2800" dirty="0" smtClean="0">
                <a:hlinkClick r:id="rId3"/>
              </a:rPr>
              <a:t>https://www.canva.com</a:t>
            </a:r>
            <a:r>
              <a:rPr lang="en-US" sz="2800" dirty="0" smtClean="0"/>
              <a:t> </a:t>
            </a:r>
            <a:endParaRPr lang="en-US" sz="2800" dirty="0"/>
          </a:p>
        </p:txBody>
      </p:sp>
      <p:pic>
        <p:nvPicPr>
          <p:cNvPr id="4098" name="Picture 2" descr="http://nleresources.com/wp-content/uploads/2013/11/Canva-Logo.png"/>
          <p:cNvPicPr>
            <a:picLocks noChangeAspect="1" noChangeArrowheads="1"/>
          </p:cNvPicPr>
          <p:nvPr/>
        </p:nvPicPr>
        <p:blipFill>
          <a:blip r:embed="rId4" cstate="print"/>
          <a:srcRect/>
          <a:stretch>
            <a:fillRect/>
          </a:stretch>
        </p:blipFill>
        <p:spPr bwMode="auto">
          <a:xfrm>
            <a:off x="3124200" y="1371600"/>
            <a:ext cx="2971800" cy="29718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8" name="Title 7"/>
          <p:cNvSpPr>
            <a:spLocks noGrp="1"/>
          </p:cNvSpPr>
          <p:nvPr>
            <p:ph type="title"/>
          </p:nvPr>
        </p:nvSpPr>
        <p:spPr>
          <a:xfrm>
            <a:off x="381000" y="228600"/>
            <a:ext cx="7391400" cy="965200"/>
          </a:xfrm>
          <a:solidFill>
            <a:schemeClr val="tx1"/>
          </a:solidFill>
        </p:spPr>
        <p:txBody>
          <a:bodyPr/>
          <a:lstStyle/>
          <a:p>
            <a:r>
              <a:rPr lang="en-US" dirty="0" smtClean="0">
                <a:solidFill>
                  <a:schemeClr val="bg1"/>
                </a:solidFill>
              </a:rPr>
              <a:t>About </a:t>
            </a:r>
            <a:r>
              <a:rPr lang="en-US" dirty="0" err="1" smtClean="0">
                <a:solidFill>
                  <a:schemeClr val="bg1"/>
                </a:solidFill>
              </a:rPr>
              <a:t>Canva</a:t>
            </a:r>
            <a:endParaRPr lang="en-US" dirty="0">
              <a:solidFill>
                <a:schemeClr val="bg1"/>
              </a:solidFill>
            </a:endParaRPr>
          </a:p>
        </p:txBody>
      </p:sp>
      <p:sp>
        <p:nvSpPr>
          <p:cNvPr id="4" name="Rectangle 3"/>
          <p:cNvSpPr/>
          <p:nvPr/>
        </p:nvSpPr>
        <p:spPr>
          <a:xfrm>
            <a:off x="1371600" y="4953000"/>
            <a:ext cx="6981527" cy="523220"/>
          </a:xfrm>
          <a:prstGeom prst="rect">
            <a:avLst/>
          </a:prstGeom>
        </p:spPr>
        <p:txBody>
          <a:bodyPr wrap="none">
            <a:spAutoFit/>
          </a:bodyPr>
          <a:lstStyle/>
          <a:p>
            <a:r>
              <a:rPr lang="en-US" sz="2800" dirty="0" smtClean="0">
                <a:hlinkClick r:id="rId3"/>
              </a:rPr>
              <a:t>https://www.canva.com/create/presentations/</a:t>
            </a:r>
            <a:r>
              <a:rPr lang="en-US" sz="2800" dirty="0" smtClean="0"/>
              <a:t> </a:t>
            </a:r>
            <a:endParaRPr lang="en-US" sz="2800" dirty="0"/>
          </a:p>
        </p:txBody>
      </p:sp>
      <p:pic>
        <p:nvPicPr>
          <p:cNvPr id="5" name="Picture 2" descr="http://nleresources.com/wp-content/uploads/2013/11/Canva-Logo.png"/>
          <p:cNvPicPr>
            <a:picLocks noChangeAspect="1" noChangeArrowheads="1"/>
          </p:cNvPicPr>
          <p:nvPr/>
        </p:nvPicPr>
        <p:blipFill>
          <a:blip r:embed="rId4" cstate="print"/>
          <a:srcRect/>
          <a:stretch>
            <a:fillRect/>
          </a:stretch>
        </p:blipFill>
        <p:spPr bwMode="auto">
          <a:xfrm>
            <a:off x="3124200" y="1447800"/>
            <a:ext cx="2971800" cy="29718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8" name="Title 7"/>
          <p:cNvSpPr>
            <a:spLocks noGrp="1"/>
          </p:cNvSpPr>
          <p:nvPr>
            <p:ph type="title"/>
          </p:nvPr>
        </p:nvSpPr>
        <p:spPr>
          <a:xfrm>
            <a:off x="381000" y="228600"/>
            <a:ext cx="7391400" cy="965200"/>
          </a:xfrm>
          <a:solidFill>
            <a:schemeClr val="tx1"/>
          </a:solidFill>
        </p:spPr>
        <p:txBody>
          <a:bodyPr/>
          <a:lstStyle/>
          <a:p>
            <a:r>
              <a:rPr lang="en-US" dirty="0" smtClean="0">
                <a:solidFill>
                  <a:schemeClr val="bg1"/>
                </a:solidFill>
              </a:rPr>
              <a:t>Getting Started: </a:t>
            </a:r>
            <a:r>
              <a:rPr lang="en-US" dirty="0" err="1" smtClean="0">
                <a:solidFill>
                  <a:schemeClr val="bg1"/>
                </a:solidFill>
              </a:rPr>
              <a:t>Canva</a:t>
            </a:r>
            <a:endParaRPr lang="en-US" dirty="0">
              <a:solidFill>
                <a:schemeClr val="bg1"/>
              </a:solidFill>
            </a:endParaRPr>
          </a:p>
        </p:txBody>
      </p:sp>
      <p:sp>
        <p:nvSpPr>
          <p:cNvPr id="4" name="Rectangle 3"/>
          <p:cNvSpPr/>
          <p:nvPr/>
        </p:nvSpPr>
        <p:spPr>
          <a:xfrm>
            <a:off x="560432" y="5029200"/>
            <a:ext cx="8583568" cy="523220"/>
          </a:xfrm>
          <a:prstGeom prst="rect">
            <a:avLst/>
          </a:prstGeom>
        </p:spPr>
        <p:txBody>
          <a:bodyPr wrap="none">
            <a:spAutoFit/>
          </a:bodyPr>
          <a:lstStyle/>
          <a:p>
            <a:r>
              <a:rPr lang="en-US" sz="2800" dirty="0" smtClean="0">
                <a:hlinkClick r:id="rId3"/>
              </a:rPr>
              <a:t>https://support.canva.com/hc/en-us/articles/213256257</a:t>
            </a:r>
            <a:r>
              <a:rPr lang="en-US" sz="2800" dirty="0" smtClean="0"/>
              <a:t> </a:t>
            </a:r>
            <a:endParaRPr lang="en-US" sz="2800" dirty="0"/>
          </a:p>
        </p:txBody>
      </p:sp>
      <p:pic>
        <p:nvPicPr>
          <p:cNvPr id="5" name="Picture 2" descr="http://nleresources.com/wp-content/uploads/2013/11/Canva-Logo.png"/>
          <p:cNvPicPr>
            <a:picLocks noChangeAspect="1" noChangeArrowheads="1"/>
          </p:cNvPicPr>
          <p:nvPr/>
        </p:nvPicPr>
        <p:blipFill>
          <a:blip r:embed="rId4" cstate="print"/>
          <a:srcRect/>
          <a:stretch>
            <a:fillRect/>
          </a:stretch>
        </p:blipFill>
        <p:spPr bwMode="auto">
          <a:xfrm>
            <a:off x="3124200" y="1600199"/>
            <a:ext cx="2971800" cy="29718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8" name="Title 7"/>
          <p:cNvSpPr>
            <a:spLocks noGrp="1"/>
          </p:cNvSpPr>
          <p:nvPr>
            <p:ph type="title"/>
          </p:nvPr>
        </p:nvSpPr>
        <p:spPr>
          <a:xfrm>
            <a:off x="381000" y="228600"/>
            <a:ext cx="7391400" cy="965200"/>
          </a:xfrm>
          <a:solidFill>
            <a:schemeClr val="tx1"/>
          </a:solidFill>
        </p:spPr>
        <p:txBody>
          <a:bodyPr/>
          <a:lstStyle/>
          <a:p>
            <a:r>
              <a:rPr lang="en-US" dirty="0" err="1" smtClean="0">
                <a:solidFill>
                  <a:schemeClr val="bg1"/>
                </a:solidFill>
              </a:rPr>
              <a:t>Prezi</a:t>
            </a:r>
            <a:r>
              <a:rPr lang="en-US" dirty="0" smtClean="0">
                <a:solidFill>
                  <a:schemeClr val="bg1"/>
                </a:solidFill>
              </a:rPr>
              <a:t> </a:t>
            </a:r>
            <a:endParaRPr lang="en-US" dirty="0">
              <a:solidFill>
                <a:schemeClr val="bg1"/>
              </a:solidFill>
            </a:endParaRPr>
          </a:p>
        </p:txBody>
      </p:sp>
      <p:sp>
        <p:nvSpPr>
          <p:cNvPr id="4" name="Rectangle 3"/>
          <p:cNvSpPr/>
          <p:nvPr/>
        </p:nvSpPr>
        <p:spPr>
          <a:xfrm>
            <a:off x="3352800" y="5029200"/>
            <a:ext cx="2861681" cy="523220"/>
          </a:xfrm>
          <a:prstGeom prst="rect">
            <a:avLst/>
          </a:prstGeom>
        </p:spPr>
        <p:txBody>
          <a:bodyPr wrap="none">
            <a:spAutoFit/>
          </a:bodyPr>
          <a:lstStyle/>
          <a:p>
            <a:r>
              <a:rPr lang="en-US" sz="2800" dirty="0" smtClean="0">
                <a:hlinkClick r:id="rId3"/>
              </a:rPr>
              <a:t>https://prezi.com </a:t>
            </a:r>
            <a:endParaRPr lang="en-US" sz="2800" dirty="0"/>
          </a:p>
        </p:txBody>
      </p:sp>
      <p:pic>
        <p:nvPicPr>
          <p:cNvPr id="51204" name="Picture 4" descr="http://holatelcel.com/wp-content/uploads/2015/03/Prezi-logo.jpg"/>
          <p:cNvPicPr>
            <a:picLocks noChangeAspect="1" noChangeArrowheads="1"/>
          </p:cNvPicPr>
          <p:nvPr/>
        </p:nvPicPr>
        <p:blipFill>
          <a:blip r:embed="rId4" cstate="print"/>
          <a:srcRect/>
          <a:stretch>
            <a:fillRect/>
          </a:stretch>
        </p:blipFill>
        <p:spPr bwMode="auto">
          <a:xfrm>
            <a:off x="2133600" y="1524000"/>
            <a:ext cx="5238750" cy="25717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8" name="Title 7"/>
          <p:cNvSpPr>
            <a:spLocks noGrp="1"/>
          </p:cNvSpPr>
          <p:nvPr>
            <p:ph type="title"/>
          </p:nvPr>
        </p:nvSpPr>
        <p:spPr>
          <a:xfrm>
            <a:off x="381000" y="228600"/>
            <a:ext cx="7391400" cy="965200"/>
          </a:xfrm>
          <a:solidFill>
            <a:schemeClr val="tx1"/>
          </a:solidFill>
        </p:spPr>
        <p:txBody>
          <a:bodyPr/>
          <a:lstStyle/>
          <a:p>
            <a:r>
              <a:rPr lang="en-US" dirty="0" smtClean="0">
                <a:solidFill>
                  <a:schemeClr val="bg1"/>
                </a:solidFill>
              </a:rPr>
              <a:t>About </a:t>
            </a:r>
            <a:r>
              <a:rPr lang="en-US" dirty="0" err="1" smtClean="0">
                <a:solidFill>
                  <a:schemeClr val="bg1"/>
                </a:solidFill>
              </a:rPr>
              <a:t>Prezi</a:t>
            </a:r>
            <a:r>
              <a:rPr lang="en-US" dirty="0" smtClean="0">
                <a:solidFill>
                  <a:schemeClr val="bg1"/>
                </a:solidFill>
              </a:rPr>
              <a:t> </a:t>
            </a:r>
            <a:endParaRPr lang="en-US" dirty="0">
              <a:solidFill>
                <a:schemeClr val="bg1"/>
              </a:solidFill>
            </a:endParaRPr>
          </a:p>
        </p:txBody>
      </p:sp>
      <p:sp>
        <p:nvSpPr>
          <p:cNvPr id="4" name="Rectangle 3"/>
          <p:cNvSpPr/>
          <p:nvPr/>
        </p:nvSpPr>
        <p:spPr>
          <a:xfrm>
            <a:off x="2895600" y="5105400"/>
            <a:ext cx="4115229" cy="523220"/>
          </a:xfrm>
          <a:prstGeom prst="rect">
            <a:avLst/>
          </a:prstGeom>
        </p:spPr>
        <p:txBody>
          <a:bodyPr wrap="none">
            <a:spAutoFit/>
          </a:bodyPr>
          <a:lstStyle/>
          <a:p>
            <a:r>
              <a:rPr lang="en-US" sz="2800" dirty="0" smtClean="0">
                <a:hlinkClick r:id="rId3"/>
              </a:rPr>
              <a:t>https://prezi.com/features</a:t>
            </a:r>
            <a:r>
              <a:rPr lang="en-US" sz="2800" dirty="0" smtClean="0"/>
              <a:t> </a:t>
            </a:r>
            <a:endParaRPr lang="en-US" sz="2800" dirty="0"/>
          </a:p>
        </p:txBody>
      </p:sp>
      <p:pic>
        <p:nvPicPr>
          <p:cNvPr id="51204" name="Picture 4" descr="http://holatelcel.com/wp-content/uploads/2015/03/Prezi-logo.jpg"/>
          <p:cNvPicPr>
            <a:picLocks noChangeAspect="1" noChangeArrowheads="1"/>
          </p:cNvPicPr>
          <p:nvPr/>
        </p:nvPicPr>
        <p:blipFill>
          <a:blip r:embed="rId4" cstate="print"/>
          <a:srcRect/>
          <a:stretch>
            <a:fillRect/>
          </a:stretch>
        </p:blipFill>
        <p:spPr bwMode="auto">
          <a:xfrm>
            <a:off x="2133600" y="1524000"/>
            <a:ext cx="5238750" cy="25717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smtClean="0"/>
              <a:t>Presentations</a:t>
            </a:r>
            <a:endParaRPr lang="en-US" sz="2400" dirty="0"/>
          </a:p>
        </p:txBody>
      </p:sp>
      <p:sp>
        <p:nvSpPr>
          <p:cNvPr id="8" name="Title 7"/>
          <p:cNvSpPr>
            <a:spLocks noGrp="1"/>
          </p:cNvSpPr>
          <p:nvPr>
            <p:ph type="title"/>
          </p:nvPr>
        </p:nvSpPr>
        <p:spPr>
          <a:xfrm>
            <a:off x="381000" y="228600"/>
            <a:ext cx="7391400" cy="965200"/>
          </a:xfrm>
          <a:solidFill>
            <a:schemeClr val="tx1"/>
          </a:solidFill>
        </p:spPr>
        <p:txBody>
          <a:bodyPr/>
          <a:lstStyle/>
          <a:p>
            <a:r>
              <a:rPr lang="en-US" dirty="0" smtClean="0">
                <a:solidFill>
                  <a:schemeClr val="bg1"/>
                </a:solidFill>
              </a:rPr>
              <a:t>Getting started: </a:t>
            </a:r>
            <a:r>
              <a:rPr lang="en-US" dirty="0" err="1" smtClean="0">
                <a:solidFill>
                  <a:schemeClr val="bg1"/>
                </a:solidFill>
              </a:rPr>
              <a:t>Prezi</a:t>
            </a:r>
            <a:r>
              <a:rPr lang="en-US" dirty="0" smtClean="0">
                <a:solidFill>
                  <a:schemeClr val="bg1"/>
                </a:solidFill>
              </a:rPr>
              <a:t> </a:t>
            </a:r>
            <a:endParaRPr lang="en-US" dirty="0">
              <a:solidFill>
                <a:schemeClr val="bg1"/>
              </a:solidFill>
            </a:endParaRPr>
          </a:p>
        </p:txBody>
      </p:sp>
      <p:sp>
        <p:nvSpPr>
          <p:cNvPr id="4" name="Rectangle 3"/>
          <p:cNvSpPr/>
          <p:nvPr/>
        </p:nvSpPr>
        <p:spPr>
          <a:xfrm>
            <a:off x="3352800" y="5029200"/>
            <a:ext cx="4021422" cy="523220"/>
          </a:xfrm>
          <a:prstGeom prst="rect">
            <a:avLst/>
          </a:prstGeom>
        </p:spPr>
        <p:txBody>
          <a:bodyPr wrap="none">
            <a:spAutoFit/>
          </a:bodyPr>
          <a:lstStyle/>
          <a:p>
            <a:r>
              <a:rPr lang="en-US" sz="2800" dirty="0" smtClean="0">
                <a:hlinkClick r:id="rId3"/>
              </a:rPr>
              <a:t>https://prezi.com/support</a:t>
            </a:r>
            <a:r>
              <a:rPr lang="en-US" sz="2800" dirty="0" smtClean="0"/>
              <a:t> </a:t>
            </a:r>
            <a:endParaRPr lang="en-US" sz="2800" dirty="0"/>
          </a:p>
        </p:txBody>
      </p:sp>
      <p:pic>
        <p:nvPicPr>
          <p:cNvPr id="51204" name="Picture 4" descr="http://holatelcel.com/wp-content/uploads/2015/03/Prezi-logo.jpg"/>
          <p:cNvPicPr>
            <a:picLocks noChangeAspect="1" noChangeArrowheads="1"/>
          </p:cNvPicPr>
          <p:nvPr/>
        </p:nvPicPr>
        <p:blipFill>
          <a:blip r:embed="rId4" cstate="print"/>
          <a:srcRect/>
          <a:stretch>
            <a:fillRect/>
          </a:stretch>
        </p:blipFill>
        <p:spPr bwMode="auto">
          <a:xfrm>
            <a:off x="2133600" y="1524000"/>
            <a:ext cx="5238750" cy="25717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304800"/>
            <a:ext cx="7391400" cy="965200"/>
          </a:xfrm>
        </p:spPr>
        <p:txBody>
          <a:bodyPr/>
          <a:lstStyle/>
          <a:p>
            <a:r>
              <a:rPr lang="en-US" dirty="0" smtClean="0">
                <a:solidFill>
                  <a:schemeClr val="bg1"/>
                </a:solidFill>
              </a:rPr>
              <a:t>Introductions</a:t>
            </a:r>
            <a:endParaRPr lang="en-US" dirty="0">
              <a:solidFill>
                <a:schemeClr val="bg1"/>
              </a:solidFill>
            </a:endParaRPr>
          </a:p>
        </p:txBody>
      </p:sp>
      <p:pic>
        <p:nvPicPr>
          <p:cNvPr id="27650" name="Picture 2" descr="http://tempertemper.net/cms/resources/co-working.png"/>
          <p:cNvPicPr>
            <a:picLocks noChangeAspect="1" noChangeArrowheads="1"/>
          </p:cNvPicPr>
          <p:nvPr/>
        </p:nvPicPr>
        <p:blipFill>
          <a:blip r:embed="rId3" cstate="print"/>
          <a:srcRect/>
          <a:stretch>
            <a:fillRect/>
          </a:stretch>
        </p:blipFill>
        <p:spPr bwMode="auto">
          <a:xfrm>
            <a:off x="2895600" y="457200"/>
            <a:ext cx="5715000" cy="5715000"/>
          </a:xfrm>
          <a:prstGeom prst="rect">
            <a:avLst/>
          </a:prstGeom>
          <a:noFill/>
        </p:spPr>
      </p:pic>
      <p:sp>
        <p:nvSpPr>
          <p:cNvPr id="5" name="Subtitle 4"/>
          <p:cNvSpPr>
            <a:spLocks noGrp="1"/>
          </p:cNvSpPr>
          <p:nvPr>
            <p:ph type="subTitle" idx="1"/>
          </p:nvPr>
        </p:nvSpPr>
        <p:spPr/>
        <p:txBody>
          <a:bodyPr/>
          <a:lstStyle/>
          <a:p>
            <a:pPr algn="r"/>
            <a:r>
              <a:rPr lang="en-US" dirty="0" err="1" smtClean="0"/>
              <a:t>FlippedTIPS</a:t>
            </a:r>
            <a:r>
              <a:rPr lang="en-US" dirty="0" smtClean="0"/>
              <a:t> </a:t>
            </a:r>
            <a:r>
              <a:rPr lang="en-US" dirty="0" err="1" smtClean="0"/>
              <a:t>LTG</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101600"/>
            <a:ext cx="7391400" cy="660400"/>
          </a:xfrm>
          <a:solidFill>
            <a:schemeClr val="tx1"/>
          </a:solidFill>
        </p:spPr>
        <p:txBody>
          <a:bodyPr>
            <a:normAutofit fontScale="90000"/>
          </a:bodyPr>
          <a:lstStyle/>
          <a:p>
            <a:r>
              <a:rPr lang="en-US" dirty="0" smtClean="0">
                <a:solidFill>
                  <a:schemeClr val="bg1"/>
                </a:solidFill>
              </a:rPr>
              <a:t>presentation tools:</a:t>
            </a:r>
            <a:endParaRPr lang="en-US" dirty="0">
              <a:solidFill>
                <a:schemeClr val="bg1"/>
              </a:solidFill>
            </a:endParaRPr>
          </a:p>
        </p:txBody>
      </p:sp>
      <p:pic>
        <p:nvPicPr>
          <p:cNvPr id="79874" name="Picture 2" descr="https://patcegan.files.wordpress.com/2011/04/try-button.png"/>
          <p:cNvPicPr>
            <a:picLocks noChangeAspect="1" noChangeArrowheads="1"/>
          </p:cNvPicPr>
          <p:nvPr/>
        </p:nvPicPr>
        <p:blipFill>
          <a:blip r:embed="rId3" cstate="print"/>
          <a:srcRect/>
          <a:stretch>
            <a:fillRect/>
          </a:stretch>
        </p:blipFill>
        <p:spPr bwMode="auto">
          <a:xfrm>
            <a:off x="1981200" y="685800"/>
            <a:ext cx="5394545" cy="53530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410200" y="4724400"/>
            <a:ext cx="3429000" cy="965200"/>
          </a:xfrm>
          <a:solidFill>
            <a:schemeClr val="tx1"/>
          </a:solidFill>
        </p:spPr>
        <p:txBody>
          <a:bodyPr/>
          <a:lstStyle/>
          <a:p>
            <a:r>
              <a:rPr lang="en-US" dirty="0" err="1" smtClean="0">
                <a:solidFill>
                  <a:schemeClr val="bg1"/>
                </a:solidFill>
              </a:rPr>
              <a:t>Screencasts</a:t>
            </a:r>
            <a:endParaRPr lang="en-US" dirty="0">
              <a:solidFill>
                <a:schemeClr val="bg1"/>
              </a:solidFill>
            </a:endParaRPr>
          </a:p>
        </p:txBody>
      </p:sp>
      <p:pic>
        <p:nvPicPr>
          <p:cNvPr id="6" name="Picture 5" descr="screencasting.jpg"/>
          <p:cNvPicPr>
            <a:picLocks noChangeAspect="1"/>
          </p:cNvPicPr>
          <p:nvPr/>
        </p:nvPicPr>
        <p:blipFill>
          <a:blip r:embed="rId3" cstate="print"/>
          <a:stretch>
            <a:fillRect/>
          </a:stretch>
        </p:blipFill>
        <p:spPr>
          <a:xfrm>
            <a:off x="228600" y="0"/>
            <a:ext cx="8576784" cy="4267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err="1" smtClean="0"/>
              <a:t>Screencast</a:t>
            </a:r>
            <a:r>
              <a:rPr lang="en-US" sz="2400" dirty="0" smtClean="0"/>
              <a:t> </a:t>
            </a:r>
            <a:endParaRPr lang="en-US" sz="2400" dirty="0"/>
          </a:p>
        </p:txBody>
      </p:sp>
      <p:sp>
        <p:nvSpPr>
          <p:cNvPr id="8" name="Title 7"/>
          <p:cNvSpPr>
            <a:spLocks noGrp="1"/>
          </p:cNvSpPr>
          <p:nvPr>
            <p:ph type="title"/>
          </p:nvPr>
        </p:nvSpPr>
        <p:spPr>
          <a:xfrm>
            <a:off x="228600" y="0"/>
            <a:ext cx="7391400" cy="965200"/>
          </a:xfrm>
          <a:solidFill>
            <a:schemeClr val="tx1"/>
          </a:solidFill>
        </p:spPr>
        <p:txBody>
          <a:bodyPr/>
          <a:lstStyle/>
          <a:p>
            <a:r>
              <a:rPr lang="en-US" dirty="0" err="1" smtClean="0">
                <a:solidFill>
                  <a:schemeClr val="bg1"/>
                </a:solidFill>
              </a:rPr>
              <a:t>screencast</a:t>
            </a:r>
            <a:endParaRPr lang="en-US" dirty="0">
              <a:solidFill>
                <a:schemeClr val="bg1"/>
              </a:solidFill>
            </a:endParaRPr>
          </a:p>
        </p:txBody>
      </p:sp>
      <p:sp>
        <p:nvSpPr>
          <p:cNvPr id="6" name="Rectangle 5"/>
          <p:cNvSpPr/>
          <p:nvPr/>
        </p:nvSpPr>
        <p:spPr>
          <a:xfrm>
            <a:off x="228600" y="1219200"/>
            <a:ext cx="8915400" cy="4154984"/>
          </a:xfrm>
          <a:prstGeom prst="rect">
            <a:avLst/>
          </a:prstGeom>
        </p:spPr>
        <p:txBody>
          <a:bodyPr wrap="square">
            <a:spAutoFit/>
          </a:bodyPr>
          <a:lstStyle/>
          <a:p>
            <a:r>
              <a:rPr lang="en-US" sz="2400" b="1" dirty="0" smtClean="0">
                <a:solidFill>
                  <a:srgbClr val="00B0F0"/>
                </a:solidFill>
                <a:latin typeface="Arial Narrow" pitchFamily="34" charset="0"/>
              </a:rPr>
              <a:t>A </a:t>
            </a:r>
            <a:r>
              <a:rPr lang="en-US" sz="2400" b="1" dirty="0" err="1" smtClean="0">
                <a:solidFill>
                  <a:srgbClr val="C00000"/>
                </a:solidFill>
                <a:latin typeface="Arial Narrow" pitchFamily="34" charset="0"/>
              </a:rPr>
              <a:t>screencast</a:t>
            </a:r>
            <a:r>
              <a:rPr lang="en-US" sz="2400" b="1" dirty="0" smtClean="0">
                <a:solidFill>
                  <a:srgbClr val="00B0F0"/>
                </a:solidFill>
                <a:latin typeface="Arial Narrow" pitchFamily="34" charset="0"/>
              </a:rPr>
              <a:t> is a digital video recording that captures actions taking place on a computer desktop. </a:t>
            </a:r>
          </a:p>
          <a:p>
            <a:endParaRPr lang="en-US" sz="2400" b="1" dirty="0" smtClean="0">
              <a:solidFill>
                <a:srgbClr val="00B0F0"/>
              </a:solidFill>
              <a:latin typeface="Arial Narrow" pitchFamily="34" charset="0"/>
            </a:endParaRPr>
          </a:p>
          <a:p>
            <a:r>
              <a:rPr lang="en-US" sz="2400" b="1" dirty="0" err="1" smtClean="0">
                <a:solidFill>
                  <a:srgbClr val="C00000"/>
                </a:solidFill>
                <a:latin typeface="Arial Narrow" pitchFamily="34" charset="0"/>
              </a:rPr>
              <a:t>Screencasts</a:t>
            </a:r>
            <a:r>
              <a:rPr lang="en-US" sz="2400" b="1" dirty="0" smtClean="0">
                <a:solidFill>
                  <a:srgbClr val="00B0F0"/>
                </a:solidFill>
                <a:latin typeface="Arial Narrow" pitchFamily="34" charset="0"/>
              </a:rPr>
              <a:t>, which often contain voice-over narration, </a:t>
            </a:r>
          </a:p>
          <a:p>
            <a:r>
              <a:rPr lang="en-US" sz="2400" b="1" dirty="0" smtClean="0">
                <a:solidFill>
                  <a:srgbClr val="00B0F0"/>
                </a:solidFill>
                <a:latin typeface="Arial Narrow" pitchFamily="34" charset="0"/>
              </a:rPr>
              <a:t>are useful for demonstrating how to use specific operating systems, software applications or website features. </a:t>
            </a:r>
          </a:p>
          <a:p>
            <a:endParaRPr lang="en-US" sz="2400" b="1" dirty="0" smtClean="0">
              <a:solidFill>
                <a:srgbClr val="00B0F0"/>
              </a:solidFill>
              <a:latin typeface="Arial Narrow" pitchFamily="34" charset="0"/>
            </a:endParaRPr>
          </a:p>
          <a:p>
            <a:r>
              <a:rPr lang="en-US" sz="2400" b="1" dirty="0" err="1" smtClean="0">
                <a:solidFill>
                  <a:srgbClr val="C00000"/>
                </a:solidFill>
                <a:latin typeface="Arial Narrow" pitchFamily="34" charset="0"/>
              </a:rPr>
              <a:t>Screencast</a:t>
            </a:r>
            <a:r>
              <a:rPr lang="en-US" sz="2400" b="1" dirty="0" smtClean="0">
                <a:solidFill>
                  <a:srgbClr val="00B0F0"/>
                </a:solidFill>
                <a:latin typeface="Arial Narrow" pitchFamily="34" charset="0"/>
              </a:rPr>
              <a:t> production requires some kind of video-capture software and a microphone. The software, which can be a desktop client or web-based service, captures and synchronizes the video and audio files and compresses the completed movie into a format that can be shared. </a:t>
            </a:r>
            <a:endParaRPr lang="en-US" sz="2400" b="1" i="0" dirty="0">
              <a:solidFill>
                <a:srgbClr val="00B0F0"/>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err="1" smtClean="0"/>
              <a:t>Screencast</a:t>
            </a:r>
            <a:r>
              <a:rPr lang="en-US" sz="2400" dirty="0" smtClean="0"/>
              <a:t> </a:t>
            </a:r>
            <a:endParaRPr lang="en-US" sz="2400" dirty="0"/>
          </a:p>
        </p:txBody>
      </p:sp>
      <p:sp>
        <p:nvSpPr>
          <p:cNvPr id="8" name="Title 7"/>
          <p:cNvSpPr>
            <a:spLocks noGrp="1"/>
          </p:cNvSpPr>
          <p:nvPr>
            <p:ph type="title"/>
          </p:nvPr>
        </p:nvSpPr>
        <p:spPr>
          <a:xfrm>
            <a:off x="228600" y="0"/>
            <a:ext cx="7391400" cy="965200"/>
          </a:xfrm>
          <a:solidFill>
            <a:schemeClr val="tx1"/>
          </a:solidFill>
        </p:spPr>
        <p:txBody>
          <a:bodyPr/>
          <a:lstStyle/>
          <a:p>
            <a:r>
              <a:rPr lang="en-US" dirty="0" err="1" smtClean="0">
                <a:solidFill>
                  <a:schemeClr val="bg1"/>
                </a:solidFill>
              </a:rPr>
              <a:t>Screencasting</a:t>
            </a:r>
            <a:r>
              <a:rPr lang="en-US" dirty="0" smtClean="0">
                <a:solidFill>
                  <a:schemeClr val="bg1"/>
                </a:solidFill>
              </a:rPr>
              <a:t> tools:</a:t>
            </a:r>
            <a:endParaRPr lang="en-US" dirty="0">
              <a:solidFill>
                <a:schemeClr val="bg1"/>
              </a:solidFill>
            </a:endParaRPr>
          </a:p>
        </p:txBody>
      </p:sp>
      <p:sp>
        <p:nvSpPr>
          <p:cNvPr id="6" name="Rectangle 5"/>
          <p:cNvSpPr/>
          <p:nvPr/>
        </p:nvSpPr>
        <p:spPr>
          <a:xfrm>
            <a:off x="228600" y="1219200"/>
            <a:ext cx="8915400" cy="1938992"/>
          </a:xfrm>
          <a:prstGeom prst="rect">
            <a:avLst/>
          </a:prstGeom>
        </p:spPr>
        <p:txBody>
          <a:bodyPr wrap="square">
            <a:spAutoFit/>
          </a:bodyPr>
          <a:lstStyle/>
          <a:p>
            <a:r>
              <a:rPr lang="en-US" sz="2400" b="1" dirty="0" smtClean="0">
                <a:solidFill>
                  <a:srgbClr val="C00000"/>
                </a:solidFill>
                <a:latin typeface="Arial Narrow" pitchFamily="34" charset="0"/>
              </a:rPr>
              <a:t>Jing </a:t>
            </a:r>
          </a:p>
          <a:p>
            <a:r>
              <a:rPr lang="en-US" sz="2400" b="1" dirty="0" smtClean="0">
                <a:solidFill>
                  <a:srgbClr val="00B0F0"/>
                </a:solidFill>
                <a:latin typeface="Arial Narrow" pitchFamily="34" charset="0"/>
                <a:hlinkClick r:id="rId3"/>
              </a:rPr>
              <a:t>https://www.techsmith.com/jing.html</a:t>
            </a:r>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p:txBody>
      </p:sp>
      <p:pic>
        <p:nvPicPr>
          <p:cNvPr id="6146" name="Picture 2" descr="http://www.screenrecorderreview.com/wp-content/uploads/2016/03/Techsmith-Jing.jpg"/>
          <p:cNvPicPr>
            <a:picLocks noChangeAspect="1" noChangeArrowheads="1"/>
          </p:cNvPicPr>
          <p:nvPr/>
        </p:nvPicPr>
        <p:blipFill>
          <a:blip r:embed="rId4" cstate="print"/>
          <a:srcRect l="15836" t="16529" r="16860" b="20661"/>
          <a:stretch>
            <a:fillRect/>
          </a:stretch>
        </p:blipFill>
        <p:spPr bwMode="auto">
          <a:xfrm>
            <a:off x="1905000" y="2209800"/>
            <a:ext cx="6248400" cy="349175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err="1" smtClean="0"/>
              <a:t>Screencast</a:t>
            </a:r>
            <a:r>
              <a:rPr lang="en-US" sz="2400" dirty="0" smtClean="0"/>
              <a:t> </a:t>
            </a:r>
            <a:endParaRPr lang="en-US" sz="2400" dirty="0"/>
          </a:p>
        </p:txBody>
      </p:sp>
      <p:sp>
        <p:nvSpPr>
          <p:cNvPr id="8" name="Title 7"/>
          <p:cNvSpPr>
            <a:spLocks noGrp="1"/>
          </p:cNvSpPr>
          <p:nvPr>
            <p:ph type="title"/>
          </p:nvPr>
        </p:nvSpPr>
        <p:spPr>
          <a:xfrm>
            <a:off x="228600" y="0"/>
            <a:ext cx="7391400" cy="965200"/>
          </a:xfrm>
          <a:solidFill>
            <a:schemeClr val="tx1"/>
          </a:solidFill>
        </p:spPr>
        <p:txBody>
          <a:bodyPr/>
          <a:lstStyle/>
          <a:p>
            <a:r>
              <a:rPr lang="en-US" dirty="0" err="1" smtClean="0">
                <a:solidFill>
                  <a:schemeClr val="bg1"/>
                </a:solidFill>
              </a:rPr>
              <a:t>Screencasting</a:t>
            </a:r>
            <a:r>
              <a:rPr lang="en-US" dirty="0" smtClean="0">
                <a:solidFill>
                  <a:schemeClr val="bg1"/>
                </a:solidFill>
              </a:rPr>
              <a:t> tools:</a:t>
            </a:r>
            <a:endParaRPr lang="en-US" dirty="0">
              <a:solidFill>
                <a:schemeClr val="bg1"/>
              </a:solidFill>
            </a:endParaRPr>
          </a:p>
        </p:txBody>
      </p:sp>
      <p:sp>
        <p:nvSpPr>
          <p:cNvPr id="6" name="Rectangle 5"/>
          <p:cNvSpPr/>
          <p:nvPr/>
        </p:nvSpPr>
        <p:spPr>
          <a:xfrm>
            <a:off x="228600" y="1447800"/>
            <a:ext cx="8915400" cy="1200329"/>
          </a:xfrm>
          <a:prstGeom prst="rect">
            <a:avLst/>
          </a:prstGeom>
        </p:spPr>
        <p:txBody>
          <a:bodyPr wrap="square">
            <a:spAutoFit/>
          </a:bodyPr>
          <a:lstStyle/>
          <a:p>
            <a:r>
              <a:rPr lang="en-US" sz="2400" b="1" dirty="0" err="1" smtClean="0">
                <a:solidFill>
                  <a:srgbClr val="C00000"/>
                </a:solidFill>
                <a:latin typeface="Arial Narrow" pitchFamily="34" charset="0"/>
              </a:rPr>
              <a:t>Screencast</a:t>
            </a:r>
            <a:r>
              <a:rPr lang="en-US" sz="2400" b="1" dirty="0" smtClean="0">
                <a:solidFill>
                  <a:srgbClr val="C00000"/>
                </a:solidFill>
                <a:latin typeface="Arial Narrow" pitchFamily="34" charset="0"/>
              </a:rPr>
              <a:t> –o– </a:t>
            </a:r>
            <a:r>
              <a:rPr lang="en-US" sz="2400" b="1" dirty="0" err="1" smtClean="0">
                <a:solidFill>
                  <a:srgbClr val="C00000"/>
                </a:solidFill>
                <a:latin typeface="Arial Narrow" pitchFamily="34" charset="0"/>
              </a:rPr>
              <a:t>matic</a:t>
            </a:r>
            <a:r>
              <a:rPr lang="en-US" sz="2400" b="1" dirty="0" smtClean="0">
                <a:solidFill>
                  <a:srgbClr val="C00000"/>
                </a:solidFill>
                <a:latin typeface="Arial Narrow" pitchFamily="34" charset="0"/>
              </a:rPr>
              <a:t> </a:t>
            </a:r>
          </a:p>
          <a:p>
            <a:r>
              <a:rPr lang="en-US" sz="2400" b="1" dirty="0" smtClean="0">
                <a:solidFill>
                  <a:srgbClr val="00B0F0"/>
                </a:solidFill>
                <a:latin typeface="Arial Narrow" pitchFamily="34" charset="0"/>
                <a:hlinkClick r:id="rId3"/>
              </a:rPr>
              <a:t>https://screencast-o-matic.com/home</a:t>
            </a:r>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p:txBody>
      </p:sp>
      <p:pic>
        <p:nvPicPr>
          <p:cNvPr id="4100" name="Picture 4" descr="http://whiterosereader.org/wp-content/uploads/2015/03/screencast-o-matic-screen-capture.png"/>
          <p:cNvPicPr>
            <a:picLocks noChangeAspect="1" noChangeArrowheads="1"/>
          </p:cNvPicPr>
          <p:nvPr/>
        </p:nvPicPr>
        <p:blipFill>
          <a:blip r:embed="rId4" cstate="print"/>
          <a:srcRect l="20000" r="24000"/>
          <a:stretch>
            <a:fillRect/>
          </a:stretch>
        </p:blipFill>
        <p:spPr bwMode="auto">
          <a:xfrm>
            <a:off x="1981200" y="2667000"/>
            <a:ext cx="5715000" cy="28064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err="1" smtClean="0"/>
              <a:t>Screencast</a:t>
            </a:r>
            <a:r>
              <a:rPr lang="en-US" sz="2400" dirty="0" smtClean="0"/>
              <a:t> </a:t>
            </a:r>
            <a:endParaRPr lang="en-US" sz="2400" dirty="0"/>
          </a:p>
        </p:txBody>
      </p:sp>
      <p:sp>
        <p:nvSpPr>
          <p:cNvPr id="8" name="Title 7"/>
          <p:cNvSpPr>
            <a:spLocks noGrp="1"/>
          </p:cNvSpPr>
          <p:nvPr>
            <p:ph type="title"/>
          </p:nvPr>
        </p:nvSpPr>
        <p:spPr>
          <a:xfrm>
            <a:off x="228600" y="0"/>
            <a:ext cx="7391400" cy="965200"/>
          </a:xfrm>
          <a:solidFill>
            <a:schemeClr val="tx1"/>
          </a:solidFill>
        </p:spPr>
        <p:txBody>
          <a:bodyPr/>
          <a:lstStyle/>
          <a:p>
            <a:r>
              <a:rPr lang="en-US" dirty="0" err="1" smtClean="0">
                <a:solidFill>
                  <a:schemeClr val="bg1"/>
                </a:solidFill>
              </a:rPr>
              <a:t>Screencasting</a:t>
            </a:r>
            <a:r>
              <a:rPr lang="en-US" dirty="0" smtClean="0">
                <a:solidFill>
                  <a:schemeClr val="bg1"/>
                </a:solidFill>
              </a:rPr>
              <a:t> tools:</a:t>
            </a:r>
            <a:endParaRPr lang="en-US" dirty="0">
              <a:solidFill>
                <a:schemeClr val="bg1"/>
              </a:solidFill>
            </a:endParaRPr>
          </a:p>
        </p:txBody>
      </p:sp>
      <p:sp>
        <p:nvSpPr>
          <p:cNvPr id="6" name="Rectangle 5"/>
          <p:cNvSpPr/>
          <p:nvPr/>
        </p:nvSpPr>
        <p:spPr>
          <a:xfrm>
            <a:off x="228600" y="1219200"/>
            <a:ext cx="8915400" cy="1200329"/>
          </a:xfrm>
          <a:prstGeom prst="rect">
            <a:avLst/>
          </a:prstGeom>
        </p:spPr>
        <p:txBody>
          <a:bodyPr wrap="square">
            <a:spAutoFit/>
          </a:bodyPr>
          <a:lstStyle/>
          <a:p>
            <a:r>
              <a:rPr lang="en-US" sz="2400" b="1" dirty="0" smtClean="0">
                <a:solidFill>
                  <a:srgbClr val="C00000"/>
                </a:solidFill>
                <a:latin typeface="Arial Narrow" pitchFamily="34" charset="0"/>
              </a:rPr>
              <a:t>Quick Time Player</a:t>
            </a:r>
            <a:r>
              <a:rPr lang="en-US" sz="2400" b="1" dirty="0" smtClean="0">
                <a:solidFill>
                  <a:srgbClr val="00B0F0"/>
                </a:solidFill>
                <a:latin typeface="Arial Narrow" pitchFamily="34" charset="0"/>
              </a:rPr>
              <a:t> (Mac, </a:t>
            </a:r>
            <a:r>
              <a:rPr lang="en-US" sz="2400" b="1" dirty="0" err="1" smtClean="0">
                <a:solidFill>
                  <a:srgbClr val="00B0F0"/>
                </a:solidFill>
                <a:latin typeface="Arial Narrow" pitchFamily="34" charset="0"/>
              </a:rPr>
              <a:t>iPhone</a:t>
            </a:r>
            <a:r>
              <a:rPr lang="en-US" sz="2400" b="1" dirty="0" smtClean="0">
                <a:solidFill>
                  <a:srgbClr val="00B0F0"/>
                </a:solidFill>
                <a:latin typeface="Arial Narrow" pitchFamily="34" charset="0"/>
              </a:rPr>
              <a:t>, </a:t>
            </a:r>
            <a:r>
              <a:rPr lang="en-US" sz="2400" b="1" dirty="0" err="1" smtClean="0">
                <a:solidFill>
                  <a:srgbClr val="00B0F0"/>
                </a:solidFill>
                <a:latin typeface="Arial Narrow" pitchFamily="34" charset="0"/>
              </a:rPr>
              <a:t>iPad</a:t>
            </a:r>
            <a:r>
              <a:rPr lang="en-US" sz="2400" b="1" dirty="0" smtClean="0">
                <a:solidFill>
                  <a:srgbClr val="00B0F0"/>
                </a:solidFill>
                <a:latin typeface="Arial Narrow" pitchFamily="34" charset="0"/>
              </a:rPr>
              <a:t>, or iPod touch) </a:t>
            </a:r>
          </a:p>
          <a:p>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p:txBody>
      </p:sp>
      <p:pic>
        <p:nvPicPr>
          <p:cNvPr id="2050" name="Picture 2" descr="http://www.techbuzz.in/wp-content/uploads/2011/01/QuickTime-Alternative.jpg"/>
          <p:cNvPicPr>
            <a:picLocks noChangeAspect="1" noChangeArrowheads="1"/>
          </p:cNvPicPr>
          <p:nvPr/>
        </p:nvPicPr>
        <p:blipFill>
          <a:blip r:embed="rId3" cstate="print"/>
          <a:srcRect/>
          <a:stretch>
            <a:fillRect/>
          </a:stretch>
        </p:blipFill>
        <p:spPr bwMode="auto">
          <a:xfrm>
            <a:off x="2362200" y="1752600"/>
            <a:ext cx="4648200" cy="397732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239000" y="6019800"/>
            <a:ext cx="1905000" cy="685800"/>
          </a:xfrm>
        </p:spPr>
        <p:txBody>
          <a:bodyPr>
            <a:noAutofit/>
          </a:bodyPr>
          <a:lstStyle/>
          <a:p>
            <a:r>
              <a:rPr lang="en-US" sz="2400" dirty="0" err="1" smtClean="0"/>
              <a:t>Screencast</a:t>
            </a:r>
            <a:r>
              <a:rPr lang="en-US" sz="2400" dirty="0" smtClean="0"/>
              <a:t> </a:t>
            </a:r>
            <a:endParaRPr lang="en-US" sz="2400" dirty="0"/>
          </a:p>
        </p:txBody>
      </p:sp>
      <p:sp>
        <p:nvSpPr>
          <p:cNvPr id="8" name="Title 7"/>
          <p:cNvSpPr>
            <a:spLocks noGrp="1"/>
          </p:cNvSpPr>
          <p:nvPr>
            <p:ph type="title"/>
          </p:nvPr>
        </p:nvSpPr>
        <p:spPr>
          <a:xfrm>
            <a:off x="228600" y="0"/>
            <a:ext cx="7391400" cy="965200"/>
          </a:xfrm>
          <a:solidFill>
            <a:schemeClr val="tx1"/>
          </a:solidFill>
        </p:spPr>
        <p:txBody>
          <a:bodyPr/>
          <a:lstStyle/>
          <a:p>
            <a:r>
              <a:rPr lang="en-US" dirty="0" err="1" smtClean="0">
                <a:solidFill>
                  <a:schemeClr val="bg1"/>
                </a:solidFill>
              </a:rPr>
              <a:t>Screencasting</a:t>
            </a:r>
            <a:r>
              <a:rPr lang="en-US" dirty="0" smtClean="0">
                <a:solidFill>
                  <a:schemeClr val="bg1"/>
                </a:solidFill>
              </a:rPr>
              <a:t> tools:</a:t>
            </a:r>
            <a:endParaRPr lang="en-US" dirty="0">
              <a:solidFill>
                <a:schemeClr val="bg1"/>
              </a:solidFill>
            </a:endParaRPr>
          </a:p>
        </p:txBody>
      </p:sp>
      <p:sp>
        <p:nvSpPr>
          <p:cNvPr id="6" name="Rectangle 5"/>
          <p:cNvSpPr/>
          <p:nvPr/>
        </p:nvSpPr>
        <p:spPr>
          <a:xfrm>
            <a:off x="228600" y="990600"/>
            <a:ext cx="8915400" cy="1200329"/>
          </a:xfrm>
          <a:prstGeom prst="rect">
            <a:avLst/>
          </a:prstGeom>
        </p:spPr>
        <p:txBody>
          <a:bodyPr wrap="square">
            <a:spAutoFit/>
          </a:bodyPr>
          <a:lstStyle/>
          <a:p>
            <a:r>
              <a:rPr lang="en-US" sz="2400" b="1" dirty="0" smtClean="0">
                <a:solidFill>
                  <a:srgbClr val="C00000"/>
                </a:solidFill>
                <a:latin typeface="Arial Narrow" pitchFamily="34" charset="0"/>
              </a:rPr>
              <a:t>Quick Time Player</a:t>
            </a:r>
            <a:r>
              <a:rPr lang="en-US" sz="2400" b="1" dirty="0" smtClean="0">
                <a:solidFill>
                  <a:srgbClr val="00B0F0"/>
                </a:solidFill>
                <a:latin typeface="Arial Narrow" pitchFamily="34" charset="0"/>
              </a:rPr>
              <a:t> </a:t>
            </a:r>
          </a:p>
          <a:p>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p:txBody>
      </p:sp>
      <p:sp>
        <p:nvSpPr>
          <p:cNvPr id="5" name="Rectangle 4"/>
          <p:cNvSpPr/>
          <p:nvPr/>
        </p:nvSpPr>
        <p:spPr>
          <a:xfrm>
            <a:off x="381000" y="1676400"/>
            <a:ext cx="8763000" cy="4247317"/>
          </a:xfrm>
          <a:prstGeom prst="rect">
            <a:avLst/>
          </a:prstGeom>
        </p:spPr>
        <p:txBody>
          <a:bodyPr wrap="square">
            <a:spAutoFit/>
          </a:bodyPr>
          <a:lstStyle/>
          <a:p>
            <a:r>
              <a:rPr lang="en-US" sz="2400" dirty="0" smtClean="0">
                <a:solidFill>
                  <a:srgbClr val="00B0F0"/>
                </a:solidFill>
                <a:latin typeface="Arial Narrow" pitchFamily="34" charset="0"/>
              </a:rPr>
              <a:t>Make sure that you're using Mac OS X Snow Leopard v10.6.3 or later. Download </a:t>
            </a:r>
            <a:r>
              <a:rPr lang="en-US" sz="2400" b="1" dirty="0" smtClean="0">
                <a:solidFill>
                  <a:srgbClr val="00B0F0"/>
                </a:solidFill>
                <a:latin typeface="Arial Narrow" pitchFamily="34" charset="0"/>
              </a:rPr>
              <a:t>QuickTime Player</a:t>
            </a:r>
            <a:r>
              <a:rPr lang="en-US" sz="2400" dirty="0" smtClean="0">
                <a:solidFill>
                  <a:srgbClr val="00B0F0"/>
                </a:solidFill>
                <a:latin typeface="Arial Narrow" pitchFamily="34" charset="0"/>
              </a:rPr>
              <a:t> </a:t>
            </a:r>
            <a:r>
              <a:rPr lang="en-US" sz="2400" b="1" dirty="0" smtClean="0">
                <a:solidFill>
                  <a:srgbClr val="00B0F0"/>
                </a:solidFill>
                <a:latin typeface="Arial Narrow" pitchFamily="34" charset="0"/>
              </a:rPr>
              <a:t>7</a:t>
            </a:r>
            <a:r>
              <a:rPr lang="en-US" sz="2400" dirty="0" smtClean="0">
                <a:solidFill>
                  <a:srgbClr val="00B0F0"/>
                </a:solidFill>
                <a:latin typeface="Arial Narrow" pitchFamily="34" charset="0"/>
              </a:rPr>
              <a:t>, </a:t>
            </a:r>
          </a:p>
          <a:p>
            <a:r>
              <a:rPr lang="en-US" sz="2400" dirty="0" smtClean="0">
                <a:solidFill>
                  <a:srgbClr val="00B0F0"/>
                </a:solidFill>
                <a:latin typeface="Arial Narrow" pitchFamily="34" charset="0"/>
              </a:rPr>
              <a:t>then double-click the downloaded file to open it.</a:t>
            </a:r>
          </a:p>
          <a:p>
            <a:endParaRPr lang="en-US" sz="2400" dirty="0" smtClean="0">
              <a:solidFill>
                <a:srgbClr val="00B0F0"/>
              </a:solidFill>
              <a:latin typeface="Arial Narrow" pitchFamily="34" charset="0"/>
            </a:endParaRPr>
          </a:p>
          <a:p>
            <a:r>
              <a:rPr lang="en-US" sz="2400" dirty="0" smtClean="0">
                <a:solidFill>
                  <a:srgbClr val="00B0F0"/>
                </a:solidFill>
                <a:latin typeface="Arial Narrow" pitchFamily="34" charset="0"/>
              </a:rPr>
              <a:t>Choose File, </a:t>
            </a:r>
            <a:r>
              <a:rPr lang="en-US" sz="2400" b="1" dirty="0" smtClean="0">
                <a:solidFill>
                  <a:srgbClr val="00B0F0"/>
                </a:solidFill>
                <a:latin typeface="Arial Narrow" pitchFamily="34" charset="0"/>
              </a:rPr>
              <a:t>New Screen Recording</a:t>
            </a:r>
            <a:r>
              <a:rPr lang="en-US" sz="2400" dirty="0" smtClean="0">
                <a:solidFill>
                  <a:srgbClr val="00B0F0"/>
                </a:solidFill>
                <a:latin typeface="Arial Narrow" pitchFamily="34" charset="0"/>
              </a:rPr>
              <a:t> </a:t>
            </a:r>
            <a:r>
              <a:rPr lang="en-US" dirty="0" smtClean="0">
                <a:solidFill>
                  <a:srgbClr val="00B0F0"/>
                </a:solidFill>
                <a:latin typeface="Arial Narrow" pitchFamily="34" charset="0"/>
              </a:rPr>
              <a:t>(the keyboard shortcut is Control, Command, N).</a:t>
            </a:r>
          </a:p>
          <a:p>
            <a:r>
              <a:rPr lang="en-US" sz="2400" dirty="0" smtClean="0">
                <a:solidFill>
                  <a:srgbClr val="00B0F0"/>
                </a:solidFill>
                <a:latin typeface="Arial Narrow" pitchFamily="34" charset="0"/>
              </a:rPr>
              <a:t>Press the </a:t>
            </a:r>
            <a:r>
              <a:rPr lang="en-US" sz="2400" b="1" dirty="0" smtClean="0">
                <a:solidFill>
                  <a:srgbClr val="00B0F0"/>
                </a:solidFill>
                <a:latin typeface="Arial Narrow" pitchFamily="34" charset="0"/>
              </a:rPr>
              <a:t>Record</a:t>
            </a:r>
            <a:r>
              <a:rPr lang="en-US" sz="2400" dirty="0" smtClean="0">
                <a:solidFill>
                  <a:srgbClr val="00B0F0"/>
                </a:solidFill>
                <a:latin typeface="Arial Narrow" pitchFamily="34" charset="0"/>
              </a:rPr>
              <a:t> button.</a:t>
            </a:r>
          </a:p>
          <a:p>
            <a:r>
              <a:rPr lang="en-US" sz="2400" dirty="0" smtClean="0">
                <a:solidFill>
                  <a:srgbClr val="00B0F0"/>
                </a:solidFill>
                <a:latin typeface="Arial Narrow" pitchFamily="34" charset="0"/>
              </a:rPr>
              <a:t>A screen with additional instructions will appear. ...</a:t>
            </a:r>
          </a:p>
          <a:p>
            <a:r>
              <a:rPr lang="en-US" sz="2400" dirty="0" smtClean="0">
                <a:solidFill>
                  <a:srgbClr val="00B0F0"/>
                </a:solidFill>
                <a:latin typeface="Arial Narrow" pitchFamily="34" charset="0"/>
              </a:rPr>
              <a:t>When you're finished, click on Stop Recording on the Menu Bar.</a:t>
            </a:r>
          </a:p>
          <a:p>
            <a:endParaRPr lang="en-US" dirty="0" smtClean="0">
              <a:solidFill>
                <a:srgbClr val="222222"/>
              </a:solidFill>
              <a:latin typeface="arial"/>
            </a:endParaRPr>
          </a:p>
          <a:p>
            <a:r>
              <a:rPr lang="en-US" dirty="0" smtClean="0">
                <a:hlinkClick r:id="rId3"/>
              </a:rPr>
              <a:t>https://support.apple.com/en-us/HT201066</a:t>
            </a:r>
            <a:r>
              <a:rPr lang="en-US" dirty="0" smtClean="0"/>
              <a:t> </a:t>
            </a:r>
            <a:endParaRPr lang="en-US" dirty="0" smtClean="0"/>
          </a:p>
          <a:p>
            <a:endParaRPr lang="en-US" dirty="0" smtClean="0"/>
          </a:p>
          <a:p>
            <a:r>
              <a:rPr lang="en-US" sz="2400" b="1" dirty="0" err="1" smtClean="0">
                <a:solidFill>
                  <a:srgbClr val="C00000"/>
                </a:solidFill>
                <a:latin typeface="Arial Narrow"/>
              </a:rPr>
              <a:t>ShowMe</a:t>
            </a:r>
            <a:r>
              <a:rPr lang="en-US" sz="2400" b="1" dirty="0" smtClean="0">
                <a:solidFill>
                  <a:srgbClr val="C00000"/>
                </a:solidFill>
                <a:latin typeface="Arial Narrow"/>
              </a:rPr>
              <a:t> </a:t>
            </a:r>
            <a:r>
              <a:rPr lang="en-US" sz="2400" b="1" dirty="0" smtClean="0">
                <a:solidFill>
                  <a:srgbClr val="C00000"/>
                </a:solidFill>
                <a:latin typeface="Arial Narrow"/>
              </a:rPr>
              <a:t> </a:t>
            </a:r>
            <a:r>
              <a:rPr lang="en-US" sz="2400" b="1" dirty="0" smtClean="0">
                <a:solidFill>
                  <a:srgbClr val="00B0F0"/>
                </a:solidFill>
                <a:latin typeface="Arial Narrow"/>
              </a:rPr>
              <a:t>(</a:t>
            </a:r>
            <a:r>
              <a:rPr lang="en-US" sz="2400" b="1" dirty="0" err="1" smtClean="0">
                <a:solidFill>
                  <a:srgbClr val="00B0F0"/>
                </a:solidFill>
                <a:latin typeface="Arial Narrow"/>
              </a:rPr>
              <a:t>iPad</a:t>
            </a:r>
            <a:r>
              <a:rPr lang="en-US" sz="2400" b="1" dirty="0" smtClean="0">
                <a:solidFill>
                  <a:srgbClr val="00B0F0"/>
                </a:solidFill>
                <a:latin typeface="Arial Narrow"/>
              </a:rPr>
              <a:t> app / </a:t>
            </a:r>
            <a:r>
              <a:rPr lang="en-US" sz="2400" b="1" u="sng" dirty="0" smtClean="0">
                <a:solidFill>
                  <a:srgbClr val="00B0F0"/>
                </a:solidFill>
                <a:latin typeface="Arial Narrow"/>
                <a:hlinkClick r:id="rId4"/>
              </a:rPr>
              <a:t>http://www.showme.com</a:t>
            </a:r>
            <a:r>
              <a:rPr lang="en-US" sz="2400" b="1" dirty="0" smtClean="0">
                <a:solidFill>
                  <a:srgbClr val="00B0F0"/>
                </a:solidFill>
                <a:latin typeface="Arial Narrow"/>
              </a:rPr>
              <a:t>)</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3505200" y="6019800"/>
            <a:ext cx="5638800" cy="685800"/>
          </a:xfrm>
        </p:spPr>
        <p:txBody>
          <a:bodyPr>
            <a:noAutofit/>
          </a:bodyPr>
          <a:lstStyle/>
          <a:p>
            <a:r>
              <a:rPr lang="en-US" sz="2400" dirty="0" smtClean="0"/>
              <a:t>HOW DO I GET CHROME EXTENSIONS? </a:t>
            </a:r>
            <a:endParaRPr lang="en-US" sz="2400" dirty="0"/>
          </a:p>
        </p:txBody>
      </p:sp>
      <p:sp>
        <p:nvSpPr>
          <p:cNvPr id="8" name="Title 7"/>
          <p:cNvSpPr>
            <a:spLocks noGrp="1"/>
          </p:cNvSpPr>
          <p:nvPr>
            <p:ph type="title"/>
          </p:nvPr>
        </p:nvSpPr>
        <p:spPr>
          <a:xfrm>
            <a:off x="228600" y="76200"/>
            <a:ext cx="7391400" cy="660400"/>
          </a:xfrm>
          <a:solidFill>
            <a:schemeClr val="tx1"/>
          </a:solidFill>
        </p:spPr>
        <p:txBody>
          <a:bodyPr>
            <a:normAutofit fontScale="90000"/>
          </a:bodyPr>
          <a:lstStyle/>
          <a:p>
            <a:r>
              <a:rPr lang="en-US" dirty="0" err="1" smtClean="0">
                <a:solidFill>
                  <a:schemeClr val="bg1"/>
                </a:solidFill>
              </a:rPr>
              <a:t>Screencasting</a:t>
            </a:r>
            <a:r>
              <a:rPr lang="en-US" dirty="0" smtClean="0">
                <a:solidFill>
                  <a:schemeClr val="bg1"/>
                </a:solidFill>
              </a:rPr>
              <a:t> tools:</a:t>
            </a:r>
            <a:endParaRPr lang="en-US" dirty="0">
              <a:solidFill>
                <a:schemeClr val="bg1"/>
              </a:solidFill>
            </a:endParaRPr>
          </a:p>
        </p:txBody>
      </p:sp>
      <p:sp>
        <p:nvSpPr>
          <p:cNvPr id="6" name="Rectangle 5"/>
          <p:cNvSpPr/>
          <p:nvPr/>
        </p:nvSpPr>
        <p:spPr>
          <a:xfrm>
            <a:off x="228600" y="762000"/>
            <a:ext cx="8915400" cy="1938992"/>
          </a:xfrm>
          <a:prstGeom prst="rect">
            <a:avLst/>
          </a:prstGeom>
        </p:spPr>
        <p:txBody>
          <a:bodyPr wrap="square">
            <a:spAutoFit/>
          </a:bodyPr>
          <a:lstStyle/>
          <a:p>
            <a:r>
              <a:rPr lang="en-US" sz="2400" b="1" dirty="0" smtClean="0">
                <a:solidFill>
                  <a:srgbClr val="00B0F0"/>
                </a:solidFill>
                <a:latin typeface="Arial Narrow" pitchFamily="34" charset="0"/>
              </a:rPr>
              <a:t> </a:t>
            </a:r>
            <a:r>
              <a:rPr lang="en-US" sz="2400" b="1" dirty="0" err="1" smtClean="0">
                <a:solidFill>
                  <a:srgbClr val="C00000"/>
                </a:solidFill>
                <a:latin typeface="Arial Narrow" pitchFamily="34" charset="0"/>
              </a:rPr>
              <a:t>Snagit</a:t>
            </a:r>
            <a:r>
              <a:rPr lang="en-US" sz="2400" b="1" dirty="0" smtClean="0">
                <a:solidFill>
                  <a:srgbClr val="00B0F0"/>
                </a:solidFill>
                <a:latin typeface="Arial Narrow" pitchFamily="34" charset="0"/>
              </a:rPr>
              <a:t>  (Chrome extension expire August 2016)</a:t>
            </a:r>
          </a:p>
          <a:p>
            <a:endParaRPr lang="en-US" sz="2400" b="1" dirty="0" smtClean="0">
              <a:solidFill>
                <a:srgbClr val="00B0F0"/>
              </a:solidFill>
              <a:latin typeface="Arial Narrow" pitchFamily="34" charset="0"/>
            </a:endParaRPr>
          </a:p>
          <a:p>
            <a:r>
              <a:rPr lang="en-US" sz="2400" b="1" dirty="0" err="1" smtClean="0">
                <a:solidFill>
                  <a:srgbClr val="C00000"/>
                </a:solidFill>
                <a:latin typeface="Arial Narrow"/>
              </a:rPr>
              <a:t>ClipChamp</a:t>
            </a:r>
            <a:r>
              <a:rPr lang="en-US" sz="2400" b="1" dirty="0" smtClean="0">
                <a:solidFill>
                  <a:srgbClr val="C00000"/>
                </a:solidFill>
                <a:latin typeface="Arial Narrow"/>
              </a:rPr>
              <a:t>, Google Cast, </a:t>
            </a:r>
            <a:r>
              <a:rPr lang="en-US" sz="2400" b="1" dirty="0" err="1" smtClean="0">
                <a:solidFill>
                  <a:srgbClr val="C00000"/>
                </a:solidFill>
                <a:latin typeface="Arial Narrow"/>
              </a:rPr>
              <a:t>Screencastify</a:t>
            </a:r>
            <a:r>
              <a:rPr lang="en-US" sz="2400" b="1" dirty="0" smtClean="0">
                <a:solidFill>
                  <a:srgbClr val="C00000"/>
                </a:solidFill>
                <a:latin typeface="Arial Narrow"/>
              </a:rPr>
              <a:t>, </a:t>
            </a:r>
            <a:r>
              <a:rPr lang="en-US" sz="2400" b="1" dirty="0" err="1" smtClean="0">
                <a:solidFill>
                  <a:srgbClr val="C00000"/>
                </a:solidFill>
                <a:latin typeface="Arial Narrow"/>
              </a:rPr>
              <a:t>Capturecast</a:t>
            </a:r>
            <a:r>
              <a:rPr lang="en-US" sz="2400" b="1" dirty="0" smtClean="0">
                <a:solidFill>
                  <a:srgbClr val="00B0F0"/>
                </a:solidFill>
                <a:latin typeface="Arial Narrow"/>
              </a:rPr>
              <a:t>  </a:t>
            </a:r>
            <a:endParaRPr lang="en-US" sz="2400" dirty="0" smtClean="0"/>
          </a:p>
          <a:p>
            <a:r>
              <a:rPr lang="en-US" sz="2400" b="1" dirty="0" smtClean="0">
                <a:solidFill>
                  <a:srgbClr val="00B0F0"/>
                </a:solidFill>
                <a:latin typeface="Arial Narrow"/>
              </a:rPr>
              <a:t>(Chrome extension)</a:t>
            </a:r>
            <a:endParaRPr lang="en-US" sz="2400" b="1" dirty="0" smtClean="0">
              <a:solidFill>
                <a:srgbClr val="00B0F0"/>
              </a:solidFill>
              <a:latin typeface="Arial Narrow" pitchFamily="34" charset="0"/>
            </a:endParaRPr>
          </a:p>
          <a:p>
            <a:endParaRPr lang="en-US" sz="2400" b="1" dirty="0" smtClean="0">
              <a:solidFill>
                <a:srgbClr val="00B0F0"/>
              </a:solidFill>
              <a:latin typeface="Arial Narrow" pitchFamily="34" charset="0"/>
            </a:endParaRPr>
          </a:p>
        </p:txBody>
      </p:sp>
      <p:pic>
        <p:nvPicPr>
          <p:cNvPr id="75778" name="Picture 2" descr="https://i.kinja-img.com/gawker-media/image/upload/s--1_7STNwk--/c_fit,fl_progressive,q_80,w_636/18ix9y256cv5zjpg.jpg"/>
          <p:cNvPicPr>
            <a:picLocks noChangeAspect="1" noChangeArrowheads="1"/>
          </p:cNvPicPr>
          <p:nvPr/>
        </p:nvPicPr>
        <p:blipFill>
          <a:blip r:embed="rId3" cstate="print"/>
          <a:srcRect/>
          <a:stretch>
            <a:fillRect/>
          </a:stretch>
        </p:blipFill>
        <p:spPr bwMode="auto">
          <a:xfrm>
            <a:off x="1828800" y="2514600"/>
            <a:ext cx="6057900" cy="34099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101600"/>
            <a:ext cx="7391400" cy="660400"/>
          </a:xfrm>
          <a:solidFill>
            <a:schemeClr val="tx1"/>
          </a:solidFill>
        </p:spPr>
        <p:txBody>
          <a:bodyPr>
            <a:normAutofit fontScale="90000"/>
          </a:bodyPr>
          <a:lstStyle/>
          <a:p>
            <a:r>
              <a:rPr lang="en-US" dirty="0" err="1" smtClean="0">
                <a:solidFill>
                  <a:schemeClr val="bg1"/>
                </a:solidFill>
              </a:rPr>
              <a:t>Screencasting</a:t>
            </a:r>
            <a:r>
              <a:rPr lang="en-US" dirty="0" smtClean="0">
                <a:solidFill>
                  <a:schemeClr val="bg1"/>
                </a:solidFill>
              </a:rPr>
              <a:t> tools:</a:t>
            </a:r>
            <a:endParaRPr lang="en-US" dirty="0">
              <a:solidFill>
                <a:schemeClr val="bg1"/>
              </a:solidFill>
            </a:endParaRPr>
          </a:p>
        </p:txBody>
      </p:sp>
      <p:pic>
        <p:nvPicPr>
          <p:cNvPr id="77826" name="Picture 2" descr="http://static1.squarespace.com/static/53e1713ae4b06dc411397f26/t/5552d47ce4b0531b970316ad/1431491725380/"/>
          <p:cNvPicPr>
            <a:picLocks noChangeAspect="1" noChangeArrowheads="1"/>
          </p:cNvPicPr>
          <p:nvPr/>
        </p:nvPicPr>
        <p:blipFill>
          <a:blip r:embed="rId3" cstate="print"/>
          <a:srcRect/>
          <a:stretch>
            <a:fillRect/>
          </a:stretch>
        </p:blipFill>
        <p:spPr bwMode="auto">
          <a:xfrm>
            <a:off x="2286000" y="838200"/>
            <a:ext cx="5391150" cy="506768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s://gdcf-0916001bcltd.netdna-ssl.com/wp-content/uploads/2014/08/cool_tools.jpg"/>
          <p:cNvPicPr>
            <a:picLocks noChangeAspect="1" noChangeArrowheads="1"/>
          </p:cNvPicPr>
          <p:nvPr/>
        </p:nvPicPr>
        <p:blipFill>
          <a:blip r:embed="rId3" cstate="print"/>
          <a:srcRect l="4198" r="6250"/>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315200" y="6019800"/>
            <a:ext cx="1828800" cy="685800"/>
          </a:xfrm>
        </p:spPr>
        <p:txBody>
          <a:bodyPr/>
          <a:lstStyle/>
          <a:p>
            <a:r>
              <a:rPr lang="en-US" dirty="0" smtClean="0"/>
              <a:t>Web 2.0</a:t>
            </a:r>
            <a:endParaRPr lang="en-US" dirty="0"/>
          </a:p>
        </p:txBody>
      </p:sp>
      <p:pic>
        <p:nvPicPr>
          <p:cNvPr id="20482" name="Picture 2" descr="http://clouducation.files.wordpress.com/2012/05/web2.jpg"/>
          <p:cNvPicPr>
            <a:picLocks noChangeAspect="1" noChangeArrowheads="1"/>
          </p:cNvPicPr>
          <p:nvPr/>
        </p:nvPicPr>
        <p:blipFill>
          <a:blip r:embed="rId3" cstate="print"/>
          <a:srcRect/>
          <a:stretch>
            <a:fillRect/>
          </a:stretch>
        </p:blipFill>
        <p:spPr bwMode="auto">
          <a:xfrm>
            <a:off x="1524000" y="533400"/>
            <a:ext cx="6096000" cy="4572000"/>
          </a:xfrm>
          <a:prstGeom prst="rect">
            <a:avLst/>
          </a:prstGeom>
          <a:noFill/>
        </p:spPr>
      </p:pic>
      <p:sp>
        <p:nvSpPr>
          <p:cNvPr id="4" name="Title 3"/>
          <p:cNvSpPr>
            <a:spLocks noGrp="1"/>
          </p:cNvSpPr>
          <p:nvPr>
            <p:ph type="title"/>
          </p:nvPr>
        </p:nvSpPr>
        <p:spPr>
          <a:xfrm>
            <a:off x="1143000" y="609600"/>
            <a:ext cx="6477000" cy="812800"/>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What is it?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304800"/>
            <a:ext cx="7391400" cy="812800"/>
          </a:xfrm>
          <a:solidFill>
            <a:schemeClr val="tx1"/>
          </a:solidFill>
        </p:spPr>
        <p:txBody>
          <a:bodyPr/>
          <a:lstStyle/>
          <a:p>
            <a:r>
              <a:rPr lang="en-US" dirty="0" err="1" smtClean="0">
                <a:solidFill>
                  <a:schemeClr val="bg1"/>
                </a:solidFill>
              </a:rPr>
              <a:t>url</a:t>
            </a:r>
            <a:r>
              <a:rPr lang="en-US" dirty="0" smtClean="0">
                <a:solidFill>
                  <a:schemeClr val="bg1"/>
                </a:solidFill>
              </a:rPr>
              <a:t> </a:t>
            </a:r>
            <a:r>
              <a:rPr lang="en-US" dirty="0" err="1" smtClean="0">
                <a:solidFill>
                  <a:schemeClr val="bg1"/>
                </a:solidFill>
              </a:rPr>
              <a:t>shorteners</a:t>
            </a:r>
            <a:endParaRPr lang="en-US" dirty="0">
              <a:solidFill>
                <a:schemeClr val="bg1"/>
              </a:solidFill>
            </a:endParaRPr>
          </a:p>
        </p:txBody>
      </p:sp>
      <p:pic>
        <p:nvPicPr>
          <p:cNvPr id="19458" name="Picture 2" descr="http://webtoolswiki.com/wp-content/uploads/2014/05/tinyurl-logo.jpg"/>
          <p:cNvPicPr>
            <a:picLocks noChangeAspect="1" noChangeArrowheads="1"/>
          </p:cNvPicPr>
          <p:nvPr/>
        </p:nvPicPr>
        <p:blipFill>
          <a:blip r:embed="rId3" cstate="print"/>
          <a:srcRect t="26666" r="800" b="41333"/>
          <a:stretch>
            <a:fillRect/>
          </a:stretch>
        </p:blipFill>
        <p:spPr bwMode="auto">
          <a:xfrm>
            <a:off x="304800" y="1447800"/>
            <a:ext cx="4724400" cy="914400"/>
          </a:xfrm>
          <a:prstGeom prst="rect">
            <a:avLst/>
          </a:prstGeom>
          <a:noFill/>
        </p:spPr>
      </p:pic>
      <p:pic>
        <p:nvPicPr>
          <p:cNvPr id="19460" name="Picture 4" descr="http://f.tqn.com/y/google/1/W/3/E/-/-/goo_gl.jpg"/>
          <p:cNvPicPr>
            <a:picLocks noChangeAspect="1" noChangeArrowheads="1"/>
          </p:cNvPicPr>
          <p:nvPr/>
        </p:nvPicPr>
        <p:blipFill>
          <a:blip r:embed="rId4" cstate="print"/>
          <a:srcRect t="9375" b="9375"/>
          <a:stretch>
            <a:fillRect/>
          </a:stretch>
        </p:blipFill>
        <p:spPr bwMode="auto">
          <a:xfrm>
            <a:off x="2590800" y="2362200"/>
            <a:ext cx="3657600" cy="1981200"/>
          </a:xfrm>
          <a:prstGeom prst="rect">
            <a:avLst/>
          </a:prstGeom>
          <a:noFill/>
        </p:spPr>
      </p:pic>
      <p:pic>
        <p:nvPicPr>
          <p:cNvPr id="19462" name="Picture 6" descr="https://upload.wikimedia.org/wikipedia/commons/4/46/Bit.ly_Logo.png"/>
          <p:cNvPicPr>
            <a:picLocks noChangeAspect="1" noChangeArrowheads="1"/>
          </p:cNvPicPr>
          <p:nvPr/>
        </p:nvPicPr>
        <p:blipFill>
          <a:blip r:embed="rId5" cstate="print"/>
          <a:srcRect/>
          <a:stretch>
            <a:fillRect/>
          </a:stretch>
        </p:blipFill>
        <p:spPr bwMode="auto">
          <a:xfrm>
            <a:off x="5486400" y="4419600"/>
            <a:ext cx="2971800" cy="135081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7391400" cy="736600"/>
          </a:xfrm>
          <a:solidFill>
            <a:schemeClr val="tx1"/>
          </a:solidFill>
        </p:spPr>
        <p:txBody>
          <a:bodyPr/>
          <a:lstStyle/>
          <a:p>
            <a:r>
              <a:rPr lang="en-US" dirty="0" err="1" smtClean="0">
                <a:solidFill>
                  <a:schemeClr val="bg1"/>
                </a:solidFill>
              </a:rPr>
              <a:t>Qr</a:t>
            </a:r>
            <a:r>
              <a:rPr lang="en-US" dirty="0" smtClean="0">
                <a:solidFill>
                  <a:schemeClr val="bg1"/>
                </a:solidFill>
              </a:rPr>
              <a:t> CODES</a:t>
            </a:r>
            <a:endParaRPr lang="en-US" dirty="0">
              <a:solidFill>
                <a:schemeClr val="bg1"/>
              </a:solidFill>
            </a:endParaRPr>
          </a:p>
        </p:txBody>
      </p:sp>
      <p:sp>
        <p:nvSpPr>
          <p:cNvPr id="3" name="Rectangle 2"/>
          <p:cNvSpPr/>
          <p:nvPr/>
        </p:nvSpPr>
        <p:spPr>
          <a:xfrm>
            <a:off x="304800" y="1219200"/>
            <a:ext cx="8458200" cy="5078313"/>
          </a:xfrm>
          <a:prstGeom prst="rect">
            <a:avLst/>
          </a:prstGeom>
        </p:spPr>
        <p:txBody>
          <a:bodyPr wrap="square">
            <a:spAutoFit/>
          </a:bodyPr>
          <a:lstStyle/>
          <a:p>
            <a:r>
              <a:rPr lang="en-US" sz="2400" b="1" dirty="0" smtClean="0">
                <a:solidFill>
                  <a:srgbClr val="000000"/>
                </a:solidFill>
                <a:latin typeface="Shadows Into Light"/>
              </a:rPr>
              <a:t>What are </a:t>
            </a:r>
            <a:r>
              <a:rPr lang="en-US" sz="2400" b="1" dirty="0" err="1" smtClean="0">
                <a:solidFill>
                  <a:srgbClr val="000000"/>
                </a:solidFill>
                <a:latin typeface="Shadows Into Light"/>
              </a:rPr>
              <a:t>QR</a:t>
            </a:r>
            <a:r>
              <a:rPr lang="en-US" sz="2400" b="1" dirty="0" smtClean="0">
                <a:solidFill>
                  <a:srgbClr val="000000"/>
                </a:solidFill>
                <a:latin typeface="Shadows Into Light"/>
              </a:rPr>
              <a:t> codes?</a:t>
            </a:r>
            <a:endParaRPr lang="en-US" sz="2400" dirty="0" smtClean="0">
              <a:solidFill>
                <a:srgbClr val="444444"/>
              </a:solidFill>
              <a:latin typeface="Trebuchet MS"/>
            </a:endParaRPr>
          </a:p>
          <a:p>
            <a:endParaRPr lang="en-US" i="1" dirty="0" smtClean="0">
              <a:solidFill>
                <a:srgbClr val="0B5394"/>
              </a:solidFill>
              <a:latin typeface="Arial"/>
            </a:endParaRPr>
          </a:p>
          <a:p>
            <a:r>
              <a:rPr lang="en-US" sz="2400" i="1" dirty="0" smtClean="0">
                <a:solidFill>
                  <a:srgbClr val="0B5394"/>
                </a:solidFill>
                <a:latin typeface="Arial"/>
              </a:rPr>
              <a:t>Originally designed in Japan for the automotive industry, marketers adopted the barcodes because of their large storage capacity and ability to translate additional information to consumers beyond what packaging could convey. </a:t>
            </a:r>
          </a:p>
          <a:p>
            <a:endParaRPr lang="en-US" sz="2400" i="1" dirty="0" smtClean="0">
              <a:solidFill>
                <a:srgbClr val="0B5394"/>
              </a:solidFill>
              <a:latin typeface="Arial"/>
            </a:endParaRPr>
          </a:p>
          <a:p>
            <a:r>
              <a:rPr lang="en-US" sz="2400" i="1" dirty="0" smtClean="0">
                <a:solidFill>
                  <a:srgbClr val="0B5394"/>
                </a:solidFill>
                <a:latin typeface="Arial"/>
              </a:rPr>
              <a:t>If a consumer sees a </a:t>
            </a:r>
            <a:r>
              <a:rPr lang="en-US" sz="2400" i="1" dirty="0" err="1" smtClean="0">
                <a:solidFill>
                  <a:srgbClr val="0B5394"/>
                </a:solidFill>
                <a:latin typeface="Arial"/>
              </a:rPr>
              <a:t>QR</a:t>
            </a:r>
            <a:r>
              <a:rPr lang="en-US" sz="2400" i="1" dirty="0" smtClean="0">
                <a:solidFill>
                  <a:srgbClr val="0B5394"/>
                </a:solidFill>
                <a:latin typeface="Arial"/>
              </a:rPr>
              <a:t> code somewhere, they can take out their mobile device, open up a </a:t>
            </a:r>
            <a:r>
              <a:rPr lang="en-US" sz="2400" i="1" dirty="0" err="1" smtClean="0">
                <a:solidFill>
                  <a:srgbClr val="0B5394"/>
                </a:solidFill>
                <a:latin typeface="Arial"/>
              </a:rPr>
              <a:t>QR</a:t>
            </a:r>
            <a:r>
              <a:rPr lang="en-US" sz="2400" i="1" dirty="0" smtClean="0">
                <a:solidFill>
                  <a:srgbClr val="0B5394"/>
                </a:solidFill>
                <a:latin typeface="Arial"/>
              </a:rPr>
              <a:t> code scanner, and "scan" the barcode to gain access to additional information.</a:t>
            </a:r>
            <a:r>
              <a:rPr lang="en-US" sz="2400" dirty="0" smtClean="0">
                <a:solidFill>
                  <a:srgbClr val="444444"/>
                </a:solidFill>
                <a:latin typeface="inherit"/>
              </a:rPr>
              <a:t> </a:t>
            </a:r>
          </a:p>
          <a:p>
            <a:endParaRPr lang="en-US" sz="2400" dirty="0" smtClean="0">
              <a:solidFill>
                <a:srgbClr val="444444"/>
              </a:solidFill>
              <a:latin typeface="inherit"/>
            </a:endParaRPr>
          </a:p>
          <a:p>
            <a:r>
              <a:rPr lang="en-US" sz="2400" b="1" dirty="0" smtClean="0">
                <a:solidFill>
                  <a:srgbClr val="444444"/>
                </a:solidFill>
                <a:latin typeface="inherit"/>
              </a:rPr>
              <a:t>What happens when a student scans your originally designed </a:t>
            </a:r>
            <a:r>
              <a:rPr lang="en-US" sz="2400" b="1" dirty="0" err="1" smtClean="0">
                <a:solidFill>
                  <a:srgbClr val="444444"/>
                </a:solidFill>
                <a:latin typeface="inherit"/>
              </a:rPr>
              <a:t>QR</a:t>
            </a:r>
            <a:r>
              <a:rPr lang="en-US" sz="2400" b="1" dirty="0" smtClean="0">
                <a:solidFill>
                  <a:srgbClr val="444444"/>
                </a:solidFill>
                <a:latin typeface="inherit"/>
              </a:rPr>
              <a:t> code? </a:t>
            </a:r>
            <a:endParaRPr lang="en-US" sz="2400" b="1" dirty="0" smtClean="0">
              <a:solidFill>
                <a:srgbClr val="444444"/>
              </a:solidFill>
              <a:latin typeface="Trebuchet MS"/>
            </a:endParaRPr>
          </a:p>
          <a:p>
            <a:endParaRPr lang="en-US" dirty="0" smtClean="0">
              <a:solidFill>
                <a:srgbClr val="000000"/>
              </a:solidFill>
              <a:latin typeface="inheri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7391400" cy="736600"/>
          </a:xfrm>
          <a:solidFill>
            <a:schemeClr val="tx1"/>
          </a:solidFill>
        </p:spPr>
        <p:txBody>
          <a:bodyPr/>
          <a:lstStyle/>
          <a:p>
            <a:r>
              <a:rPr lang="en-US" dirty="0" err="1" smtClean="0">
                <a:solidFill>
                  <a:schemeClr val="bg1"/>
                </a:solidFill>
              </a:rPr>
              <a:t>Qr</a:t>
            </a:r>
            <a:r>
              <a:rPr lang="en-US" dirty="0" smtClean="0">
                <a:solidFill>
                  <a:schemeClr val="bg1"/>
                </a:solidFill>
              </a:rPr>
              <a:t> CODES</a:t>
            </a:r>
            <a:endParaRPr lang="en-US" dirty="0">
              <a:solidFill>
                <a:schemeClr val="bg1"/>
              </a:solidFill>
            </a:endParaRPr>
          </a:p>
        </p:txBody>
      </p:sp>
      <p:sp>
        <p:nvSpPr>
          <p:cNvPr id="3" name="Rectangle 2"/>
          <p:cNvSpPr/>
          <p:nvPr/>
        </p:nvSpPr>
        <p:spPr>
          <a:xfrm>
            <a:off x="304800" y="1219200"/>
            <a:ext cx="8458200" cy="2215991"/>
          </a:xfrm>
          <a:prstGeom prst="rect">
            <a:avLst/>
          </a:prstGeom>
        </p:spPr>
        <p:txBody>
          <a:bodyPr wrap="square">
            <a:spAutoFit/>
          </a:bodyPr>
          <a:lstStyle/>
          <a:p>
            <a:r>
              <a:rPr lang="en-US" sz="2400" dirty="0" smtClean="0">
                <a:solidFill>
                  <a:srgbClr val="000000"/>
                </a:solidFill>
                <a:latin typeface="inherit"/>
              </a:rPr>
              <a:t>Quick response (</a:t>
            </a:r>
            <a:r>
              <a:rPr lang="en-US" sz="2400" dirty="0" err="1" smtClean="0">
                <a:solidFill>
                  <a:srgbClr val="000000"/>
                </a:solidFill>
                <a:latin typeface="inherit"/>
              </a:rPr>
              <a:t>QR</a:t>
            </a:r>
            <a:r>
              <a:rPr lang="en-US" sz="2400" dirty="0" smtClean="0">
                <a:solidFill>
                  <a:srgbClr val="000000"/>
                </a:solidFill>
                <a:latin typeface="inherit"/>
              </a:rPr>
              <a:t>) codes are easy to create and have many uses in education. </a:t>
            </a:r>
          </a:p>
          <a:p>
            <a:endParaRPr lang="en-US" sz="2400" dirty="0" smtClean="0">
              <a:solidFill>
                <a:srgbClr val="000000"/>
              </a:solidFill>
              <a:latin typeface="inherit"/>
            </a:endParaRPr>
          </a:p>
          <a:p>
            <a:r>
              <a:rPr lang="en-US" sz="2400" dirty="0" err="1" smtClean="0">
                <a:solidFill>
                  <a:srgbClr val="000000"/>
                </a:solidFill>
                <a:latin typeface="inherit"/>
              </a:rPr>
              <a:t>QR</a:t>
            </a:r>
            <a:r>
              <a:rPr lang="en-US" sz="2400" dirty="0" smtClean="0">
                <a:solidFill>
                  <a:srgbClr val="000000"/>
                </a:solidFill>
                <a:latin typeface="inherit"/>
              </a:rPr>
              <a:t> STUFF</a:t>
            </a:r>
          </a:p>
          <a:p>
            <a:r>
              <a:rPr lang="en-US" sz="2400" dirty="0" smtClean="0">
                <a:solidFill>
                  <a:srgbClr val="444444"/>
                </a:solidFill>
                <a:latin typeface="arial"/>
              </a:rPr>
              <a:t> </a:t>
            </a:r>
            <a:r>
              <a:rPr lang="en-US" sz="2400" u="sng" dirty="0" smtClean="0">
                <a:solidFill>
                  <a:srgbClr val="1155CC"/>
                </a:solidFill>
                <a:latin typeface="inherit"/>
                <a:hlinkClick r:id="rId3"/>
              </a:rPr>
              <a:t>http://www.qrstuff.com</a:t>
            </a:r>
            <a:r>
              <a:rPr lang="en-US" sz="2400" dirty="0" smtClean="0">
                <a:solidFill>
                  <a:srgbClr val="444444"/>
                </a:solidFill>
                <a:latin typeface="inherit"/>
              </a:rPr>
              <a:t> </a:t>
            </a:r>
            <a:endParaRPr lang="en-US" sz="2400" dirty="0" smtClean="0">
              <a:solidFill>
                <a:srgbClr val="444444"/>
              </a:solidFill>
              <a:latin typeface="Trebuchet MS"/>
            </a:endParaRPr>
          </a:p>
          <a:p>
            <a:endParaRPr lang="en-US" dirty="0" smtClean="0">
              <a:solidFill>
                <a:srgbClr val="000000"/>
              </a:solidFill>
              <a:latin typeface="inherit"/>
            </a:endParaRPr>
          </a:p>
        </p:txBody>
      </p:sp>
      <p:pic>
        <p:nvPicPr>
          <p:cNvPr id="82946" name="Picture 2"/>
          <p:cNvPicPr>
            <a:picLocks noChangeAspect="1" noChangeArrowheads="1"/>
          </p:cNvPicPr>
          <p:nvPr/>
        </p:nvPicPr>
        <p:blipFill>
          <a:blip r:embed="rId4" cstate="print"/>
          <a:srcRect/>
          <a:stretch>
            <a:fillRect/>
          </a:stretch>
        </p:blipFill>
        <p:spPr bwMode="auto">
          <a:xfrm>
            <a:off x="4191000" y="1905000"/>
            <a:ext cx="35052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26520" y="3505200"/>
            <a:ext cx="311304" cy="646331"/>
          </a:xfrm>
          <a:prstGeom prst="rect">
            <a:avLst/>
          </a:prstGeom>
          <a:noFill/>
        </p:spPr>
        <p:txBody>
          <a:bodyPr wrap="none" rtlCol="0">
            <a:spAutoFit/>
          </a:bodyPr>
          <a:lstStyle/>
          <a:p>
            <a:pPr algn="ctr"/>
            <a:r>
              <a:rPr lang="en-US" sz="3600" dirty="0" smtClean="0">
                <a:solidFill>
                  <a:schemeClr val="bg1"/>
                </a:solidFill>
              </a:rPr>
              <a:t> </a:t>
            </a:r>
            <a:endParaRPr lang="en-US" sz="3600" dirty="0">
              <a:solidFill>
                <a:schemeClr val="bg1"/>
              </a:solidFill>
            </a:endParaRPr>
          </a:p>
        </p:txBody>
      </p:sp>
      <p:sp>
        <p:nvSpPr>
          <p:cNvPr id="45059" name="AutoShape 3" descr="http://nyitonline.nyit.edu/bbcswebdav/pid-988439-dt-content-rid-1622671_2/xid-1622671_2"/>
          <p:cNvSpPr>
            <a:spLocks noChangeAspect="1" noChangeArrowheads="1"/>
          </p:cNvSpPr>
          <p:nvPr/>
        </p:nvSpPr>
        <p:spPr bwMode="auto">
          <a:xfrm>
            <a:off x="46038" y="-852488"/>
            <a:ext cx="4229100" cy="838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46" name="Picture 2" descr="http://askapsychicfree.com/f/Psychics-Questions-and-Answers.jpg"/>
          <p:cNvPicPr>
            <a:picLocks noChangeAspect="1" noChangeArrowheads="1"/>
          </p:cNvPicPr>
          <p:nvPr/>
        </p:nvPicPr>
        <p:blipFill>
          <a:blip r:embed="rId3" cstate="print"/>
          <a:srcRect r="10674" b="48315"/>
          <a:stretch>
            <a:fillRect/>
          </a:stretch>
        </p:blipFill>
        <p:spPr bwMode="auto">
          <a:xfrm rot="20581406">
            <a:off x="731061" y="1102823"/>
            <a:ext cx="8077200" cy="3505200"/>
          </a:xfrm>
          <a:prstGeom prst="rect">
            <a:avLst/>
          </a:prstGeom>
          <a:noFill/>
        </p:spPr>
      </p:pic>
      <p:sp>
        <p:nvSpPr>
          <p:cNvPr id="7" name="TextBox 6"/>
          <p:cNvSpPr txBox="1"/>
          <p:nvPr/>
        </p:nvSpPr>
        <p:spPr>
          <a:xfrm>
            <a:off x="6988538" y="3810000"/>
            <a:ext cx="2155462" cy="646331"/>
          </a:xfrm>
          <a:prstGeom prst="rect">
            <a:avLst/>
          </a:prstGeom>
          <a:noFill/>
        </p:spPr>
        <p:txBody>
          <a:bodyPr wrap="none" rtlCol="0">
            <a:spAutoFit/>
          </a:bodyPr>
          <a:lstStyle/>
          <a:p>
            <a:r>
              <a:rPr lang="en-US" dirty="0" smtClean="0">
                <a:solidFill>
                  <a:srgbClr val="002060"/>
                </a:solidFill>
              </a:rPr>
              <a:t>Kate E. O’Hara, Ph.D.</a:t>
            </a:r>
          </a:p>
          <a:p>
            <a:r>
              <a:rPr lang="en-US" dirty="0" smtClean="0">
                <a:solidFill>
                  <a:srgbClr val="002060"/>
                </a:solidFill>
              </a:rPr>
              <a:t>kateeohara@cs.com</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8" name="Picture 4" descr="http://www.ala.org/news/files/mediapresscenter/presskits/plftas09/LibrarySymbolLaptop-WifiBlSm.jpg"/>
          <p:cNvPicPr>
            <a:picLocks noChangeAspect="1" noChangeArrowheads="1"/>
          </p:cNvPicPr>
          <p:nvPr/>
        </p:nvPicPr>
        <p:blipFill>
          <a:blip r:embed="rId3" cstate="print"/>
          <a:srcRect/>
          <a:stretch>
            <a:fillRect/>
          </a:stretch>
        </p:blipFill>
        <p:spPr bwMode="auto">
          <a:xfrm>
            <a:off x="3048000" y="1143000"/>
            <a:ext cx="3905250" cy="3905250"/>
          </a:xfrm>
          <a:prstGeom prst="rect">
            <a:avLst/>
          </a:prstGeom>
          <a:noFill/>
        </p:spPr>
      </p:pic>
      <p:sp>
        <p:nvSpPr>
          <p:cNvPr id="8" name="Title 7"/>
          <p:cNvSpPr>
            <a:spLocks noGrp="1"/>
          </p:cNvSpPr>
          <p:nvPr>
            <p:ph type="title"/>
          </p:nvPr>
        </p:nvSpPr>
        <p:spPr>
          <a:xfrm>
            <a:off x="228600" y="457200"/>
            <a:ext cx="7391400" cy="965200"/>
          </a:xfrm>
        </p:spPr>
        <p:txBody>
          <a:bodyPr/>
          <a:lstStyle/>
          <a:p>
            <a:r>
              <a:rPr lang="en-US" dirty="0" smtClean="0">
                <a:solidFill>
                  <a:schemeClr val="bg1"/>
                </a:solidFill>
              </a:rPr>
              <a:t>Technology</a:t>
            </a:r>
            <a:endParaRPr lang="en-US" dirty="0">
              <a:solidFill>
                <a:schemeClr val="bg1"/>
              </a:solidFill>
            </a:endParaRPr>
          </a:p>
        </p:txBody>
      </p:sp>
      <p:sp>
        <p:nvSpPr>
          <p:cNvPr id="11" name="Subtitle 10"/>
          <p:cNvSpPr>
            <a:spLocks noGrp="1"/>
          </p:cNvSpPr>
          <p:nvPr>
            <p:ph type="subTitle" idx="1"/>
          </p:nvPr>
        </p:nvSpPr>
        <p:spPr>
          <a:xfrm>
            <a:off x="6172200" y="6019800"/>
            <a:ext cx="2971800" cy="685800"/>
          </a:xfrm>
        </p:spPr>
        <p:txBody>
          <a:bodyPr/>
          <a:lstStyle/>
          <a:p>
            <a:r>
              <a:rPr lang="en-US" dirty="0" smtClean="0"/>
              <a:t>Equity and Access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7010400" y="6019800"/>
            <a:ext cx="2133600" cy="685800"/>
          </a:xfrm>
        </p:spPr>
        <p:txBody>
          <a:bodyPr/>
          <a:lstStyle/>
          <a:p>
            <a:r>
              <a:rPr lang="en-US" dirty="0" smtClean="0"/>
              <a:t>Web-based</a:t>
            </a:r>
            <a:endParaRPr lang="en-US" dirty="0"/>
          </a:p>
        </p:txBody>
      </p:sp>
      <p:pic>
        <p:nvPicPr>
          <p:cNvPr id="2050" name="Picture 2" descr="https://sylvieverleye.files.wordpress.com/2009/04/cartoon-32.gif?w=558"/>
          <p:cNvPicPr>
            <a:picLocks noChangeAspect="1" noChangeArrowheads="1"/>
          </p:cNvPicPr>
          <p:nvPr/>
        </p:nvPicPr>
        <p:blipFill>
          <a:blip r:embed="rId3" cstate="print">
            <a:clrChange>
              <a:clrFrom>
                <a:srgbClr val="FFFFFF"/>
              </a:clrFrom>
              <a:clrTo>
                <a:srgbClr val="FFFFFF">
                  <a:alpha val="0"/>
                </a:srgbClr>
              </a:clrTo>
            </a:clrChange>
            <a:duotone>
              <a:prstClr val="black"/>
              <a:schemeClr val="tx1">
                <a:tint val="45000"/>
                <a:satMod val="400000"/>
              </a:schemeClr>
            </a:duotone>
          </a:blip>
          <a:srcRect/>
          <a:stretch>
            <a:fillRect/>
          </a:stretch>
        </p:blipFill>
        <p:spPr bwMode="auto">
          <a:xfrm>
            <a:off x="914400" y="609600"/>
            <a:ext cx="7524750" cy="5380602"/>
          </a:xfrm>
          <a:prstGeom prst="rect">
            <a:avLst/>
          </a:prstGeom>
          <a:noFill/>
        </p:spPr>
      </p:pic>
      <p:sp>
        <p:nvSpPr>
          <p:cNvPr id="8" name="Title 7"/>
          <p:cNvSpPr>
            <a:spLocks noGrp="1"/>
          </p:cNvSpPr>
          <p:nvPr>
            <p:ph type="title"/>
          </p:nvPr>
        </p:nvSpPr>
        <p:spPr>
          <a:xfrm>
            <a:off x="304800" y="228600"/>
            <a:ext cx="7391400" cy="965200"/>
          </a:xfrm>
          <a:solidFill>
            <a:schemeClr val="tx1"/>
          </a:solidFill>
        </p:spPr>
        <p:txBody>
          <a:bodyPr/>
          <a:lstStyle/>
          <a:p>
            <a:r>
              <a:rPr lang="en-US" dirty="0" smtClean="0">
                <a:solidFill>
                  <a:schemeClr val="bg1"/>
                </a:solidFill>
              </a:rPr>
              <a:t>Presentations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5638800" y="6019800"/>
            <a:ext cx="3505200" cy="685800"/>
          </a:xfrm>
        </p:spPr>
        <p:txBody>
          <a:bodyPr>
            <a:normAutofit fontScale="85000" lnSpcReduction="10000"/>
          </a:bodyPr>
          <a:lstStyle/>
          <a:p>
            <a:r>
              <a:rPr lang="en-US" dirty="0" smtClean="0"/>
              <a:t>Web-based Presentations </a:t>
            </a:r>
            <a:endParaRPr lang="en-US" dirty="0"/>
          </a:p>
        </p:txBody>
      </p:sp>
      <p:sp>
        <p:nvSpPr>
          <p:cNvPr id="8" name="Title 7"/>
          <p:cNvSpPr>
            <a:spLocks noGrp="1"/>
          </p:cNvSpPr>
          <p:nvPr>
            <p:ph type="title"/>
          </p:nvPr>
        </p:nvSpPr>
        <p:spPr>
          <a:xfrm>
            <a:off x="304800" y="457200"/>
            <a:ext cx="7391400" cy="965200"/>
          </a:xfrm>
          <a:solidFill>
            <a:schemeClr val="tx1"/>
          </a:solidFill>
        </p:spPr>
        <p:txBody>
          <a:bodyPr/>
          <a:lstStyle/>
          <a:p>
            <a:r>
              <a:rPr lang="en-US" dirty="0" smtClean="0">
                <a:solidFill>
                  <a:schemeClr val="bg1"/>
                </a:solidFill>
              </a:rPr>
              <a:t>Web based Presentations</a:t>
            </a:r>
            <a:endParaRPr lang="en-US" dirty="0">
              <a:solidFill>
                <a:schemeClr val="bg1"/>
              </a:solidFill>
            </a:endParaRPr>
          </a:p>
        </p:txBody>
      </p:sp>
      <p:sp>
        <p:nvSpPr>
          <p:cNvPr id="6" name="Rectangle 5"/>
          <p:cNvSpPr/>
          <p:nvPr/>
        </p:nvSpPr>
        <p:spPr>
          <a:xfrm>
            <a:off x="2514600" y="2209800"/>
            <a:ext cx="4556825" cy="2308324"/>
          </a:xfrm>
          <a:prstGeom prst="rect">
            <a:avLst/>
          </a:prstGeom>
        </p:spPr>
        <p:txBody>
          <a:bodyPr wrap="square">
            <a:spAutoFit/>
          </a:bodyPr>
          <a:lstStyle/>
          <a:p>
            <a:pPr indent="463550">
              <a:buSzPct val="50000"/>
              <a:buFont typeface="Wingdings" pitchFamily="2" charset="2"/>
              <a:buChar char="q"/>
            </a:pPr>
            <a:r>
              <a:rPr lang="en-US" sz="4800" b="1" dirty="0" smtClean="0">
                <a:solidFill>
                  <a:schemeClr val="bg1"/>
                </a:solidFill>
              </a:rPr>
              <a:t>Google Slides</a:t>
            </a:r>
          </a:p>
          <a:p>
            <a:pPr indent="463550">
              <a:buSzPct val="50000"/>
              <a:buFont typeface="Wingdings" pitchFamily="2" charset="2"/>
              <a:buChar char="q"/>
            </a:pPr>
            <a:r>
              <a:rPr lang="en-US" sz="4800" b="1" dirty="0" err="1" smtClean="0">
                <a:solidFill>
                  <a:schemeClr val="bg1"/>
                </a:solidFill>
              </a:rPr>
              <a:t>Canva</a:t>
            </a:r>
            <a:endParaRPr lang="en-US" sz="4800" b="1" dirty="0" smtClean="0">
              <a:solidFill>
                <a:schemeClr val="bg1"/>
              </a:solidFill>
            </a:endParaRPr>
          </a:p>
          <a:p>
            <a:pPr indent="463550">
              <a:buSzPct val="50000"/>
              <a:buFont typeface="Wingdings" pitchFamily="2" charset="2"/>
              <a:buChar char="q"/>
            </a:pPr>
            <a:r>
              <a:rPr lang="en-US" sz="4800" b="1" dirty="0" err="1" smtClean="0">
                <a:solidFill>
                  <a:schemeClr val="bg1"/>
                </a:solidFill>
              </a:rPr>
              <a:t>Prezi</a:t>
            </a:r>
            <a:r>
              <a:rPr lang="en-US" sz="4800" b="1" dirty="0" smtClean="0">
                <a:solidFill>
                  <a:schemeClr val="bg1"/>
                </a:solidFill>
              </a:rPr>
              <a:t> </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5638800" y="6019800"/>
            <a:ext cx="3505200" cy="685800"/>
          </a:xfrm>
        </p:spPr>
        <p:txBody>
          <a:bodyPr>
            <a:normAutofit fontScale="85000" lnSpcReduction="10000"/>
          </a:bodyPr>
          <a:lstStyle/>
          <a:p>
            <a:r>
              <a:rPr lang="en-US" dirty="0" smtClean="0"/>
              <a:t>Web-based Presentations </a:t>
            </a:r>
            <a:endParaRPr lang="en-US" dirty="0"/>
          </a:p>
        </p:txBody>
      </p:sp>
      <p:sp>
        <p:nvSpPr>
          <p:cNvPr id="8" name="Title 7"/>
          <p:cNvSpPr>
            <a:spLocks noGrp="1"/>
          </p:cNvSpPr>
          <p:nvPr>
            <p:ph type="title"/>
          </p:nvPr>
        </p:nvSpPr>
        <p:spPr>
          <a:xfrm>
            <a:off x="304800" y="457200"/>
            <a:ext cx="7391400" cy="965200"/>
          </a:xfrm>
          <a:solidFill>
            <a:schemeClr val="tx1"/>
          </a:solidFill>
        </p:spPr>
        <p:txBody>
          <a:bodyPr/>
          <a:lstStyle/>
          <a:p>
            <a:r>
              <a:rPr lang="en-US" dirty="0" smtClean="0">
                <a:solidFill>
                  <a:schemeClr val="bg1"/>
                </a:solidFill>
              </a:rPr>
              <a:t>Web based Presentations</a:t>
            </a:r>
            <a:endParaRPr lang="en-US" dirty="0">
              <a:solidFill>
                <a:schemeClr val="bg1"/>
              </a:solidFill>
            </a:endParaRPr>
          </a:p>
        </p:txBody>
      </p:sp>
      <p:pic>
        <p:nvPicPr>
          <p:cNvPr id="40962" name="Picture 2" descr="https://www.dx-solutions.be/wp-content/uploads/2016/03/benefits.jpg"/>
          <p:cNvPicPr>
            <a:picLocks noChangeAspect="1" noChangeArrowheads="1"/>
          </p:cNvPicPr>
          <p:nvPr/>
        </p:nvPicPr>
        <p:blipFill>
          <a:blip r:embed="rId3" cstate="print"/>
          <a:srcRect/>
          <a:stretch>
            <a:fillRect/>
          </a:stretch>
        </p:blipFill>
        <p:spPr bwMode="auto">
          <a:xfrm>
            <a:off x="120652" y="2286000"/>
            <a:ext cx="9023348" cy="37338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5638800" y="6019800"/>
            <a:ext cx="3505200" cy="685800"/>
          </a:xfrm>
        </p:spPr>
        <p:txBody>
          <a:bodyPr>
            <a:normAutofit fontScale="85000" lnSpcReduction="10000"/>
          </a:bodyPr>
          <a:lstStyle/>
          <a:p>
            <a:r>
              <a:rPr lang="en-US" dirty="0" smtClean="0"/>
              <a:t>Web-based Presentations </a:t>
            </a:r>
            <a:endParaRPr lang="en-US" dirty="0"/>
          </a:p>
        </p:txBody>
      </p:sp>
      <p:sp>
        <p:nvSpPr>
          <p:cNvPr id="8" name="Title 7"/>
          <p:cNvSpPr>
            <a:spLocks noGrp="1"/>
          </p:cNvSpPr>
          <p:nvPr>
            <p:ph type="title"/>
          </p:nvPr>
        </p:nvSpPr>
        <p:spPr>
          <a:xfrm>
            <a:off x="304800" y="457200"/>
            <a:ext cx="7391400" cy="965200"/>
          </a:xfrm>
          <a:solidFill>
            <a:schemeClr val="tx1"/>
          </a:solidFill>
        </p:spPr>
        <p:txBody>
          <a:bodyPr/>
          <a:lstStyle/>
          <a:p>
            <a:r>
              <a:rPr lang="en-US" dirty="0" smtClean="0">
                <a:solidFill>
                  <a:schemeClr val="bg1"/>
                </a:solidFill>
              </a:rPr>
              <a:t>Web based Presentations</a:t>
            </a:r>
            <a:endParaRPr lang="en-US" dirty="0">
              <a:solidFill>
                <a:schemeClr val="bg1"/>
              </a:solidFill>
            </a:endParaRPr>
          </a:p>
        </p:txBody>
      </p:sp>
      <p:sp>
        <p:nvSpPr>
          <p:cNvPr id="5" name="Rectangle 4"/>
          <p:cNvSpPr/>
          <p:nvPr/>
        </p:nvSpPr>
        <p:spPr>
          <a:xfrm>
            <a:off x="2362200" y="1752600"/>
            <a:ext cx="4648200" cy="3416320"/>
          </a:xfrm>
          <a:prstGeom prst="rect">
            <a:avLst/>
          </a:prstGeom>
        </p:spPr>
        <p:txBody>
          <a:bodyPr wrap="square">
            <a:spAutoFit/>
          </a:bodyPr>
          <a:lstStyle/>
          <a:p>
            <a:pPr indent="463550">
              <a:buSzPct val="50000"/>
              <a:buFont typeface="Wingdings" pitchFamily="2" charset="2"/>
              <a:buChar char="q"/>
            </a:pPr>
            <a:r>
              <a:rPr lang="en-US" sz="2400" b="1" dirty="0" smtClean="0">
                <a:solidFill>
                  <a:schemeClr val="bg1"/>
                </a:solidFill>
              </a:rPr>
              <a:t>24/7 access</a:t>
            </a:r>
          </a:p>
          <a:p>
            <a:pPr indent="463550">
              <a:buSzPct val="50000"/>
              <a:buFont typeface="Wingdings" pitchFamily="2" charset="2"/>
              <a:buChar char="q"/>
            </a:pPr>
            <a:r>
              <a:rPr lang="en-US" sz="2400" b="1" dirty="0" smtClean="0">
                <a:solidFill>
                  <a:schemeClr val="bg1"/>
                </a:solidFill>
              </a:rPr>
              <a:t>Free</a:t>
            </a:r>
          </a:p>
          <a:p>
            <a:pPr indent="463550">
              <a:buSzPct val="50000"/>
              <a:buFont typeface="Wingdings" pitchFamily="2" charset="2"/>
              <a:buChar char="q"/>
            </a:pPr>
            <a:r>
              <a:rPr lang="en-US" sz="2400" b="1" dirty="0" smtClean="0">
                <a:solidFill>
                  <a:schemeClr val="bg1"/>
                </a:solidFill>
              </a:rPr>
              <a:t>Create and collaboration</a:t>
            </a:r>
          </a:p>
          <a:p>
            <a:pPr indent="463550">
              <a:buSzPct val="50000"/>
              <a:buFont typeface="Wingdings" pitchFamily="2" charset="2"/>
              <a:buChar char="q"/>
            </a:pPr>
            <a:r>
              <a:rPr lang="en-US" sz="2400" b="1" dirty="0" smtClean="0">
                <a:solidFill>
                  <a:schemeClr val="bg1"/>
                </a:solidFill>
              </a:rPr>
              <a:t>Store online  </a:t>
            </a:r>
          </a:p>
          <a:p>
            <a:pPr indent="463550">
              <a:buSzPct val="50000"/>
              <a:buFont typeface="Wingdings" pitchFamily="2" charset="2"/>
              <a:buChar char="q"/>
            </a:pPr>
            <a:r>
              <a:rPr lang="en-US" sz="2400" b="1" dirty="0" smtClean="0">
                <a:solidFill>
                  <a:schemeClr val="bg1"/>
                </a:solidFill>
              </a:rPr>
              <a:t>Share / Publish</a:t>
            </a:r>
          </a:p>
          <a:p>
            <a:pPr indent="463550">
              <a:buSzPct val="50000"/>
              <a:buFont typeface="Wingdings" pitchFamily="2" charset="2"/>
              <a:buChar char="q"/>
            </a:pPr>
            <a:r>
              <a:rPr lang="en-US" sz="2400" b="1" dirty="0" smtClean="0">
                <a:solidFill>
                  <a:schemeClr val="bg1"/>
                </a:solidFill>
              </a:rPr>
              <a:t>.</a:t>
            </a:r>
          </a:p>
          <a:p>
            <a:pPr indent="463550">
              <a:buSzPct val="50000"/>
              <a:buFont typeface="Wingdings" pitchFamily="2" charset="2"/>
              <a:buChar char="q"/>
            </a:pPr>
            <a:r>
              <a:rPr lang="en-US" sz="2400" b="1" dirty="0" smtClean="0">
                <a:solidFill>
                  <a:schemeClr val="bg1"/>
                </a:solidFill>
              </a:rPr>
              <a:t>.</a:t>
            </a:r>
          </a:p>
          <a:p>
            <a:pPr indent="463550">
              <a:buSzPct val="50000"/>
              <a:buFont typeface="Wingdings" pitchFamily="2" charset="2"/>
              <a:buChar char="q"/>
            </a:pPr>
            <a:r>
              <a:rPr lang="en-US" sz="2400" b="1" dirty="0" smtClean="0">
                <a:solidFill>
                  <a:schemeClr val="bg1"/>
                </a:solidFill>
              </a:rPr>
              <a:t>.</a:t>
            </a:r>
          </a:p>
          <a:p>
            <a:pPr indent="463550">
              <a:buSzPct val="50000"/>
              <a:buFont typeface="Wingdings" pitchFamily="2" charset="2"/>
              <a:buChar char="q"/>
            </a:pPr>
            <a:r>
              <a:rPr lang="en-US" sz="2400" b="1" dirty="0" smtClean="0">
                <a:solidFill>
                  <a:schemeClr val="bg1"/>
                </a:solidFill>
              </a:rPr>
              <a: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8"/>
          <p:cNvSpPr>
            <a:spLocks noGrp="1"/>
          </p:cNvSpPr>
          <p:nvPr>
            <p:ph type="subTitle" idx="1"/>
          </p:nvPr>
        </p:nvSpPr>
        <p:spPr>
          <a:xfrm>
            <a:off x="7086600" y="6096000"/>
            <a:ext cx="1943100" cy="685800"/>
          </a:xfrm>
        </p:spPr>
        <p:txBody>
          <a:bodyPr>
            <a:noAutofit/>
          </a:bodyPr>
          <a:lstStyle/>
          <a:p>
            <a:pPr algn="r"/>
            <a:r>
              <a:rPr lang="en-US" sz="2400" dirty="0" smtClean="0"/>
              <a:t>Presentations </a:t>
            </a:r>
            <a:endParaRPr lang="en-US" sz="2400" dirty="0"/>
          </a:p>
        </p:txBody>
      </p:sp>
      <p:pic>
        <p:nvPicPr>
          <p:cNvPr id="13318" name="Picture 6" descr="http://www.appsusergroup.org/_/rsrc/1427054649219/news/video-interactive-slides/Interactive%20Slides%20Webinar%20Icon.png?height=200&amp;width=186"/>
          <p:cNvPicPr>
            <a:picLocks noChangeAspect="1" noChangeArrowheads="1"/>
          </p:cNvPicPr>
          <p:nvPr/>
        </p:nvPicPr>
        <p:blipFill>
          <a:blip r:embed="rId3" cstate="print"/>
          <a:srcRect/>
          <a:stretch>
            <a:fillRect/>
          </a:stretch>
        </p:blipFill>
        <p:spPr bwMode="auto">
          <a:xfrm>
            <a:off x="2971800" y="1828800"/>
            <a:ext cx="3352800" cy="3587137"/>
          </a:xfrm>
          <a:prstGeom prst="rect">
            <a:avLst/>
          </a:prstGeom>
          <a:noFill/>
        </p:spPr>
      </p:pic>
      <p:sp>
        <p:nvSpPr>
          <p:cNvPr id="8" name="Title 7"/>
          <p:cNvSpPr>
            <a:spLocks noGrp="1"/>
          </p:cNvSpPr>
          <p:nvPr>
            <p:ph type="title"/>
          </p:nvPr>
        </p:nvSpPr>
        <p:spPr>
          <a:xfrm>
            <a:off x="304800" y="457200"/>
            <a:ext cx="7391400" cy="965200"/>
          </a:xfrm>
          <a:solidFill>
            <a:schemeClr val="tx1"/>
          </a:solidFill>
        </p:spPr>
        <p:txBody>
          <a:bodyPr/>
          <a:lstStyle/>
          <a:p>
            <a:r>
              <a:rPr lang="en-US" dirty="0" smtClean="0">
                <a:solidFill>
                  <a:schemeClr val="bg1"/>
                </a:solidFill>
              </a:rPr>
              <a:t>Google Slides</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176930">
  <a:themeElements>
    <a:clrScheme name="Custom 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B0F0"/>
      </a:hlink>
      <a:folHlink>
        <a:srgbClr val="00B0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09B7AB-6D4F-45DE-BE54-BEF364C3A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TS010107969</Template>
  <TotalTime>0</TotalTime>
  <Words>382</Words>
  <Application>Microsoft Office PowerPoint</Application>
  <PresentationFormat>On-screen Show (4:3)</PresentationFormat>
  <Paragraphs>152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TS010176930</vt:lpstr>
      <vt:lpstr> FlippedTIPS : LTG  Professional Development: DAY TWO</vt:lpstr>
      <vt:lpstr>Introductions</vt:lpstr>
      <vt:lpstr> What is it? </vt:lpstr>
      <vt:lpstr>Technology</vt:lpstr>
      <vt:lpstr>Presentations</vt:lpstr>
      <vt:lpstr>Web based Presentations</vt:lpstr>
      <vt:lpstr>Web based Presentations</vt:lpstr>
      <vt:lpstr>Web based Presentations</vt:lpstr>
      <vt:lpstr>Google Slides</vt:lpstr>
      <vt:lpstr>Slide 10</vt:lpstr>
      <vt:lpstr>Slide 11</vt:lpstr>
      <vt:lpstr>About Google Slides </vt:lpstr>
      <vt:lpstr>Getting started: Google Slides </vt:lpstr>
      <vt:lpstr>Canva</vt:lpstr>
      <vt:lpstr>About Canva</vt:lpstr>
      <vt:lpstr>Getting Started: Canva</vt:lpstr>
      <vt:lpstr>Prezi </vt:lpstr>
      <vt:lpstr>About Prezi </vt:lpstr>
      <vt:lpstr>Getting started: Prezi </vt:lpstr>
      <vt:lpstr>presentation tools:</vt:lpstr>
      <vt:lpstr>Screencasts</vt:lpstr>
      <vt:lpstr>screencast</vt:lpstr>
      <vt:lpstr>Screencasting tools:</vt:lpstr>
      <vt:lpstr>Screencasting tools:</vt:lpstr>
      <vt:lpstr>Screencasting tools:</vt:lpstr>
      <vt:lpstr>Screencasting tools:</vt:lpstr>
      <vt:lpstr>Screencasting tools:</vt:lpstr>
      <vt:lpstr>Screencasting tools:</vt:lpstr>
      <vt:lpstr>Slide 29</vt:lpstr>
      <vt:lpstr>url shorteners</vt:lpstr>
      <vt:lpstr>Qr CODES</vt:lpstr>
      <vt:lpstr>Qr CODES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2013-10-17T13:31:52Z</dcterms:created>
  <dcterms:modified xsi:type="dcterms:W3CDTF">2016-06-08T14:45:03Z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TC101079699990</vt:lpwstr>
  </property>
</Properties>
</file>