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notesMasterIdLst>
    <p:notesMasterId r:id="rId8"/>
  </p:notesMasterIdLst>
  <p:handoutMasterIdLst>
    <p:handoutMasterId r:id="rId24"/>
  </p:handoutMasterIdLst>
  <p:sldIdLst>
    <p:sldId id="375" r:id="rId4"/>
    <p:sldId id="295" r:id="rId5"/>
    <p:sldId id="593" r:id="rId6"/>
    <p:sldId id="594" r:id="rId7"/>
    <p:sldId id="595" r:id="rId9"/>
    <p:sldId id="353" r:id="rId10"/>
    <p:sldId id="378" r:id="rId11"/>
    <p:sldId id="355" r:id="rId12"/>
    <p:sldId id="356" r:id="rId13"/>
    <p:sldId id="357" r:id="rId14"/>
    <p:sldId id="358" r:id="rId15"/>
    <p:sldId id="359" r:id="rId16"/>
    <p:sldId id="579" r:id="rId17"/>
    <p:sldId id="361" r:id="rId18"/>
    <p:sldId id="362" r:id="rId19"/>
    <p:sldId id="371" r:id="rId20"/>
    <p:sldId id="363" r:id="rId21"/>
    <p:sldId id="591" r:id="rId22"/>
    <p:sldId id="25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Box" initials="C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7" autoAdjust="0"/>
    <p:restoredTop sz="94660"/>
  </p:normalViewPr>
  <p:slideViewPr>
    <p:cSldViewPr snapToGrid="0" snapToObjects="1">
      <p:cViewPr varScale="1">
        <p:scale>
          <a:sx n="122" d="100"/>
          <a:sy n="122" d="100"/>
        </p:scale>
        <p:origin x="38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915E8C-AA85-F44B-9221-17D5DDF340FC}"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C5A3A7-72A8-8C45-845F-5EFFDF9663E4}"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15365-1AA5-44A1-BEDC-8A31EE66939C}"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E904B-3E0B-4673-880A-65C577A2CD4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0AC67-CCFB-4270-9823-C15C486B01A3}"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p:sp>
      <p:sp>
        <p:nvSpPr>
          <p:cNvPr id="307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way these sentences are used– not what is said but how it is said. </a:t>
            </a:r>
            <a:endParaRPr lang="en-US" altLang="en-US">
              <a:latin typeface="Arial" panose="020B0604020202020204" pitchFamily="34" charset="0"/>
            </a:endParaRPr>
          </a:p>
          <a:p>
            <a:r>
              <a:rPr lang="en-US" altLang="en-US">
                <a:latin typeface="Arial" panose="020B0604020202020204" pitchFamily="34" charset="0"/>
              </a:rPr>
              <a:t>The environment in which it is used– how is it presented, what is the tone, what are the circumstances.</a:t>
            </a:r>
            <a:endParaRPr lang="en-US" altLang="en-US">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r>
              <a:rPr lang="en-US"/>
              <a:t>Wine, ICC 2010, TC TESOL Cert</a:t>
            </a:r>
            <a:endParaRPr lang="en-US"/>
          </a:p>
        </p:txBody>
      </p:sp>
      <p:sp>
        <p:nvSpPr>
          <p:cNvPr id="122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D4297C-F019-4334-9818-136ADBF427CF}" type="slidenum">
              <a:rPr lang="en-US" altLang="en-US" smtClean="0"/>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So what does pragmatics do for language learners? It helps to build their communicative competence, a term coined by a famous anthropologist, Dell Hymes.</a:t>
            </a:r>
            <a:endParaRPr lang="en-US" altLang="en-US">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r>
              <a:rPr lang="en-US"/>
              <a:t>Wine, ICC 2010, TC TESOL Cert</a:t>
            </a:r>
            <a:endParaRPr lang="en-US"/>
          </a:p>
        </p:txBody>
      </p:sp>
      <p:sp>
        <p:nvSpPr>
          <p:cNvPr id="143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0B94D0-3FC0-4DC1-B523-806496FD45A7}" type="slidenum">
              <a:rPr lang="en-US" altLang="en-US" smtClean="0"/>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p:sp>
      <p:sp>
        <p:nvSpPr>
          <p:cNvPr id="204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p:sp>
      <p:sp>
        <p:nvSpPr>
          <p:cNvPr id="266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What determines how much of the speech set you perform?</a:t>
            </a:r>
            <a:endParaRPr lang="en-US" altLang="en-US">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r>
              <a:rPr lang="en-US"/>
              <a:t>Wine, ICC 2010, TC TESOL Cert</a:t>
            </a:r>
            <a:endParaRPr lang="en-US"/>
          </a:p>
        </p:txBody>
      </p:sp>
      <p:sp>
        <p:nvSpPr>
          <p:cNvPr id="2867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6A0FF3-D46B-4006-8ADC-2E0639F27BD1}" type="slidenum">
              <a:rPr lang="en-US" altLang="en-US" smtClean="0"/>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92B5724E-FD42-0941-8E13-66A42BBC41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2B5724E-FD42-0941-8E13-66A42BBC41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2B5724E-FD42-0941-8E13-66A42BBC41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BCB445-71B3-DC43-89D4-C65F55D49CD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2BCB445-71B3-DC43-89D4-C65F55D49CD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2BCB445-71B3-DC43-89D4-C65F55D49CD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2BCB445-71B3-DC43-89D4-C65F55D49CD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2BCB445-71B3-DC43-89D4-C65F55D49CD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BCB445-71B3-DC43-89D4-C65F55D49CD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CB445-71B3-DC43-89D4-C65F55D49CD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2BCB445-71B3-DC43-89D4-C65F55D49CD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2B5724E-FD42-0941-8E13-66A42BBC41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2BCB445-71B3-DC43-89D4-C65F55D49CD9}" type="datetimeFigureOut">
              <a:rPr lang="en-US" smtClean="0"/>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2BCB445-71B3-DC43-89D4-C65F55D49CD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2BCB445-71B3-DC43-89D4-C65F55D49CD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BCB445-71B3-DC43-89D4-C65F55D49CD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BCB445-71B3-DC43-89D4-C65F55D49CD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BCB445-71B3-DC43-89D4-C65F55D49CD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BCB445-71B3-DC43-89D4-C65F55D49CD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808EC-6DCE-684C-85C4-5EF07F5EFB34}" type="slidenum">
              <a:rPr lang="en-US" smtClean="0"/>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2B5724E-FD42-0941-8E13-66A42BBC41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92B5724E-FD42-0941-8E13-66A42BBC41D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92B5724E-FD42-0941-8E13-66A42BBC41D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0359F-FB02-BE42-938A-F15B6B42AE4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92B5724E-FD42-0941-8E13-66A42BBC41D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0359F-FB02-BE42-938A-F15B6B42AE4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5724E-FD42-0941-8E13-66A42BBC41D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0359F-FB02-BE42-938A-F15B6B42AE4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2B5724E-FD42-0941-8E13-66A42BBC41D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2B5724E-FD42-0941-8E13-66A42BBC41D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5724E-FD42-0941-8E13-66A42BBC41DB}"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0359F-FB02-BE42-938A-F15B6B42AE4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fld id="{32BCB445-71B3-DC43-89D4-C65F55D49CD9}" type="datetimeFigureOut">
              <a:rPr lang="en-US" smtClean="0"/>
            </a:fld>
            <a:endParaRPr lang="en-US"/>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fld id="{52A808EC-6DCE-684C-85C4-5EF07F5EFB3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3465"/>
            <a:ext cx="7772400" cy="3070855"/>
          </a:xfrm>
        </p:spPr>
        <p:txBody>
          <a:bodyPr>
            <a:normAutofit/>
          </a:bodyPr>
          <a:lstStyle/>
          <a:p>
            <a:r>
              <a:rPr lang="en-US" b="1" dirty="0"/>
              <a:t>Working with </a:t>
            </a:r>
            <a:br>
              <a:rPr lang="en-US" b="1" dirty="0"/>
            </a:br>
            <a:r>
              <a:rPr lang="en-US" b="1" dirty="0"/>
              <a:t>Multilingual Learners in the </a:t>
            </a:r>
            <a:br>
              <a:rPr lang="en-US" b="1" dirty="0"/>
            </a:br>
            <a:r>
              <a:rPr lang="en-US" b="1" dirty="0"/>
              <a:t>Content Classroom</a:t>
            </a:r>
            <a:endParaRPr lang="en-US" b="1" dirty="0">
              <a:solidFill>
                <a:schemeClr val="bg1"/>
              </a:solidFill>
            </a:endParaRPr>
          </a:p>
        </p:txBody>
      </p:sp>
      <p:sp>
        <p:nvSpPr>
          <p:cNvPr id="3" name="Subtitle 2"/>
          <p:cNvSpPr>
            <a:spLocks noGrp="1"/>
          </p:cNvSpPr>
          <p:nvPr>
            <p:ph type="subTitle" idx="1"/>
          </p:nvPr>
        </p:nvSpPr>
        <p:spPr>
          <a:xfrm>
            <a:off x="1371600" y="4864320"/>
            <a:ext cx="6400800" cy="1460160"/>
          </a:xfrm>
        </p:spPr>
        <p:txBody>
          <a:bodyPr>
            <a:normAutofit/>
          </a:bodyPr>
          <a:lstStyle/>
          <a:p>
            <a:r>
              <a:rPr lang="en-US" sz="1800" dirty="0">
                <a:solidFill>
                  <a:schemeClr val="bg1"/>
                </a:solidFill>
              </a:rPr>
              <a:t>Catherine Box</a:t>
            </a:r>
            <a:endParaRPr lang="en-US" sz="1800" dirty="0">
              <a:solidFill>
                <a:schemeClr val="bg1"/>
              </a:solidFill>
            </a:endParaRPr>
          </a:p>
          <a:p>
            <a:r>
              <a:rPr lang="en-US" sz="1800" dirty="0">
                <a:solidFill>
                  <a:schemeClr val="bg1"/>
                </a:solidFill>
              </a:rPr>
              <a:t>January, 2023</a:t>
            </a:r>
            <a:endParaRPr lang="en-US" sz="1800" dirty="0">
              <a:solidFill>
                <a:schemeClr val="bg1"/>
              </a:solidFill>
            </a:endParaRPr>
          </a:p>
          <a:p>
            <a:endParaRPr lang="en-US" sz="1800" dirty="0">
              <a:solidFill>
                <a:schemeClr val="bg1"/>
              </a:solidFill>
            </a:endParaRPr>
          </a:p>
          <a:p>
            <a:r>
              <a:rPr lang="en-US" sz="1800" dirty="0">
                <a:solidFill>
                  <a:schemeClr val="bg1"/>
                </a:solidFill>
              </a:rPr>
              <a:t>Presented to NYC DOE </a:t>
            </a:r>
            <a:r>
              <a:rPr lang="en-US" sz="1800" dirty="0" err="1">
                <a:solidFill>
                  <a:schemeClr val="bg1"/>
                </a:solidFill>
              </a:rPr>
              <a:t>ProjectCRITICAL</a:t>
            </a:r>
            <a:r>
              <a:rPr lang="en-US" sz="1800" dirty="0">
                <a:solidFill>
                  <a:schemeClr val="bg1"/>
                </a:solidFill>
              </a:rPr>
              <a:t> teachers</a:t>
            </a:r>
            <a:endParaRPr lang="en-US" sz="1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p:txBody>
          <a:bodyPr>
            <a:normAutofit fontScale="90000"/>
          </a:bodyPr>
          <a:lstStyle/>
          <a:p>
            <a:br>
              <a:rPr lang="en-US" altLang="en-US" dirty="0"/>
            </a:br>
            <a:r>
              <a:rPr lang="en-US" altLang="en-US" b="1" dirty="0"/>
              <a:t>Why teach pragmatics?</a:t>
            </a:r>
            <a:endParaRPr lang="en-US" altLang="en-US" b="1" dirty="0"/>
          </a:p>
        </p:txBody>
      </p:sp>
      <p:sp>
        <p:nvSpPr>
          <p:cNvPr id="3" name="Content Placeholder 2"/>
          <p:cNvSpPr>
            <a:spLocks noGrp="1"/>
          </p:cNvSpPr>
          <p:nvPr>
            <p:ph sz="half" idx="1"/>
          </p:nvPr>
        </p:nvSpPr>
        <p:spPr/>
        <p:txBody>
          <a:bodyPr>
            <a:normAutofit fontScale="92500" lnSpcReduction="10000"/>
          </a:bodyPr>
          <a:lstStyle/>
          <a:p>
            <a:pPr marL="0" indent="0">
              <a:buFontTx/>
              <a:buNone/>
              <a:defRPr/>
            </a:pPr>
            <a:endParaRPr lang="en-US" sz="2400" dirty="0"/>
          </a:p>
          <a:p>
            <a:pPr>
              <a:defRPr/>
            </a:pPr>
            <a:r>
              <a:rPr lang="en-US" sz="4000" dirty="0"/>
              <a:t>Teaching pragmatics is not “frosting on the cake”        </a:t>
            </a:r>
            <a:r>
              <a:rPr lang="en-US" sz="1800" dirty="0"/>
              <a:t>(Beebe, 1995)</a:t>
            </a:r>
            <a:endParaRPr lang="en-US" sz="1800" dirty="0"/>
          </a:p>
          <a:p>
            <a:pPr marL="0" indent="0">
              <a:lnSpc>
                <a:spcPct val="110000"/>
              </a:lnSpc>
              <a:buFontTx/>
              <a:buNone/>
              <a:defRPr/>
            </a:pPr>
            <a:r>
              <a:rPr lang="en-US" sz="3100" dirty="0"/>
              <a:t>    </a:t>
            </a:r>
            <a:endParaRPr lang="en-US" sz="2000" dirty="0"/>
          </a:p>
          <a:p>
            <a:pPr marL="0" indent="0">
              <a:buFontTx/>
              <a:buNone/>
              <a:defRPr/>
            </a:pPr>
            <a:endParaRPr lang="en-US" dirty="0"/>
          </a:p>
          <a:p>
            <a:pPr>
              <a:defRPr/>
            </a:pPr>
            <a:endParaRPr lang="en-US" dirty="0"/>
          </a:p>
        </p:txBody>
      </p:sp>
      <p:sp>
        <p:nvSpPr>
          <p:cNvPr id="17412" name="Text Placeholder 3"/>
          <p:cNvSpPr>
            <a:spLocks noGrp="1" noChangeArrowheads="1"/>
          </p:cNvSpPr>
          <p:nvPr>
            <p:ph type="body" sz="half" idx="2"/>
          </p:nvPr>
        </p:nvSpPr>
        <p:spPr>
          <a:xfrm>
            <a:off x="457200" y="4343400"/>
            <a:ext cx="8229600" cy="1782763"/>
          </a:xfrm>
        </p:spPr>
        <p:txBody>
          <a:bodyPr>
            <a:normAutofit fontScale="77500" lnSpcReduction="20000"/>
          </a:bodyPr>
          <a:lstStyle/>
          <a:p>
            <a:r>
              <a:rPr lang="en-US" altLang="en-US" sz="2400" dirty="0"/>
              <a:t>Assessing our students’ existing pragmatic knowledge and developing our students’ awareness of pragmatics is crucial to developing </a:t>
            </a:r>
            <a:r>
              <a:rPr lang="en-US" altLang="en-US" sz="2400" i="1" dirty="0"/>
              <a:t>communicative competence</a:t>
            </a:r>
            <a:r>
              <a:rPr lang="en-US" altLang="en-US" sz="2400" dirty="0"/>
              <a:t>. In other words, our students need to know more than grammar and vocabulary. They need to be able to </a:t>
            </a:r>
            <a:r>
              <a:rPr lang="en-US" altLang="en-US" sz="2400" b="1" dirty="0"/>
              <a:t>use</a:t>
            </a:r>
            <a:r>
              <a:rPr lang="en-US" altLang="en-US" sz="2400" dirty="0"/>
              <a:t> the language effectively in and out of class.</a:t>
            </a:r>
            <a:endParaRPr lang="en-US" altLang="en-US" sz="2400" dirty="0"/>
          </a:p>
          <a:p>
            <a:endParaRPr lang="en-US" altLang="en-US" dirty="0"/>
          </a:p>
          <a:p>
            <a:pPr marL="0" indent="0">
              <a:lnSpc>
                <a:spcPct val="110000"/>
              </a:lnSpc>
              <a:buFontTx/>
              <a:buNone/>
              <a:defRPr/>
            </a:pPr>
            <a:r>
              <a:rPr lang="en-US" altLang="en-US" dirty="0"/>
              <a:t> N</a:t>
            </a:r>
            <a:r>
              <a:rPr lang="en-US" dirty="0"/>
              <a:t>ative speakers are less forgiving of pragmatic error </a:t>
            </a:r>
            <a:r>
              <a:rPr lang="en-US" i="1" dirty="0"/>
              <a:t>than any other kind. </a:t>
            </a:r>
            <a:r>
              <a:rPr lang="en-US" sz="1600" dirty="0"/>
              <a:t>(Tannen, 1985)</a:t>
            </a:r>
            <a:endParaRPr lang="en-US" sz="1600" dirty="0"/>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noChangeArrowheads="1"/>
          </p:cNvSpPr>
          <p:nvPr>
            <p:ph type="title"/>
          </p:nvPr>
        </p:nvSpPr>
        <p:spPr/>
        <p:txBody>
          <a:bodyPr/>
          <a:lstStyle/>
          <a:p>
            <a:r>
              <a:rPr lang="en-US" altLang="en-US" dirty="0"/>
              <a:t>What’s the difference?</a:t>
            </a:r>
            <a:endParaRPr lang="en-US" altLang="en-US" dirty="0"/>
          </a:p>
        </p:txBody>
      </p:sp>
      <p:sp>
        <p:nvSpPr>
          <p:cNvPr id="19459" name="Text Placeholder 4"/>
          <p:cNvSpPr>
            <a:spLocks noGrp="1" noChangeArrowheads="1"/>
          </p:cNvSpPr>
          <p:nvPr>
            <p:ph type="body" sz="half" idx="1"/>
          </p:nvPr>
        </p:nvSpPr>
        <p:spPr/>
        <p:txBody>
          <a:bodyPr>
            <a:normAutofit/>
          </a:bodyPr>
          <a:lstStyle/>
          <a:p>
            <a:pPr marL="0" indent="0">
              <a:buFontTx/>
              <a:buNone/>
            </a:pPr>
            <a:r>
              <a:rPr lang="en-US" altLang="en-US" dirty="0">
                <a:solidFill>
                  <a:srgbClr val="00B050"/>
                </a:solidFill>
              </a:rPr>
              <a:t>COLUMN A</a:t>
            </a:r>
            <a:endParaRPr lang="en-US" altLang="en-US" dirty="0">
              <a:solidFill>
                <a:srgbClr val="00B050"/>
              </a:solidFill>
            </a:endParaRPr>
          </a:p>
          <a:p>
            <a:pPr marL="0" indent="0">
              <a:buFontTx/>
              <a:buNone/>
            </a:pPr>
            <a:endParaRPr lang="en-US" altLang="en-US" dirty="0"/>
          </a:p>
          <a:p>
            <a:pPr marL="0" indent="0">
              <a:buFontTx/>
              <a:buNone/>
            </a:pPr>
            <a:r>
              <a:rPr lang="en-US" altLang="en-US" sz="2800" dirty="0"/>
              <a:t>That car is red.</a:t>
            </a:r>
            <a:endParaRPr lang="en-US" altLang="en-US" sz="2800" dirty="0"/>
          </a:p>
          <a:p>
            <a:pPr marL="0" indent="0">
              <a:buFontTx/>
              <a:buNone/>
            </a:pPr>
            <a:endParaRPr lang="en-US" altLang="en-US" sz="2800" dirty="0"/>
          </a:p>
          <a:p>
            <a:pPr marL="0" indent="0">
              <a:buFontTx/>
              <a:buNone/>
            </a:pPr>
            <a:r>
              <a:rPr lang="en-US" altLang="en-US" sz="2800" dirty="0"/>
              <a:t>I went to the store yesterday.</a:t>
            </a:r>
            <a:endParaRPr lang="en-US" altLang="en-US" sz="2800" dirty="0"/>
          </a:p>
          <a:p>
            <a:pPr marL="0" indent="0">
              <a:buFontTx/>
              <a:buNone/>
            </a:pPr>
            <a:endParaRPr lang="en-US" altLang="en-US" sz="2800" dirty="0"/>
          </a:p>
          <a:p>
            <a:pPr marL="0" indent="0">
              <a:buFontTx/>
              <a:buNone/>
            </a:pPr>
            <a:r>
              <a:rPr lang="en-US" altLang="en-US" sz="2800" dirty="0"/>
              <a:t>She is going to get married!</a:t>
            </a:r>
            <a:endParaRPr lang="en-US" altLang="en-US" sz="2800" dirty="0"/>
          </a:p>
        </p:txBody>
      </p:sp>
      <p:sp>
        <p:nvSpPr>
          <p:cNvPr id="19460" name="Content Placeholder 5"/>
          <p:cNvSpPr>
            <a:spLocks noGrp="1" noChangeArrowheads="1"/>
          </p:cNvSpPr>
          <p:nvPr>
            <p:ph sz="half" idx="2"/>
          </p:nvPr>
        </p:nvSpPr>
        <p:spPr/>
        <p:txBody>
          <a:bodyPr>
            <a:normAutofit/>
          </a:bodyPr>
          <a:lstStyle/>
          <a:p>
            <a:pPr marL="0" indent="0">
              <a:buFontTx/>
              <a:buNone/>
            </a:pPr>
            <a:r>
              <a:rPr lang="en-US" altLang="en-US" dirty="0">
                <a:solidFill>
                  <a:srgbClr val="00B050"/>
                </a:solidFill>
              </a:rPr>
              <a:t>COLUMN B</a:t>
            </a:r>
            <a:endParaRPr lang="en-US" altLang="en-US" dirty="0">
              <a:solidFill>
                <a:srgbClr val="00B050"/>
              </a:solidFill>
            </a:endParaRPr>
          </a:p>
          <a:p>
            <a:pPr marL="0" indent="0">
              <a:buFontTx/>
              <a:buNone/>
            </a:pPr>
            <a:endParaRPr lang="en-US" altLang="en-US" dirty="0"/>
          </a:p>
          <a:p>
            <a:pPr marL="0" indent="0">
              <a:buFontTx/>
              <a:buNone/>
            </a:pPr>
            <a:r>
              <a:rPr lang="en-US" altLang="en-US" sz="2800" dirty="0"/>
              <a:t>I promise I’ll buy you a red car.</a:t>
            </a:r>
            <a:endParaRPr lang="en-US" altLang="en-US" sz="2800" dirty="0"/>
          </a:p>
          <a:p>
            <a:pPr marL="0" indent="0">
              <a:buFontTx/>
              <a:buNone/>
            </a:pPr>
            <a:r>
              <a:rPr lang="en-US" altLang="en-US" sz="2800" dirty="0"/>
              <a:t>I’m sorry for what happened at the store yesterday.</a:t>
            </a:r>
            <a:endParaRPr lang="en-US" altLang="en-US" sz="2800" dirty="0"/>
          </a:p>
          <a:p>
            <a:pPr marL="0" indent="0">
              <a:buFontTx/>
              <a:buNone/>
            </a:pPr>
            <a:r>
              <a:rPr lang="en-US" altLang="en-US" sz="2800" dirty="0"/>
              <a:t>I’d like to invite you to my wedding.</a:t>
            </a:r>
            <a:endParaRPr lang="en-US"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b="1" dirty="0">
                <a:solidFill>
                  <a:schemeClr val="tx1"/>
                </a:solidFill>
              </a:rPr>
              <a:t>Speech Acts</a:t>
            </a:r>
            <a:endParaRPr lang="en-US" altLang="en-US" b="1" dirty="0">
              <a:solidFill>
                <a:schemeClr val="tx1"/>
              </a:solidFill>
            </a:endParaRPr>
          </a:p>
        </p:txBody>
      </p:sp>
      <p:sp>
        <p:nvSpPr>
          <p:cNvPr id="23555" name="Rectangle 3"/>
          <p:cNvSpPr>
            <a:spLocks noGrp="1" noChangeArrowheads="1"/>
          </p:cNvSpPr>
          <p:nvPr>
            <p:ph type="body" idx="1"/>
          </p:nvPr>
        </p:nvSpPr>
        <p:spPr>
          <a:xfrm>
            <a:off x="768096" y="1568548"/>
            <a:ext cx="7290055" cy="4023360"/>
          </a:xfrm>
        </p:spPr>
        <p:txBody>
          <a:bodyPr>
            <a:noAutofit/>
          </a:bodyPr>
          <a:lstStyle/>
          <a:p>
            <a:pPr algn="ctr" eaLnBrk="1" hangingPunct="1">
              <a:buFontTx/>
              <a:buNone/>
            </a:pPr>
            <a:r>
              <a:rPr lang="en-US" altLang="en-US" sz="3200" dirty="0"/>
              <a:t>Actions </a:t>
            </a:r>
            <a:r>
              <a:rPr lang="en-US" altLang="en-US" sz="3200" dirty="0">
                <a:solidFill>
                  <a:srgbClr val="7030A0"/>
                </a:solidFill>
              </a:rPr>
              <a:t>performed</a:t>
            </a:r>
            <a:r>
              <a:rPr lang="en-US" altLang="en-US" sz="3200" dirty="0"/>
              <a:t> by words: by saying the words, you are doing the action.</a:t>
            </a:r>
            <a:endParaRPr lang="en-US" altLang="en-US" sz="3200" dirty="0"/>
          </a:p>
          <a:p>
            <a:pPr eaLnBrk="1" hangingPunct="1">
              <a:buFontTx/>
              <a:buNone/>
            </a:pPr>
            <a:r>
              <a:rPr lang="en-US" altLang="en-US" dirty="0">
                <a:solidFill>
                  <a:srgbClr val="0070C0"/>
                </a:solidFill>
              </a:rPr>
              <a:t>     </a:t>
            </a:r>
            <a:r>
              <a:rPr lang="en-US" altLang="en-US" sz="1800" dirty="0">
                <a:solidFill>
                  <a:srgbClr val="0070C0"/>
                </a:solidFill>
              </a:rPr>
              <a:t>-- developed by the philosophers Austin (1962) and Searle (1969).</a:t>
            </a:r>
            <a:endParaRPr lang="en-US" altLang="en-US" sz="1800" dirty="0">
              <a:solidFill>
                <a:srgbClr val="0070C0"/>
              </a:solidFill>
            </a:endParaRPr>
          </a:p>
          <a:p>
            <a:pPr eaLnBrk="1" hangingPunct="1">
              <a:lnSpc>
                <a:spcPct val="100000"/>
              </a:lnSpc>
              <a:buFontTx/>
              <a:buNone/>
            </a:pPr>
            <a:r>
              <a:rPr lang="en-US" altLang="en-US" dirty="0">
                <a:solidFill>
                  <a:srgbClr val="0070C0"/>
                </a:solidFill>
              </a:rPr>
              <a:t>     -- </a:t>
            </a:r>
            <a:r>
              <a:rPr lang="en-US" altLang="en-US" sz="1800" dirty="0">
                <a:solidFill>
                  <a:srgbClr val="0070C0"/>
                </a:solidFill>
              </a:rPr>
              <a:t>Blum-</a:t>
            </a:r>
            <a:r>
              <a:rPr lang="en-US" altLang="en-US" sz="1800" dirty="0" err="1">
                <a:solidFill>
                  <a:srgbClr val="0070C0"/>
                </a:solidFill>
              </a:rPr>
              <a:t>Kulka</a:t>
            </a:r>
            <a:r>
              <a:rPr lang="en-US" altLang="en-US" sz="1800" dirty="0">
                <a:solidFill>
                  <a:srgbClr val="0070C0"/>
                </a:solidFill>
              </a:rPr>
              <a:t> (1997) argued that speech acts are basic unit of  </a:t>
            </a:r>
            <a:endParaRPr lang="en-US" altLang="en-US" sz="1800" dirty="0">
              <a:solidFill>
                <a:srgbClr val="0070C0"/>
              </a:solidFill>
            </a:endParaRPr>
          </a:p>
          <a:p>
            <a:pPr eaLnBrk="1" hangingPunct="1">
              <a:lnSpc>
                <a:spcPct val="100000"/>
              </a:lnSpc>
              <a:buFontTx/>
              <a:buNone/>
            </a:pPr>
            <a:r>
              <a:rPr lang="en-US" altLang="en-US" sz="1800" dirty="0">
                <a:solidFill>
                  <a:srgbClr val="0070C0"/>
                </a:solidFill>
              </a:rPr>
              <a:t>          linguistic communication</a:t>
            </a:r>
            <a:endParaRPr lang="en-US" altLang="en-US" sz="1800" dirty="0">
              <a:solidFill>
                <a:schemeClr val="folHlink"/>
              </a:solidFill>
            </a:endParaRPr>
          </a:p>
          <a:p>
            <a:pPr eaLnBrk="1" hangingPunct="1">
              <a:buFontTx/>
              <a:buNone/>
            </a:pPr>
            <a:r>
              <a:rPr lang="en-US" altLang="en-US" sz="3200" dirty="0"/>
              <a:t> Greetings, requests, complaints, compliments, apologies, refusals…</a:t>
            </a:r>
            <a:endParaRPr lang="en-US" altLang="en-US" sz="3200" dirty="0"/>
          </a:p>
          <a:p>
            <a:pPr eaLnBrk="1" hangingPunct="1">
              <a:buFontTx/>
              <a:buNone/>
            </a:pPr>
            <a:endParaRPr lang="en-US" altLang="en-US" sz="2800" dirty="0"/>
          </a:p>
          <a:p>
            <a:pPr eaLnBrk="1" hangingPunct="1">
              <a:buFontTx/>
              <a:buNone/>
            </a:pPr>
            <a:r>
              <a:rPr lang="en-US" altLang="en-US" sz="2800" dirty="0"/>
              <a:t>Can you provide any others?</a:t>
            </a:r>
            <a:endParaRPr lang="en-US" alt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Speech Act Deep Dive</a:t>
            </a:r>
            <a:endParaRPr lang="en-US" dirty="0"/>
          </a:p>
        </p:txBody>
      </p:sp>
      <p:sp>
        <p:nvSpPr>
          <p:cNvPr id="5" name="Subtitle 4"/>
          <p:cNvSpPr>
            <a:spLocks noGrp="1"/>
          </p:cNvSpPr>
          <p:nvPr>
            <p:ph type="subTitle" idx="1"/>
          </p:nvPr>
        </p:nvSpPr>
        <p:spPr/>
        <p:txBody>
          <a:bodyPr/>
          <a:lstStyle/>
          <a:p>
            <a:r>
              <a:rPr lang="en-US" dirty="0"/>
              <a:t>Apologies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p:txBody>
          <a:bodyPr/>
          <a:lstStyle/>
          <a:p>
            <a:pPr algn="ctr"/>
            <a:r>
              <a:rPr lang="en-US" altLang="en-US" dirty="0"/>
              <a:t>Doing Speech Acts: Role Plays</a:t>
            </a:r>
            <a:endParaRPr lang="en-US" altLang="en-US" dirty="0"/>
          </a:p>
        </p:txBody>
      </p:sp>
      <p:sp>
        <p:nvSpPr>
          <p:cNvPr id="25603" name="Content Placeholder 2"/>
          <p:cNvSpPr>
            <a:spLocks noGrp="1" noChangeArrowheads="1"/>
          </p:cNvSpPr>
          <p:nvPr>
            <p:ph idx="1"/>
          </p:nvPr>
        </p:nvSpPr>
        <p:spPr>
          <a:xfrm>
            <a:off x="457200" y="1786596"/>
            <a:ext cx="8229600" cy="4698609"/>
          </a:xfrm>
        </p:spPr>
        <p:txBody>
          <a:bodyPr>
            <a:normAutofit fontScale="92500" lnSpcReduction="10000"/>
          </a:bodyPr>
          <a:lstStyle/>
          <a:p>
            <a:pPr marL="0" indent="0">
              <a:buFontTx/>
              <a:buNone/>
            </a:pPr>
            <a:r>
              <a:rPr lang="en-US" altLang="en-US" sz="2900" dirty="0"/>
              <a:t>Situation #1:</a:t>
            </a:r>
            <a:endParaRPr lang="en-US" altLang="en-US" sz="2900" dirty="0"/>
          </a:p>
          <a:p>
            <a:pPr marL="0" indent="0">
              <a:buFontTx/>
              <a:buNone/>
            </a:pPr>
            <a:r>
              <a:rPr lang="en-US" altLang="en-US" sz="2900" dirty="0"/>
              <a:t>You are meeting a friend for dinner. Traffic is heavy, and you are running 30 minutes late (your phone is dead, so you can’t text or call). What do you say to your friend when you finally arrive?</a:t>
            </a:r>
            <a:endParaRPr lang="en-US" altLang="en-US" sz="2900" dirty="0"/>
          </a:p>
          <a:p>
            <a:pPr marL="0" indent="0">
              <a:buFontTx/>
              <a:buNone/>
            </a:pPr>
            <a:endParaRPr lang="en-US" altLang="en-US" sz="2900" dirty="0"/>
          </a:p>
          <a:p>
            <a:pPr marL="0" indent="0">
              <a:buFontTx/>
              <a:buNone/>
            </a:pPr>
            <a:r>
              <a:rPr lang="en-US" altLang="en-US" sz="2900" dirty="0"/>
              <a:t>Situation #2:</a:t>
            </a:r>
            <a:endParaRPr lang="en-US" altLang="en-US" sz="2900" dirty="0"/>
          </a:p>
          <a:p>
            <a:pPr marL="0" indent="0">
              <a:buFontTx/>
              <a:buNone/>
            </a:pPr>
            <a:r>
              <a:rPr lang="en-US" altLang="en-US" sz="2900" dirty="0"/>
              <a:t>You have scheduled a meeting with an administrator to discuss next year’s schedule. You are running 30 minutes late (your phone is dead, so you can’t text or call). What do you say when you finally arrive?</a:t>
            </a:r>
            <a:endParaRPr lang="en-US" altLang="en-US" sz="2900" dirty="0"/>
          </a:p>
          <a:p>
            <a:pPr marL="0" indent="0">
              <a:buFontTx/>
              <a:buNone/>
            </a:pPr>
            <a:endParaRPr lang="en-US" altLang="en-US" sz="2900" dirty="0"/>
          </a:p>
          <a:p>
            <a:pPr marL="0" indent="0">
              <a:buFontTx/>
              <a:buNone/>
            </a:pPr>
            <a:endParaRPr lang="en-US" altLang="en-US" sz="2900" dirty="0"/>
          </a:p>
          <a:p>
            <a:pPr marL="0" indent="0">
              <a:buFontTx/>
              <a:buNone/>
            </a:pPr>
            <a:endParaRPr lang="en-US" altLang="en-US" sz="2000" dirty="0"/>
          </a:p>
          <a:p>
            <a:pPr marL="0" indent="0">
              <a:buFontTx/>
              <a:buNone/>
            </a:pPr>
            <a:endParaRPr lang="en-US"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English Apology Speech Act Set</a:t>
            </a:r>
            <a:endParaRPr lang="en-US" altLang="en-US"/>
          </a:p>
        </p:txBody>
      </p:sp>
      <p:sp>
        <p:nvSpPr>
          <p:cNvPr id="27651" name="Rectangle 3"/>
          <p:cNvSpPr>
            <a:spLocks noGrp="1" noChangeArrowheads="1"/>
          </p:cNvSpPr>
          <p:nvPr>
            <p:ph type="body" idx="1"/>
          </p:nvPr>
        </p:nvSpPr>
        <p:spPr>
          <a:xfrm>
            <a:off x="768096" y="1828800"/>
            <a:ext cx="7290055" cy="4480560"/>
          </a:xfrm>
        </p:spPr>
        <p:txBody>
          <a:bodyPr>
            <a:normAutofit fontScale="92500" lnSpcReduction="20000"/>
          </a:bodyPr>
          <a:lstStyle/>
          <a:p>
            <a:pPr algn="ctr" eaLnBrk="1" hangingPunct="1">
              <a:lnSpc>
                <a:spcPct val="80000"/>
              </a:lnSpc>
              <a:buFontTx/>
              <a:buNone/>
            </a:pPr>
            <a:r>
              <a:rPr lang="en-US" altLang="en-US" sz="2800" dirty="0">
                <a:solidFill>
                  <a:srgbClr val="00B050"/>
                </a:solidFill>
              </a:rPr>
              <a:t>Express apology (statement of remorse): </a:t>
            </a:r>
            <a:endParaRPr lang="en-US" altLang="en-US" sz="2800" dirty="0">
              <a:solidFill>
                <a:srgbClr val="00B050"/>
              </a:solidFill>
            </a:endParaRPr>
          </a:p>
          <a:p>
            <a:pPr algn="ctr" eaLnBrk="1" hangingPunct="1">
              <a:lnSpc>
                <a:spcPct val="80000"/>
              </a:lnSpc>
              <a:buFontTx/>
              <a:buNone/>
            </a:pPr>
            <a:r>
              <a:rPr lang="en-US" altLang="en-US" sz="2800" dirty="0"/>
              <a:t>“I’m sorry.”</a:t>
            </a:r>
            <a:endParaRPr lang="en-US" altLang="en-US" sz="2800" dirty="0"/>
          </a:p>
          <a:p>
            <a:pPr algn="ctr" eaLnBrk="1" hangingPunct="1">
              <a:lnSpc>
                <a:spcPct val="80000"/>
              </a:lnSpc>
              <a:buFontTx/>
              <a:buNone/>
            </a:pPr>
            <a:r>
              <a:rPr lang="en-US" altLang="en-US" sz="2800" dirty="0">
                <a:solidFill>
                  <a:srgbClr val="00B050"/>
                </a:solidFill>
              </a:rPr>
              <a:t>Acknowledge responsibility: </a:t>
            </a:r>
            <a:endParaRPr lang="en-US" altLang="en-US" sz="2800" dirty="0">
              <a:solidFill>
                <a:srgbClr val="00B050"/>
              </a:solidFill>
            </a:endParaRPr>
          </a:p>
          <a:p>
            <a:pPr algn="ctr" eaLnBrk="1" hangingPunct="1">
              <a:lnSpc>
                <a:spcPct val="80000"/>
              </a:lnSpc>
              <a:buFontTx/>
              <a:buNone/>
            </a:pPr>
            <a:r>
              <a:rPr lang="en-US" altLang="en-US" sz="2800" dirty="0"/>
              <a:t>“I should have left earlier.”</a:t>
            </a:r>
            <a:endParaRPr lang="en-US" altLang="en-US" sz="2800" dirty="0"/>
          </a:p>
          <a:p>
            <a:pPr algn="ctr" eaLnBrk="1" hangingPunct="1">
              <a:lnSpc>
                <a:spcPct val="80000"/>
              </a:lnSpc>
              <a:buFontTx/>
              <a:buNone/>
            </a:pPr>
            <a:r>
              <a:rPr lang="en-US" altLang="en-US" sz="2800" dirty="0">
                <a:solidFill>
                  <a:srgbClr val="00B050"/>
                </a:solidFill>
              </a:rPr>
              <a:t>Explain situation: </a:t>
            </a:r>
            <a:endParaRPr lang="en-US" altLang="en-US" sz="2800" dirty="0">
              <a:solidFill>
                <a:srgbClr val="00B050"/>
              </a:solidFill>
            </a:endParaRPr>
          </a:p>
          <a:p>
            <a:pPr algn="ctr" eaLnBrk="1" hangingPunct="1">
              <a:lnSpc>
                <a:spcPct val="80000"/>
              </a:lnSpc>
              <a:buFontTx/>
              <a:buNone/>
            </a:pPr>
            <a:r>
              <a:rPr lang="en-US" altLang="en-US" sz="2800" dirty="0"/>
              <a:t>“Traffic was horrible.”</a:t>
            </a:r>
            <a:endParaRPr lang="en-US" altLang="en-US" sz="2800" dirty="0"/>
          </a:p>
          <a:p>
            <a:pPr algn="ctr" eaLnBrk="1" hangingPunct="1">
              <a:lnSpc>
                <a:spcPct val="80000"/>
              </a:lnSpc>
              <a:buFontTx/>
              <a:buNone/>
            </a:pPr>
            <a:r>
              <a:rPr lang="en-US" altLang="en-US" sz="2800" dirty="0">
                <a:solidFill>
                  <a:srgbClr val="00B050"/>
                </a:solidFill>
              </a:rPr>
              <a:t>Offer repair: </a:t>
            </a:r>
            <a:endParaRPr lang="en-US" altLang="en-US" sz="2800" dirty="0">
              <a:solidFill>
                <a:srgbClr val="00B050"/>
              </a:solidFill>
            </a:endParaRPr>
          </a:p>
          <a:p>
            <a:pPr algn="ctr" eaLnBrk="1" hangingPunct="1">
              <a:lnSpc>
                <a:spcPct val="80000"/>
              </a:lnSpc>
              <a:buFontTx/>
              <a:buNone/>
            </a:pPr>
            <a:r>
              <a:rPr lang="en-US" altLang="en-US" sz="2800" dirty="0"/>
              <a:t>“Coffee is on me/ I’ve got all afternoon.”</a:t>
            </a:r>
            <a:endParaRPr lang="en-US" altLang="en-US" sz="2800" dirty="0"/>
          </a:p>
          <a:p>
            <a:pPr algn="ctr" eaLnBrk="1" hangingPunct="1">
              <a:lnSpc>
                <a:spcPct val="80000"/>
              </a:lnSpc>
              <a:buFontTx/>
              <a:buNone/>
            </a:pPr>
            <a:r>
              <a:rPr lang="en-US" altLang="en-US" sz="2800" dirty="0">
                <a:solidFill>
                  <a:srgbClr val="00B050"/>
                </a:solidFill>
              </a:rPr>
              <a:t>Promise forbearance: </a:t>
            </a:r>
            <a:endParaRPr lang="en-US" altLang="en-US" sz="2800" dirty="0">
              <a:solidFill>
                <a:srgbClr val="00B050"/>
              </a:solidFill>
            </a:endParaRPr>
          </a:p>
          <a:p>
            <a:pPr algn="ctr" eaLnBrk="1" hangingPunct="1">
              <a:lnSpc>
                <a:spcPct val="80000"/>
              </a:lnSpc>
              <a:buFontTx/>
              <a:buNone/>
            </a:pPr>
            <a:r>
              <a:rPr lang="en-US" altLang="en-US" sz="2800" dirty="0"/>
              <a:t>“I’ll be sure to leave earlier next time.”</a:t>
            </a:r>
            <a:endParaRPr lang="en-US" altLang="en-US" sz="2800" dirty="0"/>
          </a:p>
          <a:p>
            <a:pPr eaLnBrk="1" hangingPunct="1">
              <a:lnSpc>
                <a:spcPct val="80000"/>
              </a:lnSpc>
            </a:pPr>
            <a:endParaRPr lang="en-US"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3108543"/>
          </a:xfrm>
          <a:prstGeom prst="rect">
            <a:avLst/>
          </a:prstGeom>
        </p:spPr>
        <p:txBody>
          <a:bodyPr>
            <a:spAutoFit/>
          </a:bodyPr>
          <a:lstStyle/>
          <a:p>
            <a:r>
              <a:rPr lang="en-US" sz="2800" b="1" dirty="0">
                <a:solidFill>
                  <a:srgbClr val="FF0000"/>
                </a:solidFill>
              </a:rPr>
              <a:t>Mini-task: What happens here? Did the man apologize?</a:t>
            </a:r>
            <a:endParaRPr lang="en-US" sz="2800" b="1" dirty="0">
              <a:solidFill>
                <a:srgbClr val="FF0000"/>
              </a:solidFill>
            </a:endParaRPr>
          </a:p>
          <a:p>
            <a:endParaRPr lang="en-US" altLang="en-US" sz="2800" dirty="0">
              <a:ea typeface="MS PGothic" panose="020B0600070205080204" pitchFamily="34" charset="-128"/>
            </a:endParaRPr>
          </a:p>
          <a:p>
            <a:r>
              <a:rPr lang="en-US" altLang="en-US" sz="2800" dirty="0">
                <a:ea typeface="MS PGothic" panose="020B0600070205080204" pitchFamily="34" charset="-128"/>
              </a:rPr>
              <a:t>https://www.youtube.com/watch?v=0_QfilVbAd4&amp;list=RD0_QfilVbAd4</a:t>
            </a:r>
            <a:endParaRPr lang="en-US" altLang="en-US" sz="2800" dirty="0">
              <a:ea typeface="MS PGothic"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p:txBody>
          <a:bodyPr/>
          <a:lstStyle/>
          <a:p>
            <a:r>
              <a:rPr lang="en-US" altLang="en-US" b="1" dirty="0"/>
              <a:t>Why are Speech Acts important?</a:t>
            </a:r>
            <a:endParaRPr lang="en-US" altLang="en-US" b="1" dirty="0"/>
          </a:p>
        </p:txBody>
      </p:sp>
      <p:sp>
        <p:nvSpPr>
          <p:cNvPr id="29699" name="Content Placeholder 2"/>
          <p:cNvSpPr>
            <a:spLocks noGrp="1" noChangeArrowheads="1"/>
          </p:cNvSpPr>
          <p:nvPr>
            <p:ph idx="1"/>
          </p:nvPr>
        </p:nvSpPr>
        <p:spPr/>
        <p:txBody>
          <a:bodyPr>
            <a:normAutofit fontScale="77500" lnSpcReduction="20000"/>
          </a:bodyPr>
          <a:lstStyle/>
          <a:p>
            <a:r>
              <a:rPr lang="en-US" altLang="en-US" sz="3500" dirty="0"/>
              <a:t>When spoken/written in English, they usually require politeness, deference, or indirectness. (</a:t>
            </a:r>
            <a:r>
              <a:rPr lang="en-US" altLang="en-US" sz="3500" i="1" dirty="0" err="1"/>
              <a:t>cf</a:t>
            </a:r>
            <a:r>
              <a:rPr lang="en-US" altLang="en-US" sz="3500" dirty="0"/>
              <a:t>  other languages)</a:t>
            </a:r>
            <a:endParaRPr lang="en-US" altLang="en-US" sz="3500" dirty="0"/>
          </a:p>
          <a:p>
            <a:endParaRPr lang="en-US" altLang="en-US" sz="3500" dirty="0"/>
          </a:p>
          <a:p>
            <a:r>
              <a:rPr lang="en-US" altLang="en-US" sz="3500" dirty="0"/>
              <a:t>They are an integral part of </a:t>
            </a:r>
            <a:r>
              <a:rPr lang="en-US" altLang="en-US" sz="3500" dirty="0">
                <a:solidFill>
                  <a:srgbClr val="FF0000"/>
                </a:solidFill>
              </a:rPr>
              <a:t>communicative competence, specifically pragmatic competence.</a:t>
            </a:r>
            <a:endParaRPr lang="en-US" altLang="en-US" sz="3500" dirty="0">
              <a:solidFill>
                <a:srgbClr val="FF0000"/>
              </a:solidFill>
            </a:endParaRPr>
          </a:p>
          <a:p>
            <a:endParaRPr lang="en-US" altLang="en-US" sz="3500" dirty="0">
              <a:solidFill>
                <a:srgbClr val="FF0000"/>
              </a:solidFill>
            </a:endParaRPr>
          </a:p>
          <a:p>
            <a:r>
              <a:rPr lang="en-US" altLang="en-US" sz="3500" dirty="0">
                <a:solidFill>
                  <a:srgbClr val="FF0000"/>
                </a:solidFill>
              </a:rPr>
              <a:t>They often come as part of a speech event, of which “native speakers” are not necessarily aware.</a:t>
            </a:r>
            <a:endParaRPr lang="en-US" altLang="en-US" sz="3500" dirty="0">
              <a:solidFill>
                <a:srgbClr val="FF0000"/>
              </a:solidFill>
            </a:endParaRPr>
          </a:p>
          <a:p>
            <a:endParaRPr lang="en-US" altLang="en-US" dirty="0">
              <a:solidFill>
                <a:srgbClr val="FF0000"/>
              </a:solidFill>
            </a:endParaRPr>
          </a:p>
          <a:p>
            <a:pPr>
              <a:buFontTx/>
              <a:buNone/>
            </a:pPr>
            <a:endParaRPr lang="en-US" altLang="en-US" dirty="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b="1"/>
              <a:t>What does Pragmatic aware mean for classroom TEACHERS?</a:t>
            </a:r>
            <a:endParaRPr lang="en-US" b="1"/>
          </a:p>
        </p:txBody>
      </p:sp>
      <p:sp>
        <p:nvSpPr>
          <p:cNvPr id="3" name="Content Placeholder 2"/>
          <p:cNvSpPr>
            <a:spLocks noGrp="1"/>
          </p:cNvSpPr>
          <p:nvPr>
            <p:ph idx="1"/>
          </p:nvPr>
        </p:nvSpPr>
        <p:spPr/>
        <p:txBody>
          <a:bodyPr/>
          <a:p>
            <a:r>
              <a:rPr lang="en-US" b="1"/>
              <a:t>Students may have better developed pragmatic competence than linguistic competence (or vice versa).</a:t>
            </a:r>
            <a:endParaRPr lang="en-US" b="1"/>
          </a:p>
          <a:p>
            <a:r>
              <a:rPr lang="en-US"/>
              <a:t>   --students may “sound fluent” but struggle with </a:t>
            </a:r>
            <a:endParaRPr lang="en-US"/>
          </a:p>
          <a:p>
            <a:r>
              <a:rPr lang="en-US"/>
              <a:t>        academic language.</a:t>
            </a:r>
            <a:endParaRPr lang="en-US"/>
          </a:p>
          <a:p>
            <a:r>
              <a:rPr lang="en-US"/>
              <a:t>   --students may have strong writing skills, but not be </a:t>
            </a:r>
            <a:endParaRPr lang="en-US"/>
          </a:p>
          <a:p>
            <a:r>
              <a:rPr lang="en-US"/>
              <a:t>        aware of pragmatic norms.</a:t>
            </a:r>
            <a:endParaRPr lang="en-US"/>
          </a:p>
          <a:p>
            <a:r>
              <a:rPr lang="en-US" b="1">
                <a:latin typeface="Arial Bold" panose="020B0604020202020204" charset="0"/>
                <a:cs typeface="Arial Bold" panose="020B0604020202020204" charset="0"/>
              </a:rPr>
              <a:t>Being aware of the pragmatic aspects of language sensitizes us beyond simply being “culturally sensitive.”</a:t>
            </a:r>
            <a:endParaRPr lang="en-US" b="1">
              <a:latin typeface="Arial Bold" panose="020B0604020202020204" charset="0"/>
              <a:cs typeface="Arial Bold" panose="020B060402020202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3921"/>
            <a:ext cx="8229600" cy="3886484"/>
          </a:xfrm>
        </p:spPr>
        <p:txBody>
          <a:bodyPr anchor="ctr" anchorCtr="0">
            <a:normAutofit/>
          </a:bodyPr>
          <a:lstStyle/>
          <a:p>
            <a:pPr marL="0" indent="0" algn="ctr">
              <a:buNone/>
            </a:pPr>
            <a:r>
              <a:rPr lang="en-US" sz="2800" dirty="0">
                <a:solidFill>
                  <a:schemeClr val="bg1"/>
                </a:solidFill>
              </a:rPr>
              <a:t>Thank you!</a:t>
            </a:r>
            <a:endParaRPr lang="en-US" sz="2800" dirty="0">
              <a:solidFill>
                <a:schemeClr val="bg1"/>
              </a:solidFill>
            </a:endParaRPr>
          </a:p>
          <a:p>
            <a:pPr marL="0" indent="0" algn="ctr">
              <a:buNone/>
            </a:pPr>
            <a:r>
              <a:rPr lang="en-US" sz="1600" b="1" dirty="0">
                <a:solidFill>
                  <a:schemeClr val="bg1"/>
                </a:solidFill>
              </a:rPr>
              <a:t>Catherine Box, Ed.D.</a:t>
            </a:r>
            <a:endParaRPr lang="en-US" sz="1600" dirty="0">
              <a:solidFill>
                <a:schemeClr val="bg1"/>
              </a:solidFill>
            </a:endParaRPr>
          </a:p>
          <a:p>
            <a:pPr marL="0" indent="0" algn="ctr">
              <a:buNone/>
            </a:pPr>
            <a:r>
              <a:rPr lang="en-US" sz="1600" b="1" dirty="0">
                <a:solidFill>
                  <a:schemeClr val="bg1"/>
                </a:solidFill>
              </a:rPr>
              <a:t>cbox@upenn.edu</a:t>
            </a:r>
            <a:endParaRPr lang="en-US" sz="1600" dirty="0">
              <a:solidFill>
                <a:schemeClr val="bg1"/>
              </a:solidFill>
            </a:endParaRPr>
          </a:p>
          <a:p>
            <a:pPr marL="0" indent="0" algn="ctr">
              <a:buNone/>
            </a:pPr>
            <a:endParaRPr lang="en-US" sz="1600" dirty="0">
              <a:solidFill>
                <a:schemeClr val="bg1"/>
              </a:solidFill>
            </a:endParaRPr>
          </a:p>
          <a:p>
            <a:pPr marL="0" indent="0" algn="ctr">
              <a:buNone/>
            </a:pPr>
            <a:r>
              <a:rPr lang="en-US" sz="1200" dirty="0">
                <a:solidFill>
                  <a:schemeClr val="bg1"/>
                </a:solidFill>
                <a:latin typeface="+mj-lt"/>
              </a:rPr>
              <a:t>Division of Educational Linguistics</a:t>
            </a:r>
            <a:endParaRPr lang="en-US" sz="1200" dirty="0">
              <a:solidFill>
                <a:schemeClr val="bg1"/>
              </a:solidFill>
              <a:latin typeface="+mj-lt"/>
            </a:endParaRPr>
          </a:p>
          <a:p>
            <a:pPr marL="0" indent="0" algn="ctr">
              <a:buNone/>
            </a:pPr>
            <a:endParaRPr lang="en-US" sz="1600" dirty="0">
              <a:solidFill>
                <a:schemeClr val="bg1"/>
              </a:solidFill>
            </a:endParaRPr>
          </a:p>
          <a:p>
            <a:pPr marL="0" indent="0" algn="ctr">
              <a:buNone/>
            </a:pPr>
            <a:endParaRPr lang="en-US" sz="1600" dirty="0">
              <a:solidFill>
                <a:schemeClr val="bg1"/>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Agenda </a:t>
            </a:r>
            <a:endParaRPr lang="en-US" sz="4000" b="1" dirty="0"/>
          </a:p>
        </p:txBody>
      </p:sp>
      <p:sp>
        <p:nvSpPr>
          <p:cNvPr id="3" name="Content Placeholder 2"/>
          <p:cNvSpPr>
            <a:spLocks noGrp="1"/>
          </p:cNvSpPr>
          <p:nvPr>
            <p:ph idx="1"/>
          </p:nvPr>
        </p:nvSpPr>
        <p:spPr>
          <a:xfrm>
            <a:off x="91440" y="1885315"/>
            <a:ext cx="8961120" cy="4972685"/>
          </a:xfrm>
        </p:spPr>
        <p:txBody>
          <a:bodyPr vert="horz" lIns="45720" tIns="45720" rIns="45720" bIns="45720" rtlCol="0" anchor="t">
            <a:normAutofit/>
          </a:bodyPr>
          <a:lstStyle/>
          <a:p>
            <a:pPr marL="0" indent="0">
              <a:buNone/>
            </a:pPr>
            <a:r>
              <a:rPr lang="en-US" sz="2800" dirty="0"/>
              <a:t>-- Case Study: Who is the Better Language Speaker?       </a:t>
            </a:r>
            <a:endParaRPr lang="en-US" sz="2800" dirty="0"/>
          </a:p>
          <a:p>
            <a:pPr marL="0" indent="0">
              <a:buNone/>
            </a:pPr>
            <a:r>
              <a:rPr lang="en-US" sz="2800" dirty="0"/>
              <a:t>        </a:t>
            </a:r>
            <a:endParaRPr lang="en-US" sz="2800" dirty="0"/>
          </a:p>
          <a:p>
            <a:pPr marL="0" indent="0">
              <a:buNone/>
            </a:pPr>
            <a:r>
              <a:rPr lang="en-US" sz="2800" dirty="0"/>
              <a:t>-- Introduction to Pragmatics</a:t>
            </a:r>
            <a:endParaRPr lang="en-US" sz="2800" dirty="0"/>
          </a:p>
          <a:p>
            <a:pPr marL="0" indent="0">
              <a:buNone/>
            </a:pPr>
            <a:r>
              <a:rPr lang="en-US" sz="2800" dirty="0"/>
              <a:t>          + Defining Pragmatics</a:t>
            </a:r>
            <a:endParaRPr lang="en-US" sz="2800" dirty="0"/>
          </a:p>
          <a:p>
            <a:pPr marL="0" indent="0">
              <a:buNone/>
            </a:pPr>
            <a:r>
              <a:rPr lang="en-US" sz="2800" dirty="0"/>
              <a:t>          + Speech Acts</a:t>
            </a:r>
            <a:endParaRPr lang="en-US" sz="2800" dirty="0"/>
          </a:p>
          <a:p>
            <a:pPr marL="0" indent="0">
              <a:buNone/>
            </a:pPr>
            <a:endParaRPr lang="en-US" sz="2800" dirty="0"/>
          </a:p>
          <a:p>
            <a:pPr marL="0" indent="0">
              <a:buNone/>
            </a:pPr>
            <a:r>
              <a:rPr lang="en-US" sz="2800" dirty="0"/>
              <a:t>-- Takeaways for Classroom Teachers</a:t>
            </a:r>
            <a:endParaRPr lang="en-US" sz="2800" dirty="0"/>
          </a:p>
          <a:p>
            <a:pPr marL="0" indent="0">
              <a:buNone/>
            </a:pPr>
            <a:r>
              <a:rPr lang="en-US" dirty="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1490" y="2671011"/>
            <a:ext cx="3943352" cy="2427120"/>
          </a:xfrm>
        </p:spPr>
        <p:txBody>
          <a:bodyPr vert="horz" lIns="91440" tIns="45720" rIns="91440" bIns="45720" rtlCol="0" anchor="t">
            <a:normAutofit/>
          </a:bodyPr>
          <a:lstStyle/>
          <a:p>
            <a:pPr algn="l" defTabSz="914400">
              <a:lnSpc>
                <a:spcPct val="90000"/>
              </a:lnSpc>
            </a:pPr>
            <a:r>
              <a:rPr lang="en-US" sz="4200" b="1" dirty="0"/>
              <a:t>Inspired by Olivia, Océane, and Sam</a:t>
            </a:r>
            <a:endParaRPr lang="en-US" sz="3100" b="1" i="1" dirty="0"/>
          </a:p>
        </p:txBody>
      </p:sp>
      <p:cxnSp>
        <p:nvCxnSpPr>
          <p:cNvPr id="12" name="Straight Arrow Connector 11"/>
          <p:cNvCxnSpPr>
            <a:cxnSpLocks noGrp="1" noRot="1" noChangeAspect="1" noMove="1" noResize="1" noEditPoints="1" noAdjustHandles="1" noChangeArrowheads="1" noChangeShapeType="1"/>
          </p:cNvCxnSpPr>
          <p:nvPr/>
        </p:nvCxnSpPr>
        <p:spPr>
          <a:xfrm>
            <a:off x="491490" y="2316480"/>
            <a:ext cx="30861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Content Placeholder 4" descr="A person standing in a room&#10;&#10;Description generated with very high confidence"/>
          <p:cNvPicPr>
            <a:picLocks noGrp="1" noChangeAspect="1"/>
          </p:cNvPicPr>
          <p:nvPr>
            <p:ph idx="1"/>
          </p:nvPr>
        </p:nvPicPr>
        <p:blipFill rotWithShape="1">
          <a:blip r:embed="rId1"/>
          <a:srcRect t="4673" b="24696"/>
          <a:stretch>
            <a:fillRect/>
          </a:stretch>
        </p:blipFill>
        <p:spPr>
          <a:xfrm>
            <a:off x="4434843"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1" y="365126"/>
            <a:ext cx="7886700" cy="45719"/>
          </a:xfrm>
        </p:spPr>
        <p:txBody>
          <a:bodyPr>
            <a:normAutofit fontScale="90000"/>
          </a:bodyPr>
          <a:lstStyle/>
          <a:p>
            <a:endParaRPr lang="en-US" dirty="0"/>
          </a:p>
        </p:txBody>
      </p:sp>
      <p:sp>
        <p:nvSpPr>
          <p:cNvPr id="5" name="Text Placeholder 4"/>
          <p:cNvSpPr>
            <a:spLocks noGrp="1"/>
          </p:cNvSpPr>
          <p:nvPr>
            <p:ph type="body" idx="1"/>
          </p:nvPr>
        </p:nvSpPr>
        <p:spPr>
          <a:xfrm>
            <a:off x="629842" y="456565"/>
            <a:ext cx="4378256" cy="573895"/>
          </a:xfrm>
        </p:spPr>
        <p:txBody>
          <a:bodyPr>
            <a:normAutofit/>
          </a:bodyPr>
          <a:lstStyle/>
          <a:p>
            <a:r>
              <a:rPr lang="en-US" sz="2800" dirty="0">
                <a:latin typeface="+mj-lt"/>
              </a:rPr>
              <a:t>Océane, 9</a:t>
            </a:r>
            <a:r>
              <a:rPr lang="en-US" sz="2800" baseline="30000" dirty="0">
                <a:latin typeface="+mj-lt"/>
              </a:rPr>
              <a:t>th </a:t>
            </a:r>
            <a:r>
              <a:rPr lang="en-US" sz="2800" dirty="0">
                <a:latin typeface="+mj-lt"/>
              </a:rPr>
              <a:t>grader</a:t>
            </a:r>
            <a:endParaRPr lang="en-US" sz="2800" dirty="0">
              <a:latin typeface="+mj-lt"/>
            </a:endParaRPr>
          </a:p>
        </p:txBody>
      </p:sp>
      <p:sp>
        <p:nvSpPr>
          <p:cNvPr id="3" name="Content Placeholder 2"/>
          <p:cNvSpPr>
            <a:spLocks noGrp="1"/>
          </p:cNvSpPr>
          <p:nvPr>
            <p:ph sz="half" idx="2"/>
          </p:nvPr>
        </p:nvSpPr>
        <p:spPr>
          <a:xfrm>
            <a:off x="629842" y="1167618"/>
            <a:ext cx="3868340" cy="5022045"/>
          </a:xfrm>
        </p:spPr>
        <p:txBody>
          <a:bodyPr>
            <a:noAutofit/>
          </a:bodyPr>
          <a:lstStyle/>
          <a:p>
            <a:pPr marL="0" indent="0">
              <a:buNone/>
            </a:pPr>
            <a:r>
              <a:rPr lang="en-US" sz="2000" dirty="0"/>
              <a:t>--French and English spoken at </a:t>
            </a:r>
            <a:endParaRPr lang="en-US" sz="2000" dirty="0"/>
          </a:p>
          <a:p>
            <a:pPr marL="0" indent="0">
              <a:buNone/>
            </a:pPr>
            <a:r>
              <a:rPr lang="en-US" sz="2000" dirty="0"/>
              <a:t>     home; limited French in </a:t>
            </a:r>
            <a:endParaRPr lang="en-US" sz="2000" dirty="0"/>
          </a:p>
          <a:p>
            <a:pPr marL="0" indent="0">
              <a:buNone/>
            </a:pPr>
            <a:r>
              <a:rPr lang="en-US" sz="2000" dirty="0"/>
              <a:t>     community</a:t>
            </a:r>
            <a:endParaRPr lang="en-US" sz="2000" dirty="0"/>
          </a:p>
          <a:p>
            <a:pPr marL="0" indent="0">
              <a:buNone/>
            </a:pPr>
            <a:r>
              <a:rPr lang="en-US" sz="2000" dirty="0"/>
              <a:t>--Formal study began in 6</a:t>
            </a:r>
            <a:r>
              <a:rPr lang="en-US" sz="2000" baseline="30000" dirty="0"/>
              <a:t>th </a:t>
            </a:r>
            <a:r>
              <a:rPr lang="en-US" sz="2000" dirty="0"/>
              <a:t>grade</a:t>
            </a:r>
            <a:endParaRPr lang="en-US" sz="2000" dirty="0"/>
          </a:p>
          <a:p>
            <a:pPr marL="0" indent="0">
              <a:buNone/>
            </a:pPr>
            <a:r>
              <a:rPr lang="en-US" sz="2000" dirty="0"/>
              <a:t>--Unwilling to take risks in L2</a:t>
            </a:r>
            <a:endParaRPr lang="en-US" sz="2000" dirty="0"/>
          </a:p>
          <a:p>
            <a:pPr marL="0" indent="0">
              <a:buNone/>
            </a:pPr>
            <a:r>
              <a:rPr lang="en-US" sz="2000" dirty="0"/>
              <a:t>--High level of receptive </a:t>
            </a:r>
            <a:endParaRPr lang="en-US" sz="2000" dirty="0"/>
          </a:p>
          <a:p>
            <a:pPr marL="0" indent="0">
              <a:buNone/>
            </a:pPr>
            <a:r>
              <a:rPr lang="en-US" sz="2000" dirty="0"/>
              <a:t>      knowledge: understands joking </a:t>
            </a:r>
            <a:endParaRPr lang="en-US" sz="2000" dirty="0"/>
          </a:p>
          <a:p>
            <a:pPr marL="0" indent="0">
              <a:buNone/>
            </a:pPr>
            <a:r>
              <a:rPr lang="en-US" sz="2000" dirty="0"/>
              <a:t>      and sarcasm; follows topic </a:t>
            </a:r>
            <a:endParaRPr lang="en-US" sz="2000" dirty="0"/>
          </a:p>
          <a:p>
            <a:pPr marL="0" indent="0">
              <a:buNone/>
            </a:pPr>
            <a:r>
              <a:rPr lang="en-US" sz="2000" dirty="0"/>
              <a:t>      changes</a:t>
            </a:r>
            <a:endParaRPr lang="en-US" sz="2000" dirty="0"/>
          </a:p>
          <a:p>
            <a:pPr marL="0" indent="0">
              <a:buNone/>
            </a:pPr>
            <a:r>
              <a:rPr lang="en-US" sz="2000" dirty="0"/>
              <a:t>--Low productive knowledge </a:t>
            </a:r>
            <a:endParaRPr lang="en-US" sz="2000" dirty="0"/>
          </a:p>
          <a:p>
            <a:pPr marL="0" indent="0">
              <a:buNone/>
            </a:pPr>
            <a:r>
              <a:rPr lang="en-US" sz="2000" dirty="0"/>
              <a:t>--Deep understanding of French and </a:t>
            </a:r>
            <a:endParaRPr lang="en-US" sz="2000" dirty="0"/>
          </a:p>
          <a:p>
            <a:pPr marL="0" indent="0">
              <a:buNone/>
            </a:pPr>
            <a:r>
              <a:rPr lang="en-US" sz="2000" dirty="0"/>
              <a:t>      Francophone cultures </a:t>
            </a:r>
            <a:endParaRPr lang="en-US" sz="2000" dirty="0"/>
          </a:p>
          <a:p>
            <a:pPr marL="0" indent="0">
              <a:buNone/>
            </a:pPr>
            <a:r>
              <a:rPr lang="en-US" sz="2000" dirty="0"/>
              <a:t>      </a:t>
            </a:r>
            <a:endParaRPr lang="en-US" sz="1600" dirty="0"/>
          </a:p>
          <a:p>
            <a:pPr marL="0" indent="0">
              <a:buNone/>
            </a:pPr>
            <a:r>
              <a:rPr lang="en-US" sz="1600" dirty="0"/>
              <a:t>   </a:t>
            </a:r>
            <a:endParaRPr lang="en-US" sz="1600" dirty="0"/>
          </a:p>
        </p:txBody>
      </p:sp>
      <p:sp>
        <p:nvSpPr>
          <p:cNvPr id="6" name="Text Placeholder 5"/>
          <p:cNvSpPr>
            <a:spLocks noGrp="1"/>
          </p:cNvSpPr>
          <p:nvPr>
            <p:ph type="body" sz="quarter" idx="3"/>
          </p:nvPr>
        </p:nvSpPr>
        <p:spPr>
          <a:xfrm>
            <a:off x="4629150" y="548003"/>
            <a:ext cx="3887391" cy="932625"/>
          </a:xfrm>
        </p:spPr>
        <p:txBody>
          <a:bodyPr>
            <a:normAutofit/>
          </a:bodyPr>
          <a:lstStyle/>
          <a:p>
            <a:r>
              <a:rPr lang="en-US" sz="2800" dirty="0">
                <a:latin typeface="+mj-lt"/>
              </a:rPr>
              <a:t>Olivia, 9</a:t>
            </a:r>
            <a:r>
              <a:rPr lang="en-US" sz="2800" baseline="30000" dirty="0">
                <a:latin typeface="+mj-lt"/>
              </a:rPr>
              <a:t>th</a:t>
            </a:r>
            <a:r>
              <a:rPr lang="en-US" sz="2800" dirty="0">
                <a:latin typeface="+mj-lt"/>
              </a:rPr>
              <a:t> grader</a:t>
            </a:r>
            <a:endParaRPr lang="en-US" sz="2800" dirty="0">
              <a:latin typeface="+mj-lt"/>
            </a:endParaRPr>
          </a:p>
          <a:p>
            <a:endParaRPr lang="en-US" dirty="0"/>
          </a:p>
        </p:txBody>
      </p:sp>
      <p:sp>
        <p:nvSpPr>
          <p:cNvPr id="7" name="Content Placeholder 6"/>
          <p:cNvSpPr>
            <a:spLocks noGrp="1"/>
          </p:cNvSpPr>
          <p:nvPr>
            <p:ph sz="quarter" idx="4"/>
          </p:nvPr>
        </p:nvSpPr>
        <p:spPr>
          <a:xfrm>
            <a:off x="4629150" y="1167618"/>
            <a:ext cx="3887391" cy="5022045"/>
          </a:xfrm>
        </p:spPr>
        <p:txBody>
          <a:bodyPr>
            <a:normAutofit/>
          </a:bodyPr>
          <a:lstStyle/>
          <a:p>
            <a:pPr marL="0" indent="0">
              <a:buNone/>
            </a:pPr>
            <a:r>
              <a:rPr lang="en-US" sz="2000" dirty="0"/>
              <a:t>--French spoken at home; no </a:t>
            </a:r>
            <a:endParaRPr lang="en-US" sz="2000" dirty="0"/>
          </a:p>
          <a:p>
            <a:pPr marL="0" indent="0">
              <a:buNone/>
            </a:pPr>
            <a:r>
              <a:rPr lang="en-US" sz="2000" dirty="0"/>
              <a:t>     English in community</a:t>
            </a:r>
            <a:endParaRPr lang="en-US" sz="2000" dirty="0"/>
          </a:p>
          <a:p>
            <a:pPr marL="0" indent="0">
              <a:buNone/>
            </a:pPr>
            <a:endParaRPr lang="en-US" sz="2000" dirty="0"/>
          </a:p>
          <a:p>
            <a:pPr marL="0" indent="0">
              <a:buNone/>
            </a:pPr>
            <a:r>
              <a:rPr lang="en-US" sz="2000" dirty="0"/>
              <a:t>--Formal study began in 1</a:t>
            </a:r>
            <a:r>
              <a:rPr lang="en-US" sz="2000" baseline="30000" dirty="0"/>
              <a:t>st</a:t>
            </a:r>
            <a:r>
              <a:rPr lang="en-US" sz="2000" dirty="0"/>
              <a:t> grade</a:t>
            </a:r>
            <a:endParaRPr lang="en-US" sz="2000" dirty="0"/>
          </a:p>
          <a:p>
            <a:pPr marL="0" indent="0">
              <a:buNone/>
            </a:pPr>
            <a:r>
              <a:rPr lang="en-US" sz="2000" dirty="0"/>
              <a:t>--Willing to take risks in L2</a:t>
            </a:r>
            <a:endParaRPr lang="en-US" sz="2000" dirty="0"/>
          </a:p>
          <a:p>
            <a:pPr marL="0" indent="0">
              <a:buNone/>
            </a:pPr>
            <a:r>
              <a:rPr lang="en-US" sz="2000" dirty="0"/>
              <a:t>-- Typically developing receptive </a:t>
            </a:r>
            <a:endParaRPr lang="en-US" sz="2000" dirty="0"/>
          </a:p>
          <a:p>
            <a:pPr marL="0" indent="0">
              <a:buNone/>
            </a:pPr>
            <a:r>
              <a:rPr lang="en-US" sz="2000" dirty="0"/>
              <a:t>      knowledge: rarely “gets” joking </a:t>
            </a:r>
            <a:endParaRPr lang="en-US" sz="2000" dirty="0"/>
          </a:p>
          <a:p>
            <a:pPr marL="0" indent="0">
              <a:buNone/>
            </a:pPr>
            <a:r>
              <a:rPr lang="en-US" sz="2000" dirty="0"/>
              <a:t>      and sarcasm; difficulty </a:t>
            </a:r>
            <a:endParaRPr lang="en-US" sz="2000" dirty="0"/>
          </a:p>
          <a:p>
            <a:pPr marL="0" indent="0">
              <a:buNone/>
            </a:pPr>
            <a:r>
              <a:rPr lang="en-US" sz="2000" dirty="0"/>
              <a:t>      following topic changes</a:t>
            </a:r>
            <a:endParaRPr lang="en-US" sz="2000" dirty="0"/>
          </a:p>
          <a:p>
            <a:pPr marL="0" indent="0">
              <a:buNone/>
            </a:pPr>
            <a:r>
              <a:rPr lang="en-US" sz="2000" dirty="0"/>
              <a:t>-- Typically developing production</a:t>
            </a:r>
            <a:endParaRPr lang="en-US" sz="2000" dirty="0"/>
          </a:p>
          <a:p>
            <a:pPr marL="0" indent="0">
              <a:buNone/>
            </a:pPr>
            <a:r>
              <a:rPr lang="en-US" sz="2000" dirty="0"/>
              <a:t>--Superficial understanding of </a:t>
            </a:r>
            <a:endParaRPr lang="en-US" sz="2000" dirty="0"/>
          </a:p>
          <a:p>
            <a:pPr marL="0" indent="0">
              <a:buNone/>
            </a:pPr>
            <a:r>
              <a:rPr lang="en-US" sz="2000" dirty="0"/>
              <a:t>      Anglophone culture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686930"/>
            <a:ext cx="7772400" cy="3608362"/>
          </a:xfrm>
        </p:spPr>
        <p:txBody>
          <a:bodyPr>
            <a:normAutofit/>
          </a:bodyPr>
          <a:lstStyle/>
          <a:p>
            <a:r>
              <a:rPr lang="en-US" sz="3200" b="1" dirty="0">
                <a:latin typeface="Arial Bold" panose="020B0604020202020204" charset="0"/>
                <a:cs typeface="Arial Bold" panose="020B0604020202020204" charset="0"/>
              </a:rPr>
              <a:t>What resources does each language learner bring to the classroom?</a:t>
            </a:r>
            <a:br>
              <a:rPr lang="en-US" sz="3200" b="1" dirty="0">
                <a:latin typeface="Arial Bold" panose="020B0604020202020204" charset="0"/>
                <a:cs typeface="Arial Bold" panose="020B0604020202020204" charset="0"/>
              </a:rPr>
            </a:br>
            <a:br>
              <a:rPr lang="en-US" sz="3200" b="1" dirty="0">
                <a:latin typeface="Arial Bold" panose="020B0604020202020204" charset="0"/>
                <a:cs typeface="Arial Bold" panose="020B0604020202020204" charset="0"/>
              </a:rPr>
            </a:br>
            <a:r>
              <a:rPr lang="en-US" sz="3200" b="1" dirty="0">
                <a:latin typeface="Arial Bold" panose="020B0604020202020204" charset="0"/>
                <a:cs typeface="Arial Bold" panose="020B0604020202020204" charset="0"/>
              </a:rPr>
              <a:t>What kinds of activities would benefit each language learner?</a:t>
            </a:r>
            <a:br>
              <a:rPr lang="en-US" sz="3200" dirty="0"/>
            </a:br>
            <a:endParaRPr lang="en-US" sz="3200" dirty="0"/>
          </a:p>
        </p:txBody>
      </p:sp>
      <p:sp>
        <p:nvSpPr>
          <p:cNvPr id="8" name="Text Placeholder 7"/>
          <p:cNvSpPr>
            <a:spLocks noGrp="1"/>
          </p:cNvSpPr>
          <p:nvPr>
            <p:ph type="body" idx="1"/>
          </p:nvPr>
        </p:nvSpPr>
        <p:spPr>
          <a:xfrm>
            <a:off x="722313" y="562708"/>
            <a:ext cx="7772400" cy="2124222"/>
          </a:xfrm>
        </p:spPr>
        <p:txBody>
          <a:bodyPr>
            <a:normAutofit/>
          </a:bodyPr>
          <a:lstStyle/>
          <a:p>
            <a:r>
              <a:rPr lang="en-US" sz="3900" dirty="0">
                <a:solidFill>
                  <a:srgbClr val="00B050"/>
                </a:solidFill>
                <a:latin typeface="+mj-lt"/>
              </a:rPr>
              <a:t>GROUP TASK</a:t>
            </a:r>
            <a:endParaRPr lang="en-US" sz="3900" dirty="0">
              <a:solidFill>
                <a:srgbClr val="00B050"/>
              </a:solidFill>
              <a:latin typeface="+mj-lt"/>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idx="4294967295"/>
          </p:nvPr>
        </p:nvSpPr>
        <p:spPr>
          <a:xfrm>
            <a:off x="381000" y="304800"/>
            <a:ext cx="8229600" cy="1143000"/>
          </a:xfrm>
        </p:spPr>
        <p:txBody>
          <a:bodyPr/>
          <a:lstStyle/>
          <a:p>
            <a:pPr eaLnBrk="1" hangingPunct="1"/>
            <a:r>
              <a:rPr lang="en-US" altLang="en-US" b="1" dirty="0"/>
              <a:t>Components of Language</a:t>
            </a:r>
            <a:endParaRPr lang="en-US" altLang="en-US" b="1" dirty="0"/>
          </a:p>
        </p:txBody>
      </p:sp>
      <p:grpSp>
        <p:nvGrpSpPr>
          <p:cNvPr id="2" name="Diagram 3"/>
          <p:cNvGrpSpPr/>
          <p:nvPr/>
        </p:nvGrpSpPr>
        <p:grpSpPr bwMode="auto">
          <a:xfrm>
            <a:off x="494665" y="1322705"/>
            <a:ext cx="7849870" cy="5027295"/>
            <a:chOff x="288" y="192"/>
            <a:chExt cx="5184" cy="3648"/>
          </a:xfrm>
        </p:grpSpPr>
        <p:sp>
          <p:nvSpPr>
            <p:cNvPr id="3" name="AutoShape 4"/>
            <p:cNvSpPr>
              <a:spLocks noChangeAspect="1" noChangeArrowheads="1" noTextEdit="1"/>
            </p:cNvSpPr>
            <p:nvPr/>
          </p:nvSpPr>
          <p:spPr bwMode="auto">
            <a:xfrm>
              <a:off x="288" y="192"/>
              <a:ext cx="5184" cy="3648"/>
            </a:xfrm>
            <a:prstGeom prst="rect">
              <a:avLst/>
            </a:prstGeom>
            <a:noFill/>
            <a:extLst>
              <a:ext uri="{909E8E84-426E-40DD-AFC4-6F175D3DCCD1}">
                <a14:hiddenFill xmlns:a14="http://schemas.microsoft.com/office/drawing/2010/main">
                  <a:solidFill>
                    <a:schemeClr val="bg2"/>
                  </a:solidFill>
                </a14:hiddenFill>
              </a:ext>
            </a:extLst>
          </p:spPr>
          <p:txBody>
            <a:bodyPr vert="horz" wrap="square" lIns="91440" tIns="45720" rIns="91440" bIns="45720" numCol="1" anchor="t" anchorCtr="0" compatLnSpc="1"/>
            <a:lstStyle/>
            <a:p>
              <a:endParaRPr lang="en-US"/>
            </a:p>
          </p:txBody>
        </p:sp>
        <p:sp>
          <p:nvSpPr>
            <p:cNvPr id="5" name="_s2052"/>
            <p:cNvSpPr>
              <a:spLocks noChangeShapeType="1"/>
            </p:cNvSpPr>
            <p:nvPr/>
          </p:nvSpPr>
          <p:spPr bwMode="auto">
            <a:xfrm flipH="1">
              <a:off x="2013" y="2016"/>
              <a:ext cx="434"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endParaRPr lang="en-US"/>
            </a:p>
          </p:txBody>
        </p:sp>
        <p:sp>
          <p:nvSpPr>
            <p:cNvPr id="6" name="_s2053"/>
            <p:cNvSpPr>
              <a:spLocks noChangeArrowheads="1"/>
            </p:cNvSpPr>
            <p:nvPr/>
          </p:nvSpPr>
          <p:spPr bwMode="auto">
            <a:xfrm>
              <a:off x="1147" y="1583"/>
              <a:ext cx="866" cy="866"/>
            </a:xfrm>
            <a:prstGeom prst="ellipse">
              <a:avLst/>
            </a:prstGeom>
            <a:solidFill>
              <a:schemeClr val="accent2"/>
            </a:solidFill>
            <a:ln w="9525">
              <a:solidFill>
                <a:schemeClr val="tx1"/>
              </a:solidFill>
              <a:round/>
            </a:ln>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400" b="1" i="0" u="none" strike="noStrike" cap="none" normalizeH="0" baseline="0">
                  <a:ln>
                    <a:noFill/>
                  </a:ln>
                  <a:solidFill>
                    <a:schemeClr val="bg2"/>
                  </a:solidFill>
                  <a:effectLst/>
                  <a:latin typeface="Arial" panose="020B0604020202020204" pitchFamily="34" charset="0"/>
                  <a:cs typeface="Arial" panose="020B0604020202020204" pitchFamily="34" charset="0"/>
                </a:rPr>
                <a:t>Grammar</a:t>
              </a:r>
              <a:endParaRPr kumimoji="0" lang="en-US" altLang="en-US" sz="1400" b="1" i="0" u="none" strike="noStrike" cap="none" normalizeH="0" baseline="0">
                <a:ln>
                  <a:noFill/>
                </a:ln>
                <a:solidFill>
                  <a:schemeClr val="bg2"/>
                </a:solidFill>
                <a:effectLst/>
                <a:latin typeface="Arial" panose="020B0604020202020204" pitchFamily="34" charset="0"/>
                <a:cs typeface="Arial" panose="020B0604020202020204" pitchFamily="34" charset="0"/>
              </a:endParaRPr>
            </a:p>
          </p:txBody>
        </p:sp>
        <p:sp>
          <p:nvSpPr>
            <p:cNvPr id="7" name="_s2054"/>
            <p:cNvSpPr>
              <a:spLocks noChangeShapeType="1"/>
            </p:cNvSpPr>
            <p:nvPr/>
          </p:nvSpPr>
          <p:spPr bwMode="auto">
            <a:xfrm>
              <a:off x="2880" y="2449"/>
              <a:ext cx="0" cy="434"/>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endParaRPr lang="en-US"/>
            </a:p>
          </p:txBody>
        </p:sp>
        <p:sp>
          <p:nvSpPr>
            <p:cNvPr id="8" name="_s2055"/>
            <p:cNvSpPr>
              <a:spLocks noChangeArrowheads="1"/>
            </p:cNvSpPr>
            <p:nvPr/>
          </p:nvSpPr>
          <p:spPr bwMode="auto">
            <a:xfrm>
              <a:off x="2447" y="2882"/>
              <a:ext cx="866" cy="866"/>
            </a:xfrm>
            <a:prstGeom prst="ellipse">
              <a:avLst/>
            </a:prstGeom>
            <a:solidFill>
              <a:srgbClr val="66FF33"/>
            </a:solidFill>
            <a:ln w="9525">
              <a:solidFill>
                <a:schemeClr val="tx1"/>
              </a:solidFill>
              <a:round/>
            </a:ln>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400" b="1" i="0" u="none" strike="noStrike" cap="none" normalizeH="0" baseline="0" dirty="0">
                  <a:ln>
                    <a:noFill/>
                  </a:ln>
                  <a:effectLst/>
                  <a:latin typeface="Arial" panose="020B0604020202020204" pitchFamily="34" charset="0"/>
                  <a:cs typeface="Arial" panose="020B0604020202020204" pitchFamily="34" charset="0"/>
                </a:rPr>
                <a:t>PRA</a:t>
              </a:r>
              <a:r>
                <a:rPr lang="en-US" altLang="en-US" sz="1400" b="1" dirty="0">
                  <a:latin typeface="Arial" panose="020B0604020202020204" pitchFamily="34" charset="0"/>
                  <a:cs typeface="Arial" panose="020B0604020202020204" pitchFamily="34" charset="0"/>
                </a:rPr>
                <a:t>GMATICS</a:t>
              </a:r>
              <a:endParaRPr kumimoji="0" lang="en-US" altLang="en-US" sz="1400" b="1" i="0" u="none" strike="noStrike" cap="none" normalizeH="0" baseline="0" dirty="0">
                <a:ln>
                  <a:noFill/>
                </a:ln>
                <a:effectLst/>
                <a:latin typeface="Arial" panose="020B0604020202020204" pitchFamily="34" charset="0"/>
                <a:cs typeface="Arial" panose="020B0604020202020204" pitchFamily="34" charset="0"/>
              </a:endParaRPr>
            </a:p>
          </p:txBody>
        </p:sp>
        <p:sp>
          <p:nvSpPr>
            <p:cNvPr id="9" name="_s2056"/>
            <p:cNvSpPr>
              <a:spLocks noChangeShapeType="1"/>
            </p:cNvSpPr>
            <p:nvPr/>
          </p:nvSpPr>
          <p:spPr bwMode="auto">
            <a:xfrm>
              <a:off x="3313" y="2016"/>
              <a:ext cx="434"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endParaRPr lang="en-US"/>
            </a:p>
          </p:txBody>
        </p:sp>
        <p:sp>
          <p:nvSpPr>
            <p:cNvPr id="10" name="_s2057"/>
            <p:cNvSpPr>
              <a:spLocks noChangeArrowheads="1"/>
            </p:cNvSpPr>
            <p:nvPr/>
          </p:nvSpPr>
          <p:spPr bwMode="auto">
            <a:xfrm>
              <a:off x="3747" y="1583"/>
              <a:ext cx="866" cy="866"/>
            </a:xfrm>
            <a:prstGeom prst="ellipse">
              <a:avLst/>
            </a:prstGeom>
            <a:solidFill>
              <a:srgbClr val="14C05A"/>
            </a:solidFill>
            <a:ln w="9525">
              <a:solidFill>
                <a:schemeClr val="tx1"/>
              </a:solidFill>
              <a:round/>
            </a:ln>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400" b="1" i="0" u="none" strike="noStrike" cap="none" normalizeH="0" baseline="0">
                  <a:ln>
                    <a:noFill/>
                  </a:ln>
                  <a:solidFill>
                    <a:schemeClr val="bg2"/>
                  </a:solidFill>
                  <a:effectLst/>
                  <a:latin typeface="Arial" panose="020B0604020202020204" pitchFamily="34" charset="0"/>
                  <a:cs typeface="Arial" panose="020B0604020202020204" pitchFamily="34" charset="0"/>
                </a:rPr>
                <a:t>Pronunciation</a:t>
              </a:r>
              <a:endParaRPr kumimoji="0" lang="en-US" altLang="en-US" sz="1400" b="1" i="0" u="none" strike="noStrike" cap="none" normalizeH="0" baseline="0">
                <a:ln>
                  <a:noFill/>
                </a:ln>
                <a:solidFill>
                  <a:schemeClr val="bg2"/>
                </a:solidFill>
                <a:effectLst/>
                <a:latin typeface="Arial" panose="020B0604020202020204" pitchFamily="34" charset="0"/>
                <a:cs typeface="Arial" panose="020B0604020202020204" pitchFamily="34" charset="0"/>
              </a:endParaRPr>
            </a:p>
          </p:txBody>
        </p:sp>
        <p:sp>
          <p:nvSpPr>
            <p:cNvPr id="11" name="_s2058"/>
            <p:cNvSpPr>
              <a:spLocks noChangeShapeType="1"/>
            </p:cNvSpPr>
            <p:nvPr/>
          </p:nvSpPr>
          <p:spPr bwMode="auto">
            <a:xfrm flipV="1">
              <a:off x="2880" y="1149"/>
              <a:ext cx="0" cy="434"/>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endParaRPr lang="en-US"/>
            </a:p>
          </p:txBody>
        </p:sp>
        <p:sp>
          <p:nvSpPr>
            <p:cNvPr id="12" name="_s2059"/>
            <p:cNvSpPr>
              <a:spLocks noChangeArrowheads="1"/>
            </p:cNvSpPr>
            <p:nvPr/>
          </p:nvSpPr>
          <p:spPr bwMode="auto">
            <a:xfrm>
              <a:off x="2447" y="283"/>
              <a:ext cx="866" cy="866"/>
            </a:xfrm>
            <a:prstGeom prst="ellipse">
              <a:avLst/>
            </a:prstGeom>
            <a:solidFill>
              <a:schemeClr val="folHlink"/>
            </a:solidFill>
            <a:ln w="9525">
              <a:solidFill>
                <a:schemeClr val="tx1"/>
              </a:solidFill>
              <a:round/>
            </a:ln>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400" b="1" i="0" u="none" strike="noStrike" cap="none" normalizeH="0" baseline="0">
                  <a:ln>
                    <a:noFill/>
                  </a:ln>
                  <a:solidFill>
                    <a:schemeClr val="bg1"/>
                  </a:solidFill>
                  <a:effectLst/>
                  <a:latin typeface="Arial" panose="020B0604020202020204" pitchFamily="34" charset="0"/>
                  <a:cs typeface="Arial" panose="020B0604020202020204" pitchFamily="34" charset="0"/>
                </a:rPr>
                <a:t>Vocabulary</a:t>
              </a:r>
              <a:endParaRPr kumimoji="0" lang="en-US" altLang="en-US" sz="1400" b="1"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3" name="_s2060"/>
            <p:cNvSpPr>
              <a:spLocks noChangeArrowheads="1"/>
            </p:cNvSpPr>
            <p:nvPr/>
          </p:nvSpPr>
          <p:spPr bwMode="auto">
            <a:xfrm>
              <a:off x="2447" y="1583"/>
              <a:ext cx="866" cy="866"/>
            </a:xfrm>
            <a:prstGeom prst="ellipse">
              <a:avLst/>
            </a:prstGeom>
            <a:solidFill>
              <a:srgbClr val="FF0066"/>
            </a:solidFill>
            <a:ln w="9525">
              <a:solidFill>
                <a:schemeClr val="tx1"/>
              </a:solidFill>
              <a:round/>
            </a:ln>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1" i="0" u="none" strike="noStrike" cap="none" normalizeH="0" baseline="0">
                  <a:ln>
                    <a:noFill/>
                  </a:ln>
                  <a:solidFill>
                    <a:schemeClr val="bg2"/>
                  </a:solidFill>
                  <a:effectLst/>
                  <a:latin typeface="Arial" panose="020B0604020202020204" pitchFamily="34" charset="0"/>
                  <a:cs typeface="Arial" panose="020B0604020202020204" pitchFamily="34" charset="0"/>
                </a:rPr>
                <a:t>Language</a:t>
              </a:r>
              <a:endParaRPr kumimoji="0" lang="en-US" altLang="en-US" sz="1800" b="1" i="0" u="none" strike="noStrike" cap="none" normalizeH="0" baseline="0">
                <a:ln>
                  <a:noFill/>
                </a:ln>
                <a:solidFill>
                  <a:schemeClr val="bg2"/>
                </a:solidFill>
                <a:effectLst/>
                <a:latin typeface="Arial" panose="020B0604020202020204" pitchFamily="34" charset="0"/>
                <a:cs typeface="Arial" panose="020B0604020202020204" pitchFamily="34" charset="0"/>
              </a:endParaRPr>
            </a:p>
          </p:txBody>
        </p:sp>
      </p:grpSp>
      <p:sp>
        <p:nvSpPr>
          <p:cNvPr id="4" name="Oval 3"/>
          <p:cNvSpPr/>
          <p:nvPr/>
        </p:nvSpPr>
        <p:spPr>
          <a:xfrm>
            <a:off x="3505200" y="4724400"/>
            <a:ext cx="1828800" cy="169672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latin typeface="Tw Cen MT" panose="020B0602020104020603" pitchFamily="34" charset="0"/>
              </a:rPr>
              <a:t>PRAGMATICS IN THE CLASSROOM</a:t>
            </a:r>
            <a:endParaRPr lang="en-US" b="1" dirty="0">
              <a:latin typeface="Tw Cen MT" panose="020B0602020104020603" pitchFamily="34" charset="0"/>
            </a:endParaRPr>
          </a:p>
        </p:txBody>
      </p:sp>
      <p:sp>
        <p:nvSpPr>
          <p:cNvPr id="5" name="Subtitle 4"/>
          <p:cNvSpPr>
            <a:spLocks noGrp="1"/>
          </p:cNvSpPr>
          <p:nvPr>
            <p:ph type="subTitle" idx="1"/>
          </p:nvPr>
        </p:nvSpPr>
        <p:spPr/>
        <p:txBody>
          <a:bodyPr/>
          <a:lstStyle/>
          <a:p>
            <a:r>
              <a:rPr lang="en-US" dirty="0"/>
              <a:t>--what is pragmatics?</a:t>
            </a:r>
            <a:endParaRPr lang="en-US" dirty="0"/>
          </a:p>
          <a:p>
            <a:r>
              <a:rPr lang="en-US" dirty="0"/>
              <a:t>--how can knowledge of pragmatics help in the multilingual classroom?</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b="1" dirty="0">
                <a:solidFill>
                  <a:schemeClr val="tx1"/>
                </a:solidFill>
              </a:rPr>
              <a:t>Pragmatics</a:t>
            </a:r>
            <a:endParaRPr lang="en-US" altLang="en-US" b="1" dirty="0">
              <a:solidFill>
                <a:schemeClr val="tx1"/>
              </a:solidFill>
            </a:endParaRPr>
          </a:p>
        </p:txBody>
      </p:sp>
      <p:sp>
        <p:nvSpPr>
          <p:cNvPr id="11267" name="Rectangle 3"/>
          <p:cNvSpPr>
            <a:spLocks noGrp="1" noChangeArrowheads="1"/>
          </p:cNvSpPr>
          <p:nvPr>
            <p:ph type="body" idx="1"/>
          </p:nvPr>
        </p:nvSpPr>
        <p:spPr>
          <a:xfrm>
            <a:off x="768096" y="1969477"/>
            <a:ext cx="7290055" cy="4339883"/>
          </a:xfrm>
        </p:spPr>
        <p:txBody>
          <a:bodyPr>
            <a:normAutofit/>
          </a:bodyPr>
          <a:lstStyle/>
          <a:p>
            <a:pPr algn="ctr" eaLnBrk="1" hangingPunct="1">
              <a:buFontTx/>
              <a:buNone/>
            </a:pPr>
            <a:r>
              <a:rPr lang="en-US" altLang="en-US" sz="2800" dirty="0"/>
              <a:t>Study of </a:t>
            </a:r>
            <a:r>
              <a:rPr lang="en-US" altLang="en-US" sz="2800" dirty="0">
                <a:solidFill>
                  <a:srgbClr val="FF0000"/>
                </a:solidFill>
              </a:rPr>
              <a:t>language as a tool of social interaction </a:t>
            </a:r>
            <a:r>
              <a:rPr lang="en-US" altLang="en-US" sz="1500" dirty="0"/>
              <a:t>(</a:t>
            </a:r>
            <a:r>
              <a:rPr lang="en-US" altLang="en-US" sz="1500" dirty="0" err="1"/>
              <a:t>Wierzbicka</a:t>
            </a:r>
            <a:r>
              <a:rPr lang="en-US" altLang="en-US" sz="1500" dirty="0"/>
              <a:t>, 2003)</a:t>
            </a:r>
            <a:r>
              <a:rPr lang="en-US" altLang="en-US" sz="1500" dirty="0">
                <a:solidFill>
                  <a:srgbClr val="66FF33"/>
                </a:solidFill>
              </a:rPr>
              <a:t>.</a:t>
            </a:r>
            <a:endParaRPr lang="en-US" altLang="en-US" sz="1500" dirty="0">
              <a:solidFill>
                <a:srgbClr val="66FF33"/>
              </a:solidFill>
            </a:endParaRPr>
          </a:p>
          <a:p>
            <a:pPr algn="ctr" eaLnBrk="1" hangingPunct="1">
              <a:buFontTx/>
              <a:buNone/>
            </a:pPr>
            <a:r>
              <a:rPr lang="en-US" altLang="en-US" sz="2800" dirty="0"/>
              <a:t>-----------------</a:t>
            </a:r>
            <a:endParaRPr lang="en-US" altLang="en-US" sz="2800" dirty="0"/>
          </a:p>
          <a:p>
            <a:pPr algn="ctr" eaLnBrk="1" hangingPunct="1">
              <a:buFontTx/>
              <a:buNone/>
            </a:pPr>
            <a:r>
              <a:rPr lang="en-US" altLang="en-US" sz="2800" dirty="0"/>
              <a:t>The study of </a:t>
            </a:r>
            <a:r>
              <a:rPr lang="en-US" altLang="en-US" sz="2800" dirty="0">
                <a:solidFill>
                  <a:srgbClr val="92D050"/>
                </a:solidFill>
              </a:rPr>
              <a:t>meaning in context </a:t>
            </a:r>
            <a:r>
              <a:rPr lang="en-US" altLang="en-US" sz="2800" dirty="0"/>
              <a:t>(all that surround </a:t>
            </a:r>
            <a:endParaRPr lang="en-US" altLang="en-US" sz="2800" dirty="0"/>
          </a:p>
          <a:p>
            <a:pPr eaLnBrk="1" hangingPunct="1">
              <a:buFontTx/>
              <a:buNone/>
            </a:pPr>
            <a:r>
              <a:rPr lang="en-US" altLang="en-US" sz="2800" dirty="0"/>
              <a:t>      the language).</a:t>
            </a:r>
            <a:r>
              <a:rPr lang="en-US" altLang="en-US" sz="2800" dirty="0">
                <a:solidFill>
                  <a:srgbClr val="FFFF00"/>
                </a:solidFill>
              </a:rPr>
              <a:t> </a:t>
            </a:r>
            <a:endParaRPr lang="en-US" altLang="en-US" sz="2800" dirty="0">
              <a:solidFill>
                <a:srgbClr val="FFFF00"/>
              </a:solidFill>
            </a:endParaRPr>
          </a:p>
          <a:p>
            <a:pPr eaLnBrk="1" hangingPunct="1">
              <a:buFontTx/>
              <a:buNone/>
            </a:pPr>
            <a:r>
              <a:rPr lang="en-US" altLang="en-US" sz="2800" dirty="0"/>
              <a:t> Study of </a:t>
            </a:r>
            <a:r>
              <a:rPr lang="en-US" altLang="en-US" sz="2800" dirty="0">
                <a:solidFill>
                  <a:srgbClr val="92D050"/>
                </a:solidFill>
              </a:rPr>
              <a:t>the relationship </a:t>
            </a:r>
            <a:r>
              <a:rPr lang="en-US" altLang="en-US" sz="2800" dirty="0"/>
              <a:t>between </a:t>
            </a:r>
            <a:r>
              <a:rPr lang="en-US" altLang="en-US" sz="2800" dirty="0">
                <a:solidFill>
                  <a:srgbClr val="92D050"/>
                </a:solidFill>
              </a:rPr>
              <a:t>speakers</a:t>
            </a:r>
            <a:r>
              <a:rPr lang="en-US" altLang="en-US" sz="2800" dirty="0"/>
              <a:t>.     </a:t>
            </a:r>
            <a:endParaRPr lang="en-US" altLang="en-US" sz="2800" dirty="0"/>
          </a:p>
          <a:p>
            <a:pPr eaLnBrk="1" hangingPunct="1">
              <a:buFontTx/>
              <a:buNone/>
            </a:pPr>
            <a:r>
              <a:rPr lang="en-US" altLang="en-US" sz="2800" dirty="0"/>
              <a:t>      </a:t>
            </a:r>
            <a:endParaRPr lang="en-US" altLang="en-US" sz="2800" dirty="0"/>
          </a:p>
          <a:p>
            <a:pPr eaLnBrk="1" hangingPunct="1">
              <a:buFontTx/>
              <a:buNone/>
            </a:pPr>
            <a:r>
              <a:rPr lang="en-US" altLang="en-US" sz="2800" i="1" dirty="0"/>
              <a:t>More gets communicated than what is said!</a:t>
            </a:r>
            <a:endParaRPr lang="en-US" alt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3600" b="1" dirty="0"/>
              <a:t>Having </a:t>
            </a:r>
            <a:r>
              <a:rPr lang="en-US" altLang="en-US" sz="3600" b="1" i="1" dirty="0"/>
              <a:t>communicative competence</a:t>
            </a:r>
            <a:endParaRPr lang="en-US" altLang="en-US" sz="3600" b="1" i="1" dirty="0"/>
          </a:p>
        </p:txBody>
      </p:sp>
      <p:pic>
        <p:nvPicPr>
          <p:cNvPr id="13315" name="Picture 3" descr="people%20talking"/>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2672862" y="1252025"/>
            <a:ext cx="3397738" cy="2940147"/>
          </a:xfrm>
        </p:spPr>
      </p:pic>
      <p:sp>
        <p:nvSpPr>
          <p:cNvPr id="13316" name="Rectangle 4"/>
          <p:cNvSpPr>
            <a:spLocks noGrp="1" noChangeArrowheads="1"/>
          </p:cNvSpPr>
          <p:nvPr>
            <p:ph type="body" sz="half" idx="2"/>
          </p:nvPr>
        </p:nvSpPr>
        <p:spPr/>
        <p:txBody>
          <a:bodyPr>
            <a:normAutofit lnSpcReduction="10000"/>
          </a:bodyPr>
          <a:lstStyle/>
          <a:p>
            <a:pPr eaLnBrk="1" hangingPunct="1">
              <a:buFontTx/>
              <a:buNone/>
            </a:pPr>
            <a:endParaRPr lang="en-US" altLang="en-US" sz="2800" dirty="0"/>
          </a:p>
          <a:p>
            <a:pPr eaLnBrk="1" hangingPunct="1">
              <a:buFontTx/>
              <a:buNone/>
            </a:pPr>
            <a:r>
              <a:rPr lang="en-US" altLang="en-US" sz="2800" dirty="0"/>
              <a:t>means knowing more than grammar and vocabulary. It means knowing how to use language in </a:t>
            </a:r>
            <a:r>
              <a:rPr lang="en-US" altLang="en-US" sz="2800" i="1" dirty="0">
                <a:solidFill>
                  <a:srgbClr val="FF00FF"/>
                </a:solidFill>
              </a:rPr>
              <a:t>socially appropriate</a:t>
            </a:r>
            <a:r>
              <a:rPr lang="en-US" altLang="en-US" sz="2800" dirty="0"/>
              <a:t> ways.</a:t>
            </a:r>
            <a:endParaRPr lang="en-US" altLang="en-US" sz="2800" dirty="0"/>
          </a:p>
          <a:p>
            <a:pPr algn="r" eaLnBrk="1" hangingPunct="1">
              <a:buFontTx/>
              <a:buNone/>
            </a:pPr>
            <a:r>
              <a:rPr lang="en-US" altLang="en-US" sz="2800" dirty="0" err="1"/>
              <a:t>Hymes</a:t>
            </a:r>
            <a:r>
              <a:rPr lang="en-US" altLang="en-US" sz="2800" dirty="0"/>
              <a:t> (1966)</a:t>
            </a:r>
            <a:endParaRPr lang="en-US" altLang="en-US" sz="2800" dirty="0"/>
          </a:p>
          <a:p>
            <a:pPr eaLnBrk="1" hangingPunct="1">
              <a:buFontTx/>
              <a:buNone/>
            </a:pPr>
            <a:endParaRPr lang="en-US" altLang="en-US" sz="2800" dirty="0"/>
          </a:p>
          <a:p>
            <a:pPr eaLnBrk="1" hangingPunct="1">
              <a:buFontTx/>
              <a:buNone/>
            </a:pPr>
            <a:endParaRPr lang="en-US" altLang="en-US" sz="2800" dirty="0"/>
          </a:p>
          <a:p>
            <a:pPr eaLnBrk="1" hangingPunct="1"/>
            <a:endParaRPr lang="en-US" alt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4667</Words>
  <Application>WPS Presentation</Application>
  <PresentationFormat>On-screen Show (4:3)</PresentationFormat>
  <Paragraphs>192</Paragraphs>
  <Slides>19</Slides>
  <Notes>14</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19</vt:i4>
      </vt:variant>
    </vt:vector>
  </HeadingPairs>
  <TitlesOfParts>
    <vt:vector size="39" baseType="lpstr">
      <vt:lpstr>Arial</vt:lpstr>
      <vt:lpstr>SimSun</vt:lpstr>
      <vt:lpstr>Wingdings</vt:lpstr>
      <vt:lpstr>Tw Cen MT</vt:lpstr>
      <vt:lpstr>苹方-简</vt:lpstr>
      <vt:lpstr>Wingdings 3</vt:lpstr>
      <vt:lpstr>Arial</vt:lpstr>
      <vt:lpstr>MS PGothic</vt:lpstr>
      <vt:lpstr>宋体-简</vt:lpstr>
      <vt:lpstr>Lucida Sans Unicode</vt:lpstr>
      <vt:lpstr>Times New Roman</vt:lpstr>
      <vt:lpstr>Microsoft YaHei</vt:lpstr>
      <vt:lpstr>汉仪旗黑</vt:lpstr>
      <vt:lpstr>Tw Cen MT Condensed</vt:lpstr>
      <vt:lpstr>Calibri</vt:lpstr>
      <vt:lpstr>Helvetica Neue</vt:lpstr>
      <vt:lpstr>Arial Unicode MS</vt:lpstr>
      <vt:lpstr>Arial Bold</vt:lpstr>
      <vt:lpstr>Office Theme</vt:lpstr>
      <vt:lpstr>Default Design</vt:lpstr>
      <vt:lpstr>Working with  Multilingual Learners in the  Content Classroom, Part IV</vt:lpstr>
      <vt:lpstr>Agenda </vt:lpstr>
      <vt:lpstr>Inspired by Olivia, Océane, and Sam</vt:lpstr>
      <vt:lpstr>PowerPoint 演示文稿</vt:lpstr>
      <vt:lpstr>What resources does each language learner bring to the classroom?  What kinds of activities would benefit each language learner? </vt:lpstr>
      <vt:lpstr>Components of Language</vt:lpstr>
      <vt:lpstr>PRAGMATICS IN THE CLASSROOM</vt:lpstr>
      <vt:lpstr>Pragmatics</vt:lpstr>
      <vt:lpstr>Having communicative competence</vt:lpstr>
      <vt:lpstr> Why teach pragmatics?</vt:lpstr>
      <vt:lpstr>What’s the difference?</vt:lpstr>
      <vt:lpstr>Speech Acts</vt:lpstr>
      <vt:lpstr>Speech Act Deep Dive</vt:lpstr>
      <vt:lpstr>Doing Speech Acts: Role Plays</vt:lpstr>
      <vt:lpstr>English Apology Speech Act Set</vt:lpstr>
      <vt:lpstr>PowerPoint 演示文稿</vt:lpstr>
      <vt:lpstr>Why are Speech Acts important?</vt:lpstr>
      <vt:lpstr>PowerPoint 演示文稿</vt:lpstr>
      <vt:lpstr>PowerPoint 演示文稿</vt:lpstr>
    </vt:vector>
  </TitlesOfParts>
  <Company>Teachers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Differentiating by process &amp; product</dc:title>
  <dc:creator>T C</dc:creator>
  <cp:lastModifiedBy>Catherine DiFelice Box</cp:lastModifiedBy>
  <cp:revision>163</cp:revision>
  <cp:lastPrinted>2023-01-22T18:08:08Z</cp:lastPrinted>
  <dcterms:created xsi:type="dcterms:W3CDTF">2023-01-22T18:08:08Z</dcterms:created>
  <dcterms:modified xsi:type="dcterms:W3CDTF">2023-01-22T18:08:08Z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1033-4.9.0.7859</vt:lpwstr>
  </property>
</Properties>
</file>