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36"/>
  </p:notesMasterIdLst>
  <p:sldIdLst>
    <p:sldId id="689" r:id="rId2"/>
    <p:sldId id="683" r:id="rId3"/>
    <p:sldId id="684" r:id="rId4"/>
    <p:sldId id="685" r:id="rId5"/>
    <p:sldId id="686" r:id="rId6"/>
    <p:sldId id="687" r:id="rId7"/>
    <p:sldId id="688" r:id="rId8"/>
    <p:sldId id="733" r:id="rId9"/>
    <p:sldId id="718" r:id="rId10"/>
    <p:sldId id="725" r:id="rId11"/>
    <p:sldId id="726" r:id="rId12"/>
    <p:sldId id="727" r:id="rId13"/>
    <p:sldId id="710" r:id="rId14"/>
    <p:sldId id="708" r:id="rId15"/>
    <p:sldId id="709" r:id="rId16"/>
    <p:sldId id="711" r:id="rId17"/>
    <p:sldId id="712" r:id="rId18"/>
    <p:sldId id="715" r:id="rId19"/>
    <p:sldId id="716" r:id="rId20"/>
    <p:sldId id="714" r:id="rId21"/>
    <p:sldId id="717" r:id="rId22"/>
    <p:sldId id="741" r:id="rId23"/>
    <p:sldId id="678" r:id="rId24"/>
    <p:sldId id="735" r:id="rId25"/>
    <p:sldId id="740" r:id="rId26"/>
    <p:sldId id="643" r:id="rId27"/>
    <p:sldId id="739" r:id="rId28"/>
    <p:sldId id="451" r:id="rId29"/>
    <p:sldId id="663" r:id="rId30"/>
    <p:sldId id="546" r:id="rId31"/>
    <p:sldId id="593" r:id="rId32"/>
    <p:sldId id="594" r:id="rId33"/>
    <p:sldId id="736" r:id="rId34"/>
    <p:sldId id="74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41" autoAdjust="0"/>
  </p:normalViewPr>
  <p:slideViewPr>
    <p:cSldViewPr>
      <p:cViewPr varScale="1">
        <p:scale>
          <a:sx n="75" d="100"/>
          <a:sy n="75" d="100"/>
        </p:scale>
        <p:origin x="-12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56"/>
    </p:cViewPr>
  </p:sorterViewPr>
  <p:notesViewPr>
    <p:cSldViewPr>
      <p:cViewPr varScale="1">
        <p:scale>
          <a:sx n="31" d="100"/>
          <a:sy n="31" d="100"/>
        </p:scale>
        <p:origin x="-121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43048-4025-42D8-BFE5-120D72E4BC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899F3AA-AD61-4ADE-AA91-848469E133B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Scaling-UP Project CRITICAL Builds Upon:</a:t>
          </a:r>
        </a:p>
      </dgm:t>
    </dgm:pt>
    <dgm:pt modelId="{089EC3BE-BCC0-498E-9814-9FE475592D2B}" type="parTrans" cxnId="{F2057624-0085-4B83-98BD-4D6FE6C05A18}">
      <dgm:prSet/>
      <dgm:spPr/>
      <dgm:t>
        <a:bodyPr/>
        <a:lstStyle/>
        <a:p>
          <a:endParaRPr lang="en-US"/>
        </a:p>
      </dgm:t>
    </dgm:pt>
    <dgm:pt modelId="{34E3B0A4-540E-40CE-9253-4F6D9819A6CF}" type="sibTrans" cxnId="{F2057624-0085-4B83-98BD-4D6FE6C05A18}">
      <dgm:prSet/>
      <dgm:spPr/>
      <dgm:t>
        <a:bodyPr/>
        <a:lstStyle/>
        <a:p>
          <a:endParaRPr lang="en-US"/>
        </a:p>
      </dgm:t>
    </dgm:pt>
    <dgm:pt modelId="{E35BBD58-138B-42C1-8193-BBC4457A272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</a:t>
          </a:r>
          <a:r>
            <a: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Public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Policy Analyst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6491921-AA26-4019-B56A-978DD5EE3305}" type="parTrans" cxnId="{30A49570-6DAB-45F4-B9D0-A0480E966109}">
      <dgm:prSet/>
      <dgm:spPr/>
      <dgm:t>
        <a:bodyPr/>
        <a:lstStyle/>
        <a:p>
          <a:endParaRPr lang="en-US"/>
        </a:p>
      </dgm:t>
    </dgm:pt>
    <dgm:pt modelId="{FD24AB9F-2CBC-4A68-A8E3-FC675981E658}" type="sibTrans" cxnId="{30A49570-6DAB-45F4-B9D0-A0480E966109}">
      <dgm:prSet/>
      <dgm:spPr/>
      <dgm:t>
        <a:bodyPr/>
        <a:lstStyle/>
        <a:p>
          <a:endParaRPr lang="en-US"/>
        </a:p>
      </dgm:t>
    </dgm:pt>
    <dgm:pt modelId="{646D5304-F5FF-46E1-A476-4CF8F39FA4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CRITICAL: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Javits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Gifted Education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A5FF777B-3B36-46BA-8908-E29BB18E929E}" type="parTrans" cxnId="{01C87399-0B79-42F8-A977-566B926A2A7F}">
      <dgm:prSet/>
      <dgm:spPr/>
      <dgm:t>
        <a:bodyPr/>
        <a:lstStyle/>
        <a:p>
          <a:endParaRPr lang="en-US"/>
        </a:p>
      </dgm:t>
    </dgm:pt>
    <dgm:pt modelId="{0E440592-E4F5-4B5D-9FFF-C2BA55DCD39A}" type="sibTrans" cxnId="{01C87399-0B79-42F8-A977-566B926A2A7F}">
      <dgm:prSet/>
      <dgm:spPr/>
      <dgm:t>
        <a:bodyPr/>
        <a:lstStyle/>
        <a:p>
          <a:endParaRPr lang="en-US"/>
        </a:p>
      </dgm:t>
    </dgm:pt>
    <dgm:pt modelId="{C329442B-7D52-4605-81D5-7E6285EC5EA1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Project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TIPS: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The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Public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Policy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Analyst: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Social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Studies,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Science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 and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Language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Arts</a:t>
          </a:r>
        </a:p>
      </dgm:t>
    </dgm:pt>
    <dgm:pt modelId="{1C972FBB-E7A6-498E-B3A1-7BC55356DCEC}" type="sibTrans" cxnId="{731691F3-2A5D-4472-B49D-8CC0F6D56E39}">
      <dgm:prSet/>
      <dgm:spPr/>
      <dgm:t>
        <a:bodyPr/>
        <a:lstStyle/>
        <a:p>
          <a:endParaRPr lang="en-US"/>
        </a:p>
      </dgm:t>
    </dgm:pt>
    <dgm:pt modelId="{BC3DF55D-BFFD-4583-AE2E-EAB041BC27EB}" type="parTrans" cxnId="{731691F3-2A5D-4472-B49D-8CC0F6D56E39}">
      <dgm:prSet/>
      <dgm:spPr/>
      <dgm:t>
        <a:bodyPr/>
        <a:lstStyle/>
        <a:p>
          <a:endParaRPr lang="en-US"/>
        </a:p>
      </dgm:t>
    </dgm:pt>
    <dgm:pt modelId="{984399D6-A065-4B30-9355-DE1F7372F998}" type="pres">
      <dgm:prSet presAssocID="{4ED43048-4025-42D8-BFE5-120D72E4BC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BB94C7-8949-489A-B170-72CA2EDE45E7}" type="pres">
      <dgm:prSet presAssocID="{4899F3AA-AD61-4ADE-AA91-848469E133BD}" presName="hierRoot1" presStyleCnt="0">
        <dgm:presLayoutVars>
          <dgm:hierBranch/>
        </dgm:presLayoutVars>
      </dgm:prSet>
      <dgm:spPr/>
    </dgm:pt>
    <dgm:pt modelId="{7AF3DA21-C84D-4357-A9D4-A3B600713E7F}" type="pres">
      <dgm:prSet presAssocID="{4899F3AA-AD61-4ADE-AA91-848469E133BD}" presName="rootComposite1" presStyleCnt="0"/>
      <dgm:spPr/>
    </dgm:pt>
    <dgm:pt modelId="{861B612E-EBC9-49B8-B79A-4373EAE611C8}" type="pres">
      <dgm:prSet presAssocID="{4899F3AA-AD61-4ADE-AA91-848469E133BD}" presName="rootText1" presStyleLbl="node0" presStyleIdx="0" presStyleCnt="1" custScaleX="134375" custScaleY="158181" custLinFactNeighborX="0" custLinFactNeighborY="-54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713F1-CC67-40A9-B7F3-86F78440E96E}" type="pres">
      <dgm:prSet presAssocID="{4899F3AA-AD61-4ADE-AA91-848469E133B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DEADD3D-016D-4C7E-8BB6-2D09D3BEC0BE}" type="pres">
      <dgm:prSet presAssocID="{4899F3AA-AD61-4ADE-AA91-848469E133BD}" presName="hierChild2" presStyleCnt="0"/>
      <dgm:spPr/>
    </dgm:pt>
    <dgm:pt modelId="{B9009D32-3B23-4165-8DDD-FBBB978BB39A}" type="pres">
      <dgm:prSet presAssocID="{56491921-AA26-4019-B56A-978DD5EE330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F0D148E-C7A5-49BF-8C98-3C67FF393377}" type="pres">
      <dgm:prSet presAssocID="{E35BBD58-138B-42C1-8193-BBC4457A2724}" presName="hierRoot2" presStyleCnt="0">
        <dgm:presLayoutVars>
          <dgm:hierBranch/>
        </dgm:presLayoutVars>
      </dgm:prSet>
      <dgm:spPr/>
    </dgm:pt>
    <dgm:pt modelId="{5B3E01D1-A59A-46EE-88B1-69DCE5CDC816}" type="pres">
      <dgm:prSet presAssocID="{E35BBD58-138B-42C1-8193-BBC4457A2724}" presName="rootComposite" presStyleCnt="0"/>
      <dgm:spPr/>
    </dgm:pt>
    <dgm:pt modelId="{BFE8B581-8C36-40FA-8E59-A0EB714ECF51}" type="pres">
      <dgm:prSet presAssocID="{E35BBD58-138B-42C1-8193-BBC4457A2724}" presName="rootText" presStyleLbl="node2" presStyleIdx="0" presStyleCnt="3" custScaleX="104679" custScaleY="240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FC4E6C-C0B1-40D8-9EDE-C44EEFFC68FB}" type="pres">
      <dgm:prSet presAssocID="{E35BBD58-138B-42C1-8193-BBC4457A272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1F155B9-7CD3-423E-A24D-A932F0AB99D9}" type="pres">
      <dgm:prSet presAssocID="{E35BBD58-138B-42C1-8193-BBC4457A2724}" presName="hierChild4" presStyleCnt="0"/>
      <dgm:spPr/>
    </dgm:pt>
    <dgm:pt modelId="{170AF10C-A200-4249-8066-DBC164D85058}" type="pres">
      <dgm:prSet presAssocID="{E35BBD58-138B-42C1-8193-BBC4457A2724}" presName="hierChild5" presStyleCnt="0"/>
      <dgm:spPr/>
    </dgm:pt>
    <dgm:pt modelId="{18194A4B-9C78-4FF0-B01A-3C4CC392604C}" type="pres">
      <dgm:prSet presAssocID="{A5FF777B-3B36-46BA-8908-E29BB18E929E}" presName="Name35" presStyleLbl="parChTrans1D2" presStyleIdx="1" presStyleCnt="3"/>
      <dgm:spPr/>
      <dgm:t>
        <a:bodyPr/>
        <a:lstStyle/>
        <a:p>
          <a:endParaRPr lang="en-US"/>
        </a:p>
      </dgm:t>
    </dgm:pt>
    <dgm:pt modelId="{BC3A6F5F-904D-4EA1-928F-FE99568CB61E}" type="pres">
      <dgm:prSet presAssocID="{646D5304-F5FF-46E1-A476-4CF8F39FA4A4}" presName="hierRoot2" presStyleCnt="0">
        <dgm:presLayoutVars>
          <dgm:hierBranch/>
        </dgm:presLayoutVars>
      </dgm:prSet>
      <dgm:spPr/>
    </dgm:pt>
    <dgm:pt modelId="{8B99C2F4-D29E-4110-868A-F88CD48ECFFD}" type="pres">
      <dgm:prSet presAssocID="{646D5304-F5FF-46E1-A476-4CF8F39FA4A4}" presName="rootComposite" presStyleCnt="0"/>
      <dgm:spPr/>
    </dgm:pt>
    <dgm:pt modelId="{4D2F6C22-8337-402D-AA3A-BDD78370408D}" type="pres">
      <dgm:prSet presAssocID="{646D5304-F5FF-46E1-A476-4CF8F39FA4A4}" presName="rootText" presStyleLbl="node2" presStyleIdx="1" presStyleCnt="3" custScaleX="103145" custScaleY="219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91D6D8-3412-4B43-BFCA-B6AABE924E26}" type="pres">
      <dgm:prSet presAssocID="{646D5304-F5FF-46E1-A476-4CF8F39FA4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524BDA3A-8393-41F9-B17F-4A956E10E0D8}" type="pres">
      <dgm:prSet presAssocID="{646D5304-F5FF-46E1-A476-4CF8F39FA4A4}" presName="hierChild4" presStyleCnt="0"/>
      <dgm:spPr/>
    </dgm:pt>
    <dgm:pt modelId="{F540FA6E-14FF-4F63-B64E-C1AC4043288F}" type="pres">
      <dgm:prSet presAssocID="{646D5304-F5FF-46E1-A476-4CF8F39FA4A4}" presName="hierChild5" presStyleCnt="0"/>
      <dgm:spPr/>
    </dgm:pt>
    <dgm:pt modelId="{3F0858E8-C139-43DA-8CC3-7CC4A2E48D54}" type="pres">
      <dgm:prSet presAssocID="{BC3DF55D-BFFD-4583-AE2E-EAB041BC27EB}" presName="Name35" presStyleLbl="parChTrans1D2" presStyleIdx="2" presStyleCnt="3"/>
      <dgm:spPr/>
      <dgm:t>
        <a:bodyPr/>
        <a:lstStyle/>
        <a:p>
          <a:endParaRPr lang="en-US"/>
        </a:p>
      </dgm:t>
    </dgm:pt>
    <dgm:pt modelId="{8457D263-43D1-44AD-A1CC-891EAD460835}" type="pres">
      <dgm:prSet presAssocID="{C329442B-7D52-4605-81D5-7E6285EC5EA1}" presName="hierRoot2" presStyleCnt="0">
        <dgm:presLayoutVars>
          <dgm:hierBranch/>
        </dgm:presLayoutVars>
      </dgm:prSet>
      <dgm:spPr/>
    </dgm:pt>
    <dgm:pt modelId="{64781F37-39A7-4497-8F77-ED1C6E48570F}" type="pres">
      <dgm:prSet presAssocID="{C329442B-7D52-4605-81D5-7E6285EC5EA1}" presName="rootComposite" presStyleCnt="0"/>
      <dgm:spPr/>
    </dgm:pt>
    <dgm:pt modelId="{58C54341-5ED8-4CA7-941C-111C826B7B06}" type="pres">
      <dgm:prSet presAssocID="{C329442B-7D52-4605-81D5-7E6285EC5EA1}" presName="rootText" presStyleLbl="node2" presStyleIdx="2" presStyleCnt="3" custScaleX="109229" custScaleY="29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5E9963-F98F-45BC-8DF0-A8ED56C0CAD2}" type="pres">
      <dgm:prSet presAssocID="{C329442B-7D52-4605-81D5-7E6285EC5EA1}" presName="rootConnector" presStyleLbl="node2" presStyleIdx="2" presStyleCnt="3"/>
      <dgm:spPr/>
      <dgm:t>
        <a:bodyPr/>
        <a:lstStyle/>
        <a:p>
          <a:endParaRPr lang="en-US"/>
        </a:p>
      </dgm:t>
    </dgm:pt>
    <dgm:pt modelId="{A9AC61D2-92E5-485D-A6AF-4FC678B35BE9}" type="pres">
      <dgm:prSet presAssocID="{C329442B-7D52-4605-81D5-7E6285EC5EA1}" presName="hierChild4" presStyleCnt="0"/>
      <dgm:spPr/>
    </dgm:pt>
    <dgm:pt modelId="{401A925F-F9A7-4CBF-9908-20A71B34DFAB}" type="pres">
      <dgm:prSet presAssocID="{C329442B-7D52-4605-81D5-7E6285EC5EA1}" presName="hierChild5" presStyleCnt="0"/>
      <dgm:spPr/>
    </dgm:pt>
    <dgm:pt modelId="{0147566A-0385-4C87-AFC6-A7CEA2DB1069}" type="pres">
      <dgm:prSet presAssocID="{4899F3AA-AD61-4ADE-AA91-848469E133BD}" presName="hierChild3" presStyleCnt="0"/>
      <dgm:spPr/>
    </dgm:pt>
  </dgm:ptLst>
  <dgm:cxnLst>
    <dgm:cxn modelId="{B30738B7-0769-4026-990E-0113281A47A7}" type="presOf" srcId="{C329442B-7D52-4605-81D5-7E6285EC5EA1}" destId="{C35E9963-F98F-45BC-8DF0-A8ED56C0CAD2}" srcOrd="1" destOrd="0" presId="urn:microsoft.com/office/officeart/2005/8/layout/orgChart1"/>
    <dgm:cxn modelId="{48EEC18F-078C-40D5-9A00-2F2156F34FAA}" type="presOf" srcId="{56491921-AA26-4019-B56A-978DD5EE3305}" destId="{B9009D32-3B23-4165-8DDD-FBBB978BB39A}" srcOrd="0" destOrd="0" presId="urn:microsoft.com/office/officeart/2005/8/layout/orgChart1"/>
    <dgm:cxn modelId="{0EC1574B-1ACF-45F8-B2D0-6794E35EEEFC}" type="presOf" srcId="{E35BBD58-138B-42C1-8193-BBC4457A2724}" destId="{CCFC4E6C-C0B1-40D8-9EDE-C44EEFFC68FB}" srcOrd="1" destOrd="0" presId="urn:microsoft.com/office/officeart/2005/8/layout/orgChart1"/>
    <dgm:cxn modelId="{0D150400-F4EC-4298-9362-5E3D7A0E06EC}" type="presOf" srcId="{4899F3AA-AD61-4ADE-AA91-848469E133BD}" destId="{054713F1-CC67-40A9-B7F3-86F78440E96E}" srcOrd="1" destOrd="0" presId="urn:microsoft.com/office/officeart/2005/8/layout/orgChart1"/>
    <dgm:cxn modelId="{A2344FF4-DF07-4AFB-BB2C-E80698E2E65A}" type="presOf" srcId="{E35BBD58-138B-42C1-8193-BBC4457A2724}" destId="{BFE8B581-8C36-40FA-8E59-A0EB714ECF51}" srcOrd="0" destOrd="0" presId="urn:microsoft.com/office/officeart/2005/8/layout/orgChart1"/>
    <dgm:cxn modelId="{F2057624-0085-4B83-98BD-4D6FE6C05A18}" srcId="{4ED43048-4025-42D8-BFE5-120D72E4BCE3}" destId="{4899F3AA-AD61-4ADE-AA91-848469E133BD}" srcOrd="0" destOrd="0" parTransId="{089EC3BE-BCC0-498E-9814-9FE475592D2B}" sibTransId="{34E3B0A4-540E-40CE-9253-4F6D9819A6CF}"/>
    <dgm:cxn modelId="{B6B30DBE-D739-4F56-A12B-3D1AEB28262D}" type="presOf" srcId="{4ED43048-4025-42D8-BFE5-120D72E4BCE3}" destId="{984399D6-A065-4B30-9355-DE1F7372F998}" srcOrd="0" destOrd="0" presId="urn:microsoft.com/office/officeart/2005/8/layout/orgChart1"/>
    <dgm:cxn modelId="{B455CDCC-DF61-4964-8AB6-5FFC40287728}" type="presOf" srcId="{A5FF777B-3B36-46BA-8908-E29BB18E929E}" destId="{18194A4B-9C78-4FF0-B01A-3C4CC392604C}" srcOrd="0" destOrd="0" presId="urn:microsoft.com/office/officeart/2005/8/layout/orgChart1"/>
    <dgm:cxn modelId="{8FFAAEE6-4BDE-4DAC-B5F1-479AFEA48D9A}" type="presOf" srcId="{4899F3AA-AD61-4ADE-AA91-848469E133BD}" destId="{861B612E-EBC9-49B8-B79A-4373EAE611C8}" srcOrd="0" destOrd="0" presId="urn:microsoft.com/office/officeart/2005/8/layout/orgChart1"/>
    <dgm:cxn modelId="{30A49570-6DAB-45F4-B9D0-A0480E966109}" srcId="{4899F3AA-AD61-4ADE-AA91-848469E133BD}" destId="{E35BBD58-138B-42C1-8193-BBC4457A2724}" srcOrd="0" destOrd="0" parTransId="{56491921-AA26-4019-B56A-978DD5EE3305}" sibTransId="{FD24AB9F-2CBC-4A68-A8E3-FC675981E658}"/>
    <dgm:cxn modelId="{731691F3-2A5D-4472-B49D-8CC0F6D56E39}" srcId="{4899F3AA-AD61-4ADE-AA91-848469E133BD}" destId="{C329442B-7D52-4605-81D5-7E6285EC5EA1}" srcOrd="2" destOrd="0" parTransId="{BC3DF55D-BFFD-4583-AE2E-EAB041BC27EB}" sibTransId="{1C972FBB-E7A6-498E-B3A1-7BC55356DCEC}"/>
    <dgm:cxn modelId="{7190AC18-F66A-49AD-A821-728CBFA91997}" type="presOf" srcId="{646D5304-F5FF-46E1-A476-4CF8F39FA4A4}" destId="{4D2F6C22-8337-402D-AA3A-BDD78370408D}" srcOrd="0" destOrd="0" presId="urn:microsoft.com/office/officeart/2005/8/layout/orgChart1"/>
    <dgm:cxn modelId="{5BA0C743-296D-44D2-A9D6-7A28C7A63553}" type="presOf" srcId="{646D5304-F5FF-46E1-A476-4CF8F39FA4A4}" destId="{5A91D6D8-3412-4B43-BFCA-B6AABE924E26}" srcOrd="1" destOrd="0" presId="urn:microsoft.com/office/officeart/2005/8/layout/orgChart1"/>
    <dgm:cxn modelId="{91E8F147-275C-4A9C-9362-92AB9BBAA1D8}" type="presOf" srcId="{C329442B-7D52-4605-81D5-7E6285EC5EA1}" destId="{58C54341-5ED8-4CA7-941C-111C826B7B06}" srcOrd="0" destOrd="0" presId="urn:microsoft.com/office/officeart/2005/8/layout/orgChart1"/>
    <dgm:cxn modelId="{5906FB8A-811A-40FB-A0CC-3A148E121B8A}" type="presOf" srcId="{BC3DF55D-BFFD-4583-AE2E-EAB041BC27EB}" destId="{3F0858E8-C139-43DA-8CC3-7CC4A2E48D54}" srcOrd="0" destOrd="0" presId="urn:microsoft.com/office/officeart/2005/8/layout/orgChart1"/>
    <dgm:cxn modelId="{01C87399-0B79-42F8-A977-566B926A2A7F}" srcId="{4899F3AA-AD61-4ADE-AA91-848469E133BD}" destId="{646D5304-F5FF-46E1-A476-4CF8F39FA4A4}" srcOrd="1" destOrd="0" parTransId="{A5FF777B-3B36-46BA-8908-E29BB18E929E}" sibTransId="{0E440592-E4F5-4B5D-9FFF-C2BA55DCD39A}"/>
    <dgm:cxn modelId="{418313E5-7D74-42CE-9748-FCD774723ADD}" type="presParOf" srcId="{984399D6-A065-4B30-9355-DE1F7372F998}" destId="{41BB94C7-8949-489A-B170-72CA2EDE45E7}" srcOrd="0" destOrd="0" presId="urn:microsoft.com/office/officeart/2005/8/layout/orgChart1"/>
    <dgm:cxn modelId="{99A1508B-DC34-490F-83FB-86EF474074D3}" type="presParOf" srcId="{41BB94C7-8949-489A-B170-72CA2EDE45E7}" destId="{7AF3DA21-C84D-4357-A9D4-A3B600713E7F}" srcOrd="0" destOrd="0" presId="urn:microsoft.com/office/officeart/2005/8/layout/orgChart1"/>
    <dgm:cxn modelId="{7102729C-8F4A-4B22-BE06-95305863754E}" type="presParOf" srcId="{7AF3DA21-C84D-4357-A9D4-A3B600713E7F}" destId="{861B612E-EBC9-49B8-B79A-4373EAE611C8}" srcOrd="0" destOrd="0" presId="urn:microsoft.com/office/officeart/2005/8/layout/orgChart1"/>
    <dgm:cxn modelId="{6FC82823-1B73-4230-9649-FB2ACD5A86F3}" type="presParOf" srcId="{7AF3DA21-C84D-4357-A9D4-A3B600713E7F}" destId="{054713F1-CC67-40A9-B7F3-86F78440E96E}" srcOrd="1" destOrd="0" presId="urn:microsoft.com/office/officeart/2005/8/layout/orgChart1"/>
    <dgm:cxn modelId="{68319C45-6367-4E62-987D-DE16EC3DCE8A}" type="presParOf" srcId="{41BB94C7-8949-489A-B170-72CA2EDE45E7}" destId="{ADEADD3D-016D-4C7E-8BB6-2D09D3BEC0BE}" srcOrd="1" destOrd="0" presId="urn:microsoft.com/office/officeart/2005/8/layout/orgChart1"/>
    <dgm:cxn modelId="{1ED7A3DA-C50A-4087-A785-0BD7B4C4BA86}" type="presParOf" srcId="{ADEADD3D-016D-4C7E-8BB6-2D09D3BEC0BE}" destId="{B9009D32-3B23-4165-8DDD-FBBB978BB39A}" srcOrd="0" destOrd="0" presId="urn:microsoft.com/office/officeart/2005/8/layout/orgChart1"/>
    <dgm:cxn modelId="{5E5B3533-D1D7-41C0-B1D9-BF2C024A3375}" type="presParOf" srcId="{ADEADD3D-016D-4C7E-8BB6-2D09D3BEC0BE}" destId="{7F0D148E-C7A5-49BF-8C98-3C67FF393377}" srcOrd="1" destOrd="0" presId="urn:microsoft.com/office/officeart/2005/8/layout/orgChart1"/>
    <dgm:cxn modelId="{DA705706-B9DB-45F1-B821-066C207E60B7}" type="presParOf" srcId="{7F0D148E-C7A5-49BF-8C98-3C67FF393377}" destId="{5B3E01D1-A59A-46EE-88B1-69DCE5CDC816}" srcOrd="0" destOrd="0" presId="urn:microsoft.com/office/officeart/2005/8/layout/orgChart1"/>
    <dgm:cxn modelId="{ABC46619-FFC4-4DFD-95CD-509A41687FFB}" type="presParOf" srcId="{5B3E01D1-A59A-46EE-88B1-69DCE5CDC816}" destId="{BFE8B581-8C36-40FA-8E59-A0EB714ECF51}" srcOrd="0" destOrd="0" presId="urn:microsoft.com/office/officeart/2005/8/layout/orgChart1"/>
    <dgm:cxn modelId="{DCA0F5AF-AB9D-4C52-B506-BFC3E721FB5A}" type="presParOf" srcId="{5B3E01D1-A59A-46EE-88B1-69DCE5CDC816}" destId="{CCFC4E6C-C0B1-40D8-9EDE-C44EEFFC68FB}" srcOrd="1" destOrd="0" presId="urn:microsoft.com/office/officeart/2005/8/layout/orgChart1"/>
    <dgm:cxn modelId="{31241BF3-1725-4DA2-ABB9-372958090DD9}" type="presParOf" srcId="{7F0D148E-C7A5-49BF-8C98-3C67FF393377}" destId="{01F155B9-7CD3-423E-A24D-A932F0AB99D9}" srcOrd="1" destOrd="0" presId="urn:microsoft.com/office/officeart/2005/8/layout/orgChart1"/>
    <dgm:cxn modelId="{ED5952D2-83EC-40E5-BA6A-45B77C9AF25D}" type="presParOf" srcId="{7F0D148E-C7A5-49BF-8C98-3C67FF393377}" destId="{170AF10C-A200-4249-8066-DBC164D85058}" srcOrd="2" destOrd="0" presId="urn:microsoft.com/office/officeart/2005/8/layout/orgChart1"/>
    <dgm:cxn modelId="{9425329D-4CC9-4828-AFCA-BE681893A7F0}" type="presParOf" srcId="{ADEADD3D-016D-4C7E-8BB6-2D09D3BEC0BE}" destId="{18194A4B-9C78-4FF0-B01A-3C4CC392604C}" srcOrd="2" destOrd="0" presId="urn:microsoft.com/office/officeart/2005/8/layout/orgChart1"/>
    <dgm:cxn modelId="{B3CCDC3F-2AA2-43ED-8BE7-BE8CA1DD2C5A}" type="presParOf" srcId="{ADEADD3D-016D-4C7E-8BB6-2D09D3BEC0BE}" destId="{BC3A6F5F-904D-4EA1-928F-FE99568CB61E}" srcOrd="3" destOrd="0" presId="urn:microsoft.com/office/officeart/2005/8/layout/orgChart1"/>
    <dgm:cxn modelId="{90F89495-9197-44FD-8397-24C1D0D10261}" type="presParOf" srcId="{BC3A6F5F-904D-4EA1-928F-FE99568CB61E}" destId="{8B99C2F4-D29E-4110-868A-F88CD48ECFFD}" srcOrd="0" destOrd="0" presId="urn:microsoft.com/office/officeart/2005/8/layout/orgChart1"/>
    <dgm:cxn modelId="{DA934492-A85D-4710-AB20-C0D47A20A7BB}" type="presParOf" srcId="{8B99C2F4-D29E-4110-868A-F88CD48ECFFD}" destId="{4D2F6C22-8337-402D-AA3A-BDD78370408D}" srcOrd="0" destOrd="0" presId="urn:microsoft.com/office/officeart/2005/8/layout/orgChart1"/>
    <dgm:cxn modelId="{AFB8E995-DA8D-4EEB-B2A0-3181D345CDFB}" type="presParOf" srcId="{8B99C2F4-D29E-4110-868A-F88CD48ECFFD}" destId="{5A91D6D8-3412-4B43-BFCA-B6AABE924E26}" srcOrd="1" destOrd="0" presId="urn:microsoft.com/office/officeart/2005/8/layout/orgChart1"/>
    <dgm:cxn modelId="{CB46A4A5-B369-495A-97FA-80DDA7F715CC}" type="presParOf" srcId="{BC3A6F5F-904D-4EA1-928F-FE99568CB61E}" destId="{524BDA3A-8393-41F9-B17F-4A956E10E0D8}" srcOrd="1" destOrd="0" presId="urn:microsoft.com/office/officeart/2005/8/layout/orgChart1"/>
    <dgm:cxn modelId="{B0DA8E83-0998-4078-B434-1F56245EF075}" type="presParOf" srcId="{BC3A6F5F-904D-4EA1-928F-FE99568CB61E}" destId="{F540FA6E-14FF-4F63-B64E-C1AC4043288F}" srcOrd="2" destOrd="0" presId="urn:microsoft.com/office/officeart/2005/8/layout/orgChart1"/>
    <dgm:cxn modelId="{561FEE34-F5A1-4791-BA1C-2A159C565481}" type="presParOf" srcId="{ADEADD3D-016D-4C7E-8BB6-2D09D3BEC0BE}" destId="{3F0858E8-C139-43DA-8CC3-7CC4A2E48D54}" srcOrd="4" destOrd="0" presId="urn:microsoft.com/office/officeart/2005/8/layout/orgChart1"/>
    <dgm:cxn modelId="{2DAEC36F-1374-45CA-B35F-1289B1F80700}" type="presParOf" srcId="{ADEADD3D-016D-4C7E-8BB6-2D09D3BEC0BE}" destId="{8457D263-43D1-44AD-A1CC-891EAD460835}" srcOrd="5" destOrd="0" presId="urn:microsoft.com/office/officeart/2005/8/layout/orgChart1"/>
    <dgm:cxn modelId="{D700C093-D214-4048-AADB-9FD3ADA54605}" type="presParOf" srcId="{8457D263-43D1-44AD-A1CC-891EAD460835}" destId="{64781F37-39A7-4497-8F77-ED1C6E48570F}" srcOrd="0" destOrd="0" presId="urn:microsoft.com/office/officeart/2005/8/layout/orgChart1"/>
    <dgm:cxn modelId="{5200280C-DBCB-4D2B-8FCC-C1D72A6C30DD}" type="presParOf" srcId="{64781F37-39A7-4497-8F77-ED1C6E48570F}" destId="{58C54341-5ED8-4CA7-941C-111C826B7B06}" srcOrd="0" destOrd="0" presId="urn:microsoft.com/office/officeart/2005/8/layout/orgChart1"/>
    <dgm:cxn modelId="{26612F73-1459-420E-B14C-02DA1A25B474}" type="presParOf" srcId="{64781F37-39A7-4497-8F77-ED1C6E48570F}" destId="{C35E9963-F98F-45BC-8DF0-A8ED56C0CAD2}" srcOrd="1" destOrd="0" presId="urn:microsoft.com/office/officeart/2005/8/layout/orgChart1"/>
    <dgm:cxn modelId="{3393101F-ECA3-41ED-855E-1F3593BF74AA}" type="presParOf" srcId="{8457D263-43D1-44AD-A1CC-891EAD460835}" destId="{A9AC61D2-92E5-485D-A6AF-4FC678B35BE9}" srcOrd="1" destOrd="0" presId="urn:microsoft.com/office/officeart/2005/8/layout/orgChart1"/>
    <dgm:cxn modelId="{2F9C42F1-F841-4A1B-B848-DB283AEA5C00}" type="presParOf" srcId="{8457D263-43D1-44AD-A1CC-891EAD460835}" destId="{401A925F-F9A7-4CBF-9908-20A71B34DFAB}" srcOrd="2" destOrd="0" presId="urn:microsoft.com/office/officeart/2005/8/layout/orgChart1"/>
    <dgm:cxn modelId="{55BEE26E-6A4F-4DB1-B4F5-4931BBCF4A9F}" type="presParOf" srcId="{41BB94C7-8949-489A-B170-72CA2EDE45E7}" destId="{0147566A-0385-4C87-AFC6-A7CEA2DB10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858E8-C139-43DA-8CC3-7CC4A2E48D54}">
      <dsp:nvSpPr>
        <dsp:cNvPr id="0" name=""/>
        <dsp:cNvSpPr/>
      </dsp:nvSpPr>
      <dsp:spPr>
        <a:xfrm>
          <a:off x="4267200" y="1878634"/>
          <a:ext cx="2967030" cy="548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81"/>
              </a:lnTo>
              <a:lnTo>
                <a:pt x="2967030" y="298781"/>
              </a:lnTo>
              <a:lnTo>
                <a:pt x="296703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94A4B-9C78-4FF0-B01A-3C4CC392604C}">
      <dsp:nvSpPr>
        <dsp:cNvPr id="0" name=""/>
        <dsp:cNvSpPr/>
      </dsp:nvSpPr>
      <dsp:spPr>
        <a:xfrm>
          <a:off x="4167441" y="1878634"/>
          <a:ext cx="91440" cy="548188"/>
        </a:xfrm>
        <a:custGeom>
          <a:avLst/>
          <a:gdLst/>
          <a:ahLst/>
          <a:cxnLst/>
          <a:rect l="0" t="0" r="0" b="0"/>
          <a:pathLst>
            <a:path>
              <a:moveTo>
                <a:pt x="99758" y="0"/>
              </a:moveTo>
              <a:lnTo>
                <a:pt x="99758" y="298781"/>
              </a:lnTo>
              <a:lnTo>
                <a:pt x="45720" y="298781"/>
              </a:lnTo>
              <a:lnTo>
                <a:pt x="4572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09D32-3B23-4165-8DDD-FBBB978BB39A}">
      <dsp:nvSpPr>
        <dsp:cNvPr id="0" name=""/>
        <dsp:cNvSpPr/>
      </dsp:nvSpPr>
      <dsp:spPr>
        <a:xfrm>
          <a:off x="1246131" y="1878634"/>
          <a:ext cx="3021068" cy="548188"/>
        </a:xfrm>
        <a:custGeom>
          <a:avLst/>
          <a:gdLst/>
          <a:ahLst/>
          <a:cxnLst/>
          <a:rect l="0" t="0" r="0" b="0"/>
          <a:pathLst>
            <a:path>
              <a:moveTo>
                <a:pt x="3021068" y="0"/>
              </a:moveTo>
              <a:lnTo>
                <a:pt x="3021068" y="298781"/>
              </a:lnTo>
              <a:lnTo>
                <a:pt x="0" y="298781"/>
              </a:lnTo>
              <a:lnTo>
                <a:pt x="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B612E-EBC9-49B8-B79A-4373EAE611C8}">
      <dsp:nvSpPr>
        <dsp:cNvPr id="0" name=""/>
        <dsp:cNvSpPr/>
      </dsp:nvSpPr>
      <dsp:spPr>
        <a:xfrm>
          <a:off x="2671297" y="0"/>
          <a:ext cx="3191805" cy="187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Scaling-UP Project CRITICAL Builds Upon:</a:t>
          </a:r>
        </a:p>
      </dsp:txBody>
      <dsp:txXfrm>
        <a:off x="2671297" y="0"/>
        <a:ext cx="3191805" cy="1878634"/>
      </dsp:txXfrm>
    </dsp:sp>
    <dsp:sp modelId="{BFE8B581-8C36-40FA-8E59-A0EB714ECF51}">
      <dsp:nvSpPr>
        <dsp:cNvPr id="0" name=""/>
        <dsp:cNvSpPr/>
      </dsp:nvSpPr>
      <dsp:spPr>
        <a:xfrm>
          <a:off x="2912" y="2426822"/>
          <a:ext cx="2486437" cy="2855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</a:t>
          </a:r>
          <a:r>
            <a:rPr kumimoji="0" 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Public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Policy Analyst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12" y="2426822"/>
        <a:ext cx="2486437" cy="2855855"/>
      </dsp:txXfrm>
    </dsp:sp>
    <dsp:sp modelId="{4D2F6C22-8337-402D-AA3A-BDD78370408D}">
      <dsp:nvSpPr>
        <dsp:cNvPr id="0" name=""/>
        <dsp:cNvSpPr/>
      </dsp:nvSpPr>
      <dsp:spPr>
        <a:xfrm>
          <a:off x="2988162" y="2426822"/>
          <a:ext cx="2449999" cy="260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CRITICAL: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Javits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Gifted Education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2988162" y="2426822"/>
        <a:ext cx="2449999" cy="2607315"/>
      </dsp:txXfrm>
    </dsp:sp>
    <dsp:sp modelId="{58C54341-5ED8-4CA7-941C-111C826B7B06}">
      <dsp:nvSpPr>
        <dsp:cNvPr id="0" name=""/>
        <dsp:cNvSpPr/>
      </dsp:nvSpPr>
      <dsp:spPr>
        <a:xfrm>
          <a:off x="5936974" y="2426822"/>
          <a:ext cx="2594513" cy="3554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Project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TIPS: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The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Public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Policy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Analyst: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Social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Studies,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Science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 and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Language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Arts</a:t>
          </a:r>
        </a:p>
      </dsp:txBody>
      <dsp:txXfrm>
        <a:off x="5936974" y="2426822"/>
        <a:ext cx="2594513" cy="355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fld id="{A5D010CD-F16B-4815-A392-8D54B3091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905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05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49D3-C011-4E4F-8B08-DB4BE1D54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B50F-EDBC-41A1-93AF-9FFEDBB20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FC18-71DC-4F21-BA0A-9FAF01832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5D557-7915-4506-9E83-056A4A250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2F724-59AF-4A4E-9893-54339B015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5118-B606-4327-8F80-2D484B8C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F691-6628-4FC1-B5A6-FC16A701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604D-75EA-423D-9149-46C684954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3E2E-03B4-47DC-81C9-26A8BC02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4A10-42C2-4519-A2EF-604BBE96D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CF8F-5936-41EE-A166-90B3D3E5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7BA5-C376-455D-A716-704BE2281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9805-DF8D-464E-B270-F287140BF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94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359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95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95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895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95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95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5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5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CADDE08-73A8-43F7-9630-BC8BE6DE7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/intro.html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legal@maxwell.syr.edu" TargetMode="External"/><Relationship Id="rId2" Type="http://schemas.openxmlformats.org/officeDocument/2006/relationships/hyperlink" Target="mailto:jcarroll@syr.edu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mailto:harris0426@aol.com" TargetMode="External"/><Relationship Id="rId4" Type="http://schemas.openxmlformats.org/officeDocument/2006/relationships/hyperlink" Target="mailto:mrfortin925@hotmail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well.syr.edu/plegal/critical/critical.html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>
                <a:effectLst/>
              </a:rPr>
              <a:t>Introducing…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800" dirty="0"/>
              <a:t>Scaling-Up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800" dirty="0"/>
              <a:t>   Project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9600" dirty="0"/>
              <a:t>      CRITICAL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Teachers Be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the six steps of the PPA and…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82A638-A3D3-4356-BE38-236C4362C227}"/>
              </a:ext>
            </a:extLst>
          </p:cNvPr>
          <p:cNvSpPr txBox="1"/>
          <p:nvPr/>
        </p:nvSpPr>
        <p:spPr>
          <a:xfrm>
            <a:off x="457200" y="3810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develop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WebQuests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PowerPoints or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teach students the PPA problem solving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153623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How to Identify Talent Pool Students</a:t>
            </a: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 cstate="print"/>
          <a:srcRect l="19792" r="22917"/>
          <a:stretch>
            <a:fillRect/>
          </a:stretch>
        </p:blipFill>
        <p:spPr>
          <a:xfrm>
            <a:off x="4800600" y="1524000"/>
            <a:ext cx="4190999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371600"/>
            <a:ext cx="502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nation’s leading expert in gifted education, Joe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Renzulli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will show you how to identify G/T students in your classrooms by using his…</a:t>
            </a:r>
          </a:p>
        </p:txBody>
      </p:sp>
    </p:spTree>
    <p:extLst>
      <p:ext uri="{BB962C8B-B14F-4D97-AF65-F5344CB8AC3E}">
        <p14:creationId xmlns:p14="http://schemas.microsoft.com/office/powerpoint/2010/main" xmlns="" val="214353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4000" cy="6897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457200"/>
            <a:ext cx="365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Joe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Renzulli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UConn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will be here today after lunch to present and again in April!</a:t>
            </a:r>
          </a:p>
        </p:txBody>
      </p:sp>
    </p:spTree>
    <p:extLst>
      <p:ext uri="{BB962C8B-B14F-4D97-AF65-F5344CB8AC3E}">
        <p14:creationId xmlns:p14="http://schemas.microsoft.com/office/powerpoint/2010/main" xmlns="" val="74561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Once you identify G/T and regular students, you will need to learn how to differentiate your curriculum and teaching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Professor Heather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Pinedo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-Burns, a G/T expert at TC, Columbia University ,will do presentations 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differen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tiated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instruction and other strategies for working with G/T  and regular students</a:t>
            </a:r>
          </a:p>
        </p:txBody>
      </p:sp>
      <p:pic>
        <p:nvPicPr>
          <p:cNvPr id="4" name="Picture 3" descr="heather-14_3175917564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7928" y="1981200"/>
            <a:ext cx="3826072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Do you have any English Learners?</a:t>
            </a:r>
          </a:p>
        </p:txBody>
      </p:sp>
      <p:pic>
        <p:nvPicPr>
          <p:cNvPr id="4" name="Picture 3" descr="english-learners-els-25-detail-1e722ad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828723" cy="371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Have you had Professional Development on how to best meet their needs?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lipArt Placeholder 4" descr="english-learners-in-21stcentury-classrooms-and-language-acquisition-theories-3-638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825885"/>
            <a:ext cx="4038600" cy="3032115"/>
          </a:xfrm>
        </p:spPr>
      </p:pic>
      <p:pic>
        <p:nvPicPr>
          <p:cNvPr id="6" name="Picture 5" descr="english-language-learning-english-language-learners-1e0au9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"/>
            <a:ext cx="5715000" cy="3629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Scaling-Up has a focus on…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Professor Catherine Box of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UPenn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conduct 4 workshops on strategies to use with English Learners…</a:t>
            </a:r>
          </a:p>
        </p:txBody>
      </p:sp>
      <p:pic>
        <p:nvPicPr>
          <p:cNvPr id="9" name="Picture 8" descr="Boxpic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"/>
            <a:ext cx="4248150" cy="6372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79587"/>
          </a:xfrm>
        </p:spPr>
        <p:txBody>
          <a:bodyPr/>
          <a:lstStyle/>
          <a:p>
            <a:pPr eaLnBrk="1" hangingPunct="1"/>
            <a:r>
              <a:rPr lang="en-US" sz="6000">
                <a:effectLst/>
              </a:rPr>
              <a:t>Scaling-Up </a:t>
            </a:r>
            <a:br>
              <a:rPr lang="en-US" sz="6000">
                <a:effectLst/>
              </a:rPr>
            </a:br>
            <a:r>
              <a:rPr lang="en-US" sz="6000">
                <a:effectLst/>
              </a:rPr>
              <a:t>Project CRITICAL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000" dirty="0"/>
              <a:t>  A  5-year Gifted Education Grant for CSD 5 based on Syracuse University’s </a:t>
            </a:r>
            <a:r>
              <a:rPr lang="en-US" sz="6600" dirty="0"/>
              <a:t>Project 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</a:rPr>
              <a:t>Project LEGAL</a:t>
            </a:r>
            <a:endParaRPr lang="en-US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5334000" cy="28955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/>
              <a:t> Created in 1976 by Director, Jim Carroll, Ph.D.</a:t>
            </a:r>
          </a:p>
        </p:txBody>
      </p:sp>
      <p:pic>
        <p:nvPicPr>
          <p:cNvPr id="6" name="ClipArt Placeholder 5" descr="JJC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295400"/>
            <a:ext cx="2209800" cy="3038475"/>
          </a:xfrm>
        </p:spPr>
      </p:pic>
      <p:sp>
        <p:nvSpPr>
          <p:cNvPr id="7" name="TextBox 6"/>
          <p:cNvSpPr txBox="1"/>
          <p:nvPr/>
        </p:nvSpPr>
        <p:spPr>
          <a:xfrm>
            <a:off x="228600" y="41910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First, Jim had nine years experience as a social studies teacher in Syracuse, and taught 3 more years as he developed Project LEGAL; then BOCES &amp; 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/>
      <p:bldP spid="438275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6000"/>
              <a:t> New York State validation in 1979</a:t>
            </a:r>
            <a:endParaRPr lang="en-US" sz="6600"/>
          </a:p>
          <a:p>
            <a:pPr eaLnBrk="1" hangingPunct="1">
              <a:defRPr/>
            </a:pPr>
            <a:endParaRPr lang="en-US" sz="280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51375" y="2441575"/>
          <a:ext cx="4035425" cy="2846388"/>
        </p:xfrm>
        <a:graphic>
          <a:graphicData uri="http://schemas.openxmlformats.org/presentationml/2006/ole">
            <p:oleObj spid="_x0000_s95246" name="Clip" r:id="rId3" imgW="19926300" imgH="135255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4800600"/>
            <a:ext cx="6705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dirty="0"/>
              <a:t> USED validation in 1982, 1992 &amp; 1996</a:t>
            </a:r>
            <a:endParaRPr lang="en-US" sz="2400" dirty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96913" y="1698625"/>
          <a:ext cx="5813425" cy="2935288"/>
        </p:xfrm>
        <a:graphic>
          <a:graphicData uri="http://schemas.openxmlformats.org/presentationml/2006/ole">
            <p:oleObj spid="_x0000_s96270" name="Clip" r:id="rId3" imgW="36804600" imgH="2163127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>
                <a:effectLst/>
              </a:rPr>
              <a:t> Peanuts Cartoon</a:t>
            </a:r>
            <a:endParaRPr lang="en-US" sz="800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3886200"/>
          </a:xfrm>
        </p:spPr>
        <p:txBody>
          <a:bodyPr/>
          <a:lstStyle/>
          <a:p>
            <a:pPr algn="ctr" eaLnBrk="1" hangingPunct="1">
              <a:buFontTx/>
              <a:buChar char="•"/>
              <a:defRPr/>
            </a:pPr>
            <a:r>
              <a:rPr lang="en-US" sz="6000" dirty="0">
                <a:effectLst/>
              </a:rPr>
              <a:t>  What are the three types of people depicted in the following cartoon?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19100"/>
            <a:ext cx="7772400" cy="13335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effectLst/>
              </a:rPr>
              <a:t>Project LEGAL’s</a:t>
            </a:r>
            <a:br>
              <a:rPr lang="en-US" sz="5400">
                <a:effectLst/>
              </a:rPr>
            </a:br>
            <a:r>
              <a:rPr lang="en-US" sz="5400">
                <a:effectLst/>
              </a:rPr>
              <a:t>    Validated Objectives</a:t>
            </a:r>
            <a:r>
              <a:rPr lang="en-US"/>
              <a:t>	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/>
              <a:t> Significant student growth in problem-solving and critical thinking skills.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 dirty="0"/>
              <a:t> Has been implemented in 34 states 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Hungary, Croatia, and the US Virgin islands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Montecalvo</a:t>
            </a:r>
            <a:r>
              <a:rPr lang="en-US" dirty="0" smtClean="0"/>
              <a:t>, Asst. Director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600200"/>
            <a:ext cx="42672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1993, Jim hired Joe as a one –year grad assistant; Joe learns HTML and LEGAL strategies are revised for the Internet under $7M+ Project TIPS grant for Bronx.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810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838199"/>
          </a:xfrm>
        </p:spPr>
        <p:txBody>
          <a:bodyPr/>
          <a:lstStyle/>
          <a:p>
            <a:r>
              <a:rPr lang="en-US" dirty="0"/>
              <a:t>Project CRITICAL Objectives: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urriculum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estructuring:--Identifying social problems in your curriculum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IT: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ervice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raining: 5 Release Days &amp; 5 Break Days; 2/20—2/22 &amp; 4/4—4/5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I: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dentification of Talent Pool students in regular content classrooms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33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(teachers using)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omputer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pplications: Use Jim Carroll and Joe Montecalvo’s Internet application,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hlinkClick r:id="rId2"/>
              </a:rPr>
              <a:t>The Public Policy Analyst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have students analyze social problems and develop public policy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earning outcomes: (1) problem solving involving public policy issues; (2) state content standards for American history, global history, language arts and science and (3) improved use of technology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9100"/>
            <a:ext cx="8763000" cy="14097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effectLst/>
              </a:rPr>
              <a:t>Scaling—Up’s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    Staff Developers</a:t>
            </a:r>
            <a:br>
              <a:rPr lang="en-US" sz="5400" dirty="0">
                <a:effectLst/>
              </a:rPr>
            </a:br>
            <a:r>
              <a:rPr lang="en-US" dirty="0"/>
              <a:t>	will make school visits in 2018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3352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</p:txBody>
      </p:sp>
      <p:pic>
        <p:nvPicPr>
          <p:cNvPr id="4" name="Picture 3" descr="A person wearing a suit and hat&#10;&#10;Description generated with very high confidence">
            <a:extLst>
              <a:ext uri="{FF2B5EF4-FFF2-40B4-BE49-F238E27FC236}">
                <a16:creationId xmlns:a16="http://schemas.microsoft.com/office/drawing/2014/main" xmlns="" id="{941F0581-06C3-4B5D-8FCA-9E99BA424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514600"/>
            <a:ext cx="2528969" cy="3363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1BDB72-E5C0-4B7A-BED6-70840B13F5F6}"/>
              </a:ext>
            </a:extLst>
          </p:cNvPr>
          <p:cNvSpPr txBox="1"/>
          <p:nvPr/>
        </p:nvSpPr>
        <p:spPr>
          <a:xfrm>
            <a:off x="228600" y="6172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 Harris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3887D0-CF45-4BC9-A132-73E6A9CDA7C4}"/>
              </a:ext>
            </a:extLst>
          </p:cNvPr>
          <p:cNvSpPr txBox="1"/>
          <p:nvPr/>
        </p:nvSpPr>
        <p:spPr>
          <a:xfrm>
            <a:off x="56388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Fortin</a:t>
            </a:r>
          </a:p>
        </p:txBody>
      </p:sp>
      <p:pic>
        <p:nvPicPr>
          <p:cNvPr id="3" name="Picture 2" descr="A person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6C468F1C-001B-4B01-9316-991A18F13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514600"/>
            <a:ext cx="268935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37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/>
              <a:t>Scaling-Up’s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/>
              <a:t> </a:t>
            </a:r>
            <a:r>
              <a:rPr lang="en-US" sz="6600" dirty="0"/>
              <a:t>Technology Specialist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3520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latin typeface="Impact" pitchFamily="34" charset="0"/>
              </a:rPr>
              <a:t>Joe Montecalvo</a:t>
            </a:r>
          </a:p>
        </p:txBody>
      </p:sp>
      <p:pic>
        <p:nvPicPr>
          <p:cNvPr id="3" name="Picture 2" descr="A picture containing laptop, person, computer, sitting&#10;&#10;Description generated with very high confidence">
            <a:extLst>
              <a:ext uri="{FF2B5EF4-FFF2-40B4-BE49-F238E27FC236}">
                <a16:creationId xmlns:a16="http://schemas.microsoft.com/office/drawing/2014/main" xmlns="" id="{5C0FADF0-DBB9-4570-9017-A4EF22D1C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170" y="2895600"/>
            <a:ext cx="5604830" cy="3570336"/>
          </a:xfrm>
          <a:prstGeom prst="rect">
            <a:avLst/>
          </a:prstGeom>
        </p:spPr>
      </p:pic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EF8AE61D-A4CD-47D6-9185-C98F4A983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895600"/>
            <a:ext cx="2895600" cy="30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41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534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/>
              <a:t> </a:t>
            </a: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52400"/>
          <a:ext cx="8534400" cy="603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D985EA-AD38-48C0-AA6A-0B8C3F325CBF}"/>
              </a:ext>
            </a:extLst>
          </p:cNvPr>
          <p:cNvSpPr txBox="1"/>
          <p:nvPr/>
        </p:nvSpPr>
        <p:spPr>
          <a:xfrm>
            <a:off x="609600" y="8382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Benefits 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Scaling-Up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CRITICAL?</a:t>
            </a:r>
          </a:p>
        </p:txBody>
      </p:sp>
    </p:spTree>
    <p:extLst>
      <p:ext uri="{BB962C8B-B14F-4D97-AF65-F5344CB8AC3E}">
        <p14:creationId xmlns:p14="http://schemas.microsoft.com/office/powerpoint/2010/main" xmlns="" val="346702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Benefits: Teachers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924800" cy="4025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Technology integration skills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Training on G/T theorists &amp; curriculum differentiation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Stipends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effectLst/>
              </a:rPr>
              <a:t>Benefits: Students</a:t>
            </a:r>
            <a:endParaRPr lang="en-US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924800" cy="40259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/>
              <a:t> Identifying talented students and meeting their academic needs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23" name="Picture 3" descr="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Benefits: Students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696200" cy="40259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 dirty="0"/>
              <a:t> Technology-proficient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Academic standards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Enhanced Curricula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Employable </a:t>
            </a:r>
            <a:r>
              <a:rPr lang="en-US" sz="5400" dirty="0" smtClean="0"/>
              <a:t>skills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Scaling-Up staff E-mail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7924800" cy="19177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2"/>
              </a:rPr>
              <a:t>jcarroll@syr.edu</a:t>
            </a:r>
            <a:endParaRPr lang="en-US" sz="4000" dirty="0">
              <a:hlinkClick r:id="rId3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3"/>
              </a:rPr>
              <a:t>jmonteca@maxwell.syr.edu</a:t>
            </a:r>
            <a:endParaRPr lang="en-US" sz="4000" dirty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4"/>
              </a:rPr>
              <a:t>mrfortin925@hotmail.com</a:t>
            </a:r>
            <a:endParaRPr lang="en-US" sz="4000" dirty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5"/>
              </a:rPr>
              <a:t>harris0426@aol.com</a:t>
            </a:r>
            <a:endParaRPr lang="en-US" sz="40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000" dirty="0"/>
          </a:p>
        </p:txBody>
      </p:sp>
      <p:pic>
        <p:nvPicPr>
          <p:cNvPr id="5" name="Online Image Placeholder 4" descr="A picture containing device&#10;&#10;Description generated with high confidence">
            <a:extLst>
              <a:ext uri="{FF2B5EF4-FFF2-40B4-BE49-F238E27FC236}">
                <a16:creationId xmlns:a16="http://schemas.microsoft.com/office/drawing/2014/main" xmlns="" id="{247ACA09-C756-4649-8592-3A01D8B02F40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290" y="4038600"/>
            <a:ext cx="2556510" cy="255651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23129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effectLst/>
              </a:rPr>
              <a:t>Scaling-Up </a:t>
            </a:r>
            <a:r>
              <a:rPr lang="en-US" sz="5400" dirty="0">
                <a:effectLst/>
              </a:rPr>
              <a:t/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Project CRITICAL:   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Website</a:t>
            </a:r>
            <a:endParaRPr lang="en-US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971800"/>
            <a:ext cx="7467600" cy="8169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hlinkClick r:id="rId3"/>
              </a:rPr>
              <a:t>http</a:t>
            </a:r>
            <a:r>
              <a:rPr lang="en-US" sz="2800" dirty="0" smtClean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flippedtips.com</a:t>
            </a:r>
            <a:r>
              <a:rPr lang="en-US" sz="2800" dirty="0" smtClean="0">
                <a:hlinkClick r:id="rId3"/>
              </a:rPr>
              <a:t>/plegal/javits/critical.html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xmlns="" val="3614971865"/>
              </p:ext>
            </p:extLst>
          </p:nvPr>
        </p:nvGraphicFramePr>
        <p:xfrm>
          <a:off x="5684837" y="3788727"/>
          <a:ext cx="3001963" cy="3048000"/>
        </p:xfrm>
        <a:graphic>
          <a:graphicData uri="http://schemas.openxmlformats.org/presentationml/2006/ole">
            <p:oleObj spid="_x0000_s22544" name="Clip" r:id="rId4" imgW="49539525" imgH="50292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In Closing</a:t>
            </a:r>
            <a:endParaRPr lang="en-US" sz="8800" dirty="0"/>
          </a:p>
        </p:txBody>
      </p:sp>
      <p:graphicFrame>
        <p:nvGraphicFramePr>
          <p:cNvPr id="143362" name="Object 3"/>
          <p:cNvGraphicFramePr>
            <a:graphicFrameLocks noGrp="1" noChangeAspect="1"/>
          </p:cNvGraphicFramePr>
          <p:nvPr/>
        </p:nvGraphicFramePr>
        <p:xfrm>
          <a:off x="2895600" y="2133600"/>
          <a:ext cx="3209925" cy="4724400"/>
        </p:xfrm>
        <a:graphic>
          <a:graphicData uri="http://schemas.openxmlformats.org/presentationml/2006/ole">
            <p:oleObj spid="_x0000_s143362" name="Clip" r:id="rId3" imgW="2794000" imgH="411321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9941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286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Keep you deck chairs facing forward</a:t>
            </a:r>
            <a:endParaRPr lang="en-US" sz="4400" dirty="0"/>
          </a:p>
        </p:txBody>
      </p:sp>
      <p:pic>
        <p:nvPicPr>
          <p:cNvPr id="3" name="Picture 3" descr="C:\Users\jmonteca\AppData\Local\Microsoft\Windows\Temporary Internet Files\Content.IE5\TVPL56DD\MC9004462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486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747" name="Picture 3" descr="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2771" name="Picture 3" descr="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5" name="Picture 3" descr="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4819" name="Picture 3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James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What Will Teachers Be Learning?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533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6096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Joe Montecalvo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979C6B21-B33B-4665-923F-F9DDC6AEC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90775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22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Teachers Be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identify social problems to use with the PPA that may be found in…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0BB932-CF70-4BD8-AF83-774C08DE2B9C}"/>
              </a:ext>
            </a:extLst>
          </p:cNvPr>
          <p:cNvSpPr txBox="1"/>
          <p:nvPr/>
        </p:nvSpPr>
        <p:spPr>
          <a:xfrm>
            <a:off x="457200" y="2590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content curriculum 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D35441-D1E4-425E-9A01-F2618CD1C44E}"/>
              </a:ext>
            </a:extLst>
          </p:cNvPr>
          <p:cNvSpPr txBox="1"/>
          <p:nvPr/>
        </p:nvSpPr>
        <p:spPr>
          <a:xfrm>
            <a:off x="457200" y="3581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classroom 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458A7D-8E09-4A8B-87E6-EC2239A64732}"/>
              </a:ext>
            </a:extLst>
          </p:cNvPr>
          <p:cNvSpPr txBox="1"/>
          <p:nvPr/>
        </p:nvSpPr>
        <p:spPr>
          <a:xfrm>
            <a:off x="457200" y="4495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school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D7FC7A-6E16-4065-99E9-7294A6852F79}"/>
              </a:ext>
            </a:extLst>
          </p:cNvPr>
          <p:cNvSpPr txBox="1"/>
          <p:nvPr/>
        </p:nvSpPr>
        <p:spPr>
          <a:xfrm>
            <a:off x="533400" y="5410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community</a:t>
            </a:r>
          </a:p>
        </p:txBody>
      </p:sp>
    </p:spTree>
    <p:extLst>
      <p:ext uri="{BB962C8B-B14F-4D97-AF65-F5344CB8AC3E}">
        <p14:creationId xmlns:p14="http://schemas.microsoft.com/office/powerpoint/2010/main" xmlns="" val="2018138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9650</TotalTime>
  <Words>641</Words>
  <Application>Microsoft Office PowerPoint</Application>
  <PresentationFormat>On-screen Show (4:3)</PresentationFormat>
  <Paragraphs>102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Beam</vt:lpstr>
      <vt:lpstr>Clip</vt:lpstr>
      <vt:lpstr>Introducing…</vt:lpstr>
      <vt:lpstr> Peanuts Cartoon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Scaling-Up  Project CRITICAL</vt:lpstr>
      <vt:lpstr>Project LEGAL</vt:lpstr>
      <vt:lpstr>Project LEGAL</vt:lpstr>
      <vt:lpstr>Project LEGAL</vt:lpstr>
      <vt:lpstr>Project LEGAL’s     Validated Objectives </vt:lpstr>
      <vt:lpstr>Project LEGAL</vt:lpstr>
      <vt:lpstr>Joe Montecalvo, Asst. Director</vt:lpstr>
      <vt:lpstr>Project CRITICAL Objectives:</vt:lpstr>
      <vt:lpstr>Scaling—Up’s     Staff Developers  will make school visits in 2018</vt:lpstr>
      <vt:lpstr>Scaling-Up’s</vt:lpstr>
      <vt:lpstr>Slide 26</vt:lpstr>
      <vt:lpstr>Slide 27</vt:lpstr>
      <vt:lpstr>Benefits: Teachers</vt:lpstr>
      <vt:lpstr>Benefits: Students</vt:lpstr>
      <vt:lpstr>Benefits: Students</vt:lpstr>
      <vt:lpstr>Scaling-Up staff E-mail</vt:lpstr>
      <vt:lpstr>Scaling-Up  Project CRITICAL:    Website</vt:lpstr>
      <vt:lpstr>Slide 33</vt:lpstr>
      <vt:lpstr>Slide 34</vt:lpstr>
    </vt:vector>
  </TitlesOfParts>
  <Company>Syracuse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is CRITICAL</dc:title>
  <dc:creator>plegal</dc:creator>
  <cp:lastModifiedBy>Windows User</cp:lastModifiedBy>
  <cp:revision>115</cp:revision>
  <dcterms:created xsi:type="dcterms:W3CDTF">1998-05-29T13:24:33Z</dcterms:created>
  <dcterms:modified xsi:type="dcterms:W3CDTF">2017-10-25T17:44:39Z</dcterms:modified>
</cp:coreProperties>
</file>