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327" r:id="rId4"/>
    <p:sldId id="308" r:id="rId5"/>
    <p:sldId id="315" r:id="rId6"/>
    <p:sldId id="258" r:id="rId7"/>
    <p:sldId id="316" r:id="rId8"/>
    <p:sldId id="317" r:id="rId9"/>
    <p:sldId id="318" r:id="rId10"/>
    <p:sldId id="324" r:id="rId11"/>
    <p:sldId id="323" r:id="rId12"/>
    <p:sldId id="321" r:id="rId13"/>
    <p:sldId id="322" r:id="rId14"/>
    <p:sldId id="319" r:id="rId15"/>
    <p:sldId id="320" r:id="rId16"/>
    <p:sldId id="325" r:id="rId17"/>
    <p:sldId id="326" r:id="rId18"/>
    <p:sldId id="328" r:id="rId19"/>
    <p:sldId id="330" r:id="rId20"/>
    <p:sldId id="25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CDB66-747E-4FF3-8878-307CF7112C28}" v="87" dt="2020-10-20T18:08:10.663"/>
    <p1510:client id="{42A90BF6-BFBC-40C5-B76E-C350CC34807D}" v="67" dt="2020-09-16T23:23:00.135"/>
    <p1510:client id="{4D212A4E-493D-4438-969B-79B2F11E449D}" v="56" dt="2020-09-16T23:21:22.501"/>
    <p1510:client id="{686CAA5D-E581-4AFC-90D7-28B352FAD62B}" v="46" dt="2020-09-15T17:59:12.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CBBEA-B147-4E40-AB1B-7CBA2EC26D45}" type="datetimeFigureOut">
              <a:rPr lang="en-US" smtClean="0"/>
              <a:t>10/21/2020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0AC67-CCFB-4270-9823-C15C486B01A3}" type="slidenum">
              <a:rPr lang="en-US" smtClean="0"/>
              <a:t>‹#›</a:t>
            </a:fld>
            <a:endParaRPr lang="en-US"/>
          </a:p>
        </p:txBody>
      </p:sp>
    </p:spTree>
    <p:extLst>
      <p:ext uri="{BB962C8B-B14F-4D97-AF65-F5344CB8AC3E}">
        <p14:creationId xmlns:p14="http://schemas.microsoft.com/office/powerpoint/2010/main" val="409621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B5724E-FD42-0941-8E13-66A42BBC41DB}"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t>‹#›</a:t>
            </a:fld>
            <a:endParaRPr lang="en-US"/>
          </a:p>
        </p:txBody>
      </p:sp>
    </p:spTree>
    <p:extLst>
      <p:ext uri="{BB962C8B-B14F-4D97-AF65-F5344CB8AC3E}">
        <p14:creationId xmlns:p14="http://schemas.microsoft.com/office/powerpoint/2010/main" val="2949532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5724E-FD42-0941-8E13-66A42BBC41DB}"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t>‹#›</a:t>
            </a:fld>
            <a:endParaRPr lang="en-US"/>
          </a:p>
        </p:txBody>
      </p:sp>
    </p:spTree>
    <p:extLst>
      <p:ext uri="{BB962C8B-B14F-4D97-AF65-F5344CB8AC3E}">
        <p14:creationId xmlns:p14="http://schemas.microsoft.com/office/powerpoint/2010/main" val="298742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5724E-FD42-0941-8E13-66A42BBC41DB}"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t>‹#›</a:t>
            </a:fld>
            <a:endParaRPr lang="en-US"/>
          </a:p>
        </p:txBody>
      </p:sp>
    </p:spTree>
    <p:extLst>
      <p:ext uri="{BB962C8B-B14F-4D97-AF65-F5344CB8AC3E}">
        <p14:creationId xmlns:p14="http://schemas.microsoft.com/office/powerpoint/2010/main" val="405927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5724E-FD42-0941-8E13-66A42BBC41DB}"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t>‹#›</a:t>
            </a:fld>
            <a:endParaRPr lang="en-US"/>
          </a:p>
        </p:txBody>
      </p:sp>
    </p:spTree>
    <p:extLst>
      <p:ext uri="{BB962C8B-B14F-4D97-AF65-F5344CB8AC3E}">
        <p14:creationId xmlns:p14="http://schemas.microsoft.com/office/powerpoint/2010/main" val="104214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B5724E-FD42-0941-8E13-66A42BBC41DB}"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0359F-FB02-BE42-938A-F15B6B42AE49}" type="slidenum">
              <a:rPr lang="en-US" smtClean="0"/>
              <a:t>‹#›</a:t>
            </a:fld>
            <a:endParaRPr lang="en-US"/>
          </a:p>
        </p:txBody>
      </p:sp>
    </p:spTree>
    <p:extLst>
      <p:ext uri="{BB962C8B-B14F-4D97-AF65-F5344CB8AC3E}">
        <p14:creationId xmlns:p14="http://schemas.microsoft.com/office/powerpoint/2010/main" val="4009116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B5724E-FD42-0941-8E13-66A42BBC41DB}"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0359F-FB02-BE42-938A-F15B6B42AE49}" type="slidenum">
              <a:rPr lang="en-US" smtClean="0"/>
              <a:t>‹#›</a:t>
            </a:fld>
            <a:endParaRPr lang="en-US"/>
          </a:p>
        </p:txBody>
      </p:sp>
    </p:spTree>
    <p:extLst>
      <p:ext uri="{BB962C8B-B14F-4D97-AF65-F5344CB8AC3E}">
        <p14:creationId xmlns:p14="http://schemas.microsoft.com/office/powerpoint/2010/main" val="85943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B5724E-FD42-0941-8E13-66A42BBC41DB}" type="datetimeFigureOut">
              <a:rPr lang="en-US" smtClean="0"/>
              <a:t>10/21/2020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C0359F-FB02-BE42-938A-F15B6B42AE49}" type="slidenum">
              <a:rPr lang="en-US" smtClean="0"/>
              <a:t>‹#›</a:t>
            </a:fld>
            <a:endParaRPr lang="en-US"/>
          </a:p>
        </p:txBody>
      </p:sp>
    </p:spTree>
    <p:extLst>
      <p:ext uri="{BB962C8B-B14F-4D97-AF65-F5344CB8AC3E}">
        <p14:creationId xmlns:p14="http://schemas.microsoft.com/office/powerpoint/2010/main" val="332632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B5724E-FD42-0941-8E13-66A42BBC41DB}" type="datetimeFigureOut">
              <a:rPr lang="en-US" smtClean="0"/>
              <a:t>10/21/2020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C0359F-FB02-BE42-938A-F15B6B42AE49}" type="slidenum">
              <a:rPr lang="en-US" smtClean="0"/>
              <a:t>‹#›</a:t>
            </a:fld>
            <a:endParaRPr lang="en-US"/>
          </a:p>
        </p:txBody>
      </p:sp>
    </p:spTree>
    <p:extLst>
      <p:ext uri="{BB962C8B-B14F-4D97-AF65-F5344CB8AC3E}">
        <p14:creationId xmlns:p14="http://schemas.microsoft.com/office/powerpoint/2010/main" val="4478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5724E-FD42-0941-8E13-66A42BBC41DB}" type="datetimeFigureOut">
              <a:rPr lang="en-US" smtClean="0"/>
              <a:t>10/21/2020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C0359F-FB02-BE42-938A-F15B6B42AE49}" type="slidenum">
              <a:rPr lang="en-US" smtClean="0"/>
              <a:t>‹#›</a:t>
            </a:fld>
            <a:endParaRPr lang="en-US"/>
          </a:p>
        </p:txBody>
      </p:sp>
    </p:spTree>
    <p:extLst>
      <p:ext uri="{BB962C8B-B14F-4D97-AF65-F5344CB8AC3E}">
        <p14:creationId xmlns:p14="http://schemas.microsoft.com/office/powerpoint/2010/main" val="199547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5724E-FD42-0941-8E13-66A42BBC41DB}"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0359F-FB02-BE42-938A-F15B6B42AE49}" type="slidenum">
              <a:rPr lang="en-US" smtClean="0"/>
              <a:t>‹#›</a:t>
            </a:fld>
            <a:endParaRPr lang="en-US"/>
          </a:p>
        </p:txBody>
      </p:sp>
    </p:spTree>
    <p:extLst>
      <p:ext uri="{BB962C8B-B14F-4D97-AF65-F5344CB8AC3E}">
        <p14:creationId xmlns:p14="http://schemas.microsoft.com/office/powerpoint/2010/main" val="140833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5724E-FD42-0941-8E13-66A42BBC41DB}"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0359F-FB02-BE42-938A-F15B6B42AE49}" type="slidenum">
              <a:rPr lang="en-US" smtClean="0"/>
              <a:t>‹#›</a:t>
            </a:fld>
            <a:endParaRPr lang="en-US"/>
          </a:p>
        </p:txBody>
      </p:sp>
    </p:spTree>
    <p:extLst>
      <p:ext uri="{BB962C8B-B14F-4D97-AF65-F5344CB8AC3E}">
        <p14:creationId xmlns:p14="http://schemas.microsoft.com/office/powerpoint/2010/main" val="4013954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5724E-FD42-0941-8E13-66A42BBC41DB}" type="datetimeFigureOut">
              <a:rPr lang="en-US" smtClean="0"/>
              <a:t>10/21/2020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0359F-FB02-BE42-938A-F15B6B42AE49}" type="slidenum">
              <a:rPr lang="en-US" smtClean="0"/>
              <a:t>‹#›</a:t>
            </a:fld>
            <a:endParaRPr lang="en-US"/>
          </a:p>
        </p:txBody>
      </p:sp>
    </p:spTree>
    <p:extLst>
      <p:ext uri="{BB962C8B-B14F-4D97-AF65-F5344CB8AC3E}">
        <p14:creationId xmlns:p14="http://schemas.microsoft.com/office/powerpoint/2010/main" val="833341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lextutor.ca/" TargetMode="External"/><Relationship Id="rId2" Type="http://schemas.openxmlformats.org/officeDocument/2006/relationships/hyperlink" Target="https://visuwords.com/" TargetMode="External"/><Relationship Id="rId1" Type="http://schemas.openxmlformats.org/officeDocument/2006/relationships/slideLayout" Target="../slideLayouts/slideLayout2.xml"/><Relationship Id="rId5" Type="http://schemas.openxmlformats.org/officeDocument/2006/relationships/hyperlink" Target="https://www.edutopia.org/blog/8-strategies-teaching-academic-language-todd-finley" TargetMode="External"/><Relationship Id="rId4" Type="http://schemas.openxmlformats.org/officeDocument/2006/relationships/hyperlink" Target="http://www.colorincolorado.org/article/academic-language-and-ells-what-teachers-need-kno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93465"/>
            <a:ext cx="7772400" cy="3070855"/>
          </a:xfrm>
        </p:spPr>
        <p:txBody>
          <a:bodyPr>
            <a:normAutofit/>
          </a:bodyPr>
          <a:lstStyle/>
          <a:p>
            <a:r>
              <a:rPr lang="en-US" b="1" dirty="0">
                <a:solidFill>
                  <a:srgbClr val="000000"/>
                </a:solidFill>
                <a:cs typeface="Arial"/>
              </a:rPr>
              <a:t>Working with Multilingual Learners in the Content Classroom, Part 2</a:t>
            </a:r>
          </a:p>
        </p:txBody>
      </p:sp>
      <p:sp>
        <p:nvSpPr>
          <p:cNvPr id="3" name="Subtitle 2"/>
          <p:cNvSpPr>
            <a:spLocks noGrp="1"/>
          </p:cNvSpPr>
          <p:nvPr>
            <p:ph type="subTitle" idx="1"/>
          </p:nvPr>
        </p:nvSpPr>
        <p:spPr>
          <a:xfrm>
            <a:off x="1371600" y="4864320"/>
            <a:ext cx="6400800" cy="1460160"/>
          </a:xfrm>
        </p:spPr>
        <p:txBody>
          <a:bodyPr>
            <a:normAutofit/>
          </a:bodyPr>
          <a:lstStyle/>
          <a:p>
            <a:r>
              <a:rPr lang="en-US" sz="1800" dirty="0">
                <a:solidFill>
                  <a:schemeClr val="bg1"/>
                </a:solidFill>
              </a:rPr>
              <a:t>Catherine Box</a:t>
            </a:r>
          </a:p>
          <a:p>
            <a:r>
              <a:rPr lang="en-US" sz="1800" dirty="0">
                <a:solidFill>
                  <a:schemeClr val="bg1"/>
                </a:solidFill>
              </a:rPr>
              <a:t>October 22, 2020</a:t>
            </a:r>
          </a:p>
          <a:p>
            <a:endParaRPr lang="en-US" sz="1800" dirty="0">
              <a:solidFill>
                <a:schemeClr val="bg1"/>
              </a:solidFill>
            </a:endParaRPr>
          </a:p>
          <a:p>
            <a:r>
              <a:rPr lang="en-US" sz="1800" dirty="0">
                <a:solidFill>
                  <a:schemeClr val="bg1"/>
                </a:solidFill>
              </a:rPr>
              <a:t>Presented to NYC </a:t>
            </a:r>
            <a:r>
              <a:rPr lang="en-US" sz="1800">
                <a:solidFill>
                  <a:schemeClr val="bg1"/>
                </a:solidFill>
              </a:rPr>
              <a:t>DOE teachers</a:t>
            </a:r>
            <a:endParaRPr lang="en-US" sz="1800" dirty="0">
              <a:solidFill>
                <a:schemeClr val="bg1"/>
              </a:solidFill>
            </a:endParaRPr>
          </a:p>
        </p:txBody>
      </p:sp>
    </p:spTree>
    <p:extLst>
      <p:ext uri="{BB962C8B-B14F-4D97-AF65-F5344CB8AC3E}">
        <p14:creationId xmlns:p14="http://schemas.microsoft.com/office/powerpoint/2010/main" val="589877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C664B-A026-4498-B284-ADCAEAC0CBD1}"/>
              </a:ext>
            </a:extLst>
          </p:cNvPr>
          <p:cNvSpPr>
            <a:spLocks noGrp="1"/>
          </p:cNvSpPr>
          <p:nvPr>
            <p:ph type="title"/>
          </p:nvPr>
        </p:nvSpPr>
        <p:spPr/>
        <p:txBody>
          <a:bodyPr/>
          <a:lstStyle/>
          <a:p>
            <a:r>
              <a:rPr lang="en-US" dirty="0">
                <a:latin typeface="+mn-lt"/>
              </a:rPr>
              <a:t>Video Clip Analysis</a:t>
            </a:r>
          </a:p>
        </p:txBody>
      </p:sp>
      <p:sp>
        <p:nvSpPr>
          <p:cNvPr id="3" name="Content Placeholder 2">
            <a:extLst>
              <a:ext uri="{FF2B5EF4-FFF2-40B4-BE49-F238E27FC236}">
                <a16:creationId xmlns:a16="http://schemas.microsoft.com/office/drawing/2014/main" id="{EA3601C4-CBE5-49A2-9088-C9CA093D44CC}"/>
              </a:ext>
            </a:extLst>
          </p:cNvPr>
          <p:cNvSpPr>
            <a:spLocks noGrp="1"/>
          </p:cNvSpPr>
          <p:nvPr>
            <p:ph idx="1"/>
          </p:nvPr>
        </p:nvSpPr>
        <p:spPr/>
        <p:txBody>
          <a:bodyPr>
            <a:normAutofit fontScale="85000" lnSpcReduction="10000"/>
          </a:bodyPr>
          <a:lstStyle/>
          <a:p>
            <a:pPr marL="0" indent="0">
              <a:buNone/>
            </a:pPr>
            <a:r>
              <a:rPr lang="en-US" dirty="0"/>
              <a:t>View the following clip from a Global Studies classroom, in which 100 percent of the students are multilingual learners. Consider the following:</a:t>
            </a:r>
          </a:p>
          <a:p>
            <a:pPr marL="0" indent="0">
              <a:buNone/>
            </a:pPr>
            <a:endParaRPr lang="en-US" dirty="0"/>
          </a:p>
          <a:p>
            <a:pPr marL="0" indent="0">
              <a:buNone/>
            </a:pPr>
            <a:r>
              <a:rPr lang="en-US" i="1" dirty="0"/>
              <a:t>What kinds of language-focused task support are being implemented? What else could be done to further support multilinguals in this content classroom?</a:t>
            </a:r>
          </a:p>
          <a:p>
            <a:pPr marL="0" indent="0">
              <a:buNone/>
            </a:pPr>
            <a:endParaRPr lang="en-US" dirty="0"/>
          </a:p>
          <a:p>
            <a:pPr marL="0" indent="0">
              <a:buNone/>
            </a:pPr>
            <a:r>
              <a:rPr lang="en-US" sz="2400" dirty="0"/>
              <a:t>*I am not presenting this as a model of “perfect” ENL teaching. Instead, it is a </a:t>
            </a:r>
            <a:r>
              <a:rPr lang="en-US" sz="2400" i="1" dirty="0"/>
              <a:t>real-life example </a:t>
            </a:r>
            <a:r>
              <a:rPr lang="en-US" sz="2400" dirty="0"/>
              <a:t>of the kinds of task support possible in a content classroom.</a:t>
            </a:r>
          </a:p>
          <a:p>
            <a:pPr marL="0" indent="0">
              <a:buNone/>
            </a:pPr>
            <a:endParaRPr lang="en-US" dirty="0"/>
          </a:p>
        </p:txBody>
      </p:sp>
    </p:spTree>
    <p:extLst>
      <p:ext uri="{BB962C8B-B14F-4D97-AF65-F5344CB8AC3E}">
        <p14:creationId xmlns:p14="http://schemas.microsoft.com/office/powerpoint/2010/main" val="381384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94616B-71CF-495C-952D-5B6A58A04981}"/>
              </a:ext>
            </a:extLst>
          </p:cNvPr>
          <p:cNvSpPr>
            <a:spLocks noGrp="1"/>
          </p:cNvSpPr>
          <p:nvPr>
            <p:ph type="title"/>
          </p:nvPr>
        </p:nvSpPr>
        <p:spPr/>
        <p:txBody>
          <a:bodyPr>
            <a:normAutofit/>
          </a:bodyPr>
          <a:lstStyle/>
          <a:p>
            <a:r>
              <a:rPr lang="en-US" dirty="0">
                <a:latin typeface="+mn-lt"/>
              </a:rPr>
              <a:t>Academic language</a:t>
            </a:r>
            <a:br>
              <a:rPr lang="en-US" dirty="0"/>
            </a:br>
            <a:r>
              <a:rPr lang="en-US" sz="1800" dirty="0">
                <a:latin typeface="+mn-lt"/>
              </a:rPr>
              <a:t>What Is it?</a:t>
            </a:r>
            <a:br>
              <a:rPr lang="en-US" sz="1800" dirty="0">
                <a:latin typeface="+mn-lt"/>
              </a:rPr>
            </a:br>
            <a:r>
              <a:rPr lang="en-US" sz="1800" dirty="0">
                <a:latin typeface="+mn-lt"/>
              </a:rPr>
              <a:t>How can we engage all of our students to use it?</a:t>
            </a:r>
            <a:endParaRPr lang="en-US" dirty="0">
              <a:latin typeface="+mn-lt"/>
            </a:endParaRPr>
          </a:p>
        </p:txBody>
      </p:sp>
      <p:sp>
        <p:nvSpPr>
          <p:cNvPr id="5" name="Text Placeholder 4">
            <a:extLst>
              <a:ext uri="{FF2B5EF4-FFF2-40B4-BE49-F238E27FC236}">
                <a16:creationId xmlns:a16="http://schemas.microsoft.com/office/drawing/2014/main" id="{4A22A2BE-6C22-4BCF-8C82-CFBF7A0AE3A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781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rPr>
              <a:t>EXAMPLE OF ACADEMIC LANGUAGE</a:t>
            </a:r>
          </a:p>
        </p:txBody>
      </p:sp>
      <p:sp>
        <p:nvSpPr>
          <p:cNvPr id="3" name="Content Placeholder 2"/>
          <p:cNvSpPr>
            <a:spLocks noGrp="1"/>
          </p:cNvSpPr>
          <p:nvPr>
            <p:ph idx="1"/>
          </p:nvPr>
        </p:nvSpPr>
        <p:spPr/>
        <p:txBody>
          <a:bodyPr vert="horz" lIns="91440" tIns="45720" rIns="91440" bIns="45720" rtlCol="0" anchor="t">
            <a:normAutofit lnSpcReduction="10000"/>
          </a:bodyPr>
          <a:lstStyle/>
          <a:p>
            <a:pPr marL="109728" indent="0">
              <a:buNone/>
            </a:pPr>
            <a:endParaRPr lang="en-US" dirty="0"/>
          </a:p>
          <a:p>
            <a:pPr marL="109728" indent="0">
              <a:buNone/>
            </a:pPr>
            <a:endParaRPr lang="en-US" dirty="0"/>
          </a:p>
          <a:p>
            <a:pPr marL="109728" indent="0">
              <a:buNone/>
            </a:pPr>
            <a:r>
              <a:rPr lang="en-US" dirty="0"/>
              <a:t>The extended drought caused the crops to fail, resulting in a wide spread famine, and many deaths, especially among children and the elderly.           </a:t>
            </a:r>
          </a:p>
          <a:p>
            <a:pPr marL="109728" indent="0" algn="r">
              <a:buNone/>
            </a:pPr>
            <a:r>
              <a:rPr lang="en-US" sz="1800" dirty="0"/>
              <a:t>(Gibbons, 2009, p. 5)</a:t>
            </a:r>
          </a:p>
          <a:p>
            <a:endParaRPr lang="en-US" dirty="0"/>
          </a:p>
          <a:p>
            <a:pPr marL="0" indent="0">
              <a:buNone/>
            </a:pPr>
            <a:r>
              <a:rPr lang="en-US" dirty="0">
                <a:solidFill>
                  <a:srgbClr val="7030A0"/>
                </a:solidFill>
              </a:rPr>
              <a:t>   </a:t>
            </a:r>
            <a:r>
              <a:rPr lang="en-US" sz="2000" dirty="0">
                <a:solidFill>
                  <a:srgbClr val="7030A0"/>
                </a:solidFill>
              </a:rPr>
              <a:t>REWRITE THIS SENTENCE IN “EVERYDAY LANGUAGE.”</a:t>
            </a:r>
            <a:endParaRPr lang="en-US" sz="2000" dirty="0">
              <a:solidFill>
                <a:srgbClr val="7030A0"/>
              </a:solidFill>
              <a:cs typeface="Times New Roman"/>
            </a:endParaRPr>
          </a:p>
          <a:p>
            <a:pPr marL="0" indent="0">
              <a:buNone/>
            </a:pPr>
            <a:endParaRPr lang="en-US" dirty="0"/>
          </a:p>
        </p:txBody>
      </p:sp>
    </p:spTree>
    <p:extLst>
      <p:ext uri="{BB962C8B-B14F-4D97-AF65-F5344CB8AC3E}">
        <p14:creationId xmlns:p14="http://schemas.microsoft.com/office/powerpoint/2010/main" val="157730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What are the differences between these two texts?</a:t>
            </a:r>
          </a:p>
        </p:txBody>
      </p:sp>
      <p:sp>
        <p:nvSpPr>
          <p:cNvPr id="3" name="Content Placeholder 2"/>
          <p:cNvSpPr>
            <a:spLocks noGrp="1"/>
          </p:cNvSpPr>
          <p:nvPr>
            <p:ph idx="1"/>
          </p:nvPr>
        </p:nvSpPr>
        <p:spPr/>
        <p:txBody>
          <a:bodyPr/>
          <a:lstStyle/>
          <a:p>
            <a:pPr marL="0" indent="0">
              <a:buNone/>
            </a:pPr>
            <a:endParaRPr lang="en-US" dirty="0"/>
          </a:p>
        </p:txBody>
      </p:sp>
      <p:sp>
        <p:nvSpPr>
          <p:cNvPr id="4" name="Rectangle 3">
            <a:extLst>
              <a:ext uri="{FF2B5EF4-FFF2-40B4-BE49-F238E27FC236}">
                <a16:creationId xmlns:a16="http://schemas.microsoft.com/office/drawing/2014/main" id="{43DFB0E3-97DA-4FB4-8AA7-C7769A9D3165}"/>
              </a:ext>
            </a:extLst>
          </p:cNvPr>
          <p:cNvSpPr/>
          <p:nvPr/>
        </p:nvSpPr>
        <p:spPr>
          <a:xfrm>
            <a:off x="852256" y="1582341"/>
            <a:ext cx="7834544" cy="4524315"/>
          </a:xfrm>
          <a:prstGeom prst="rect">
            <a:avLst/>
          </a:prstGeom>
        </p:spPr>
        <p:txBody>
          <a:bodyPr wrap="square">
            <a:spAutoFit/>
          </a:bodyPr>
          <a:lstStyle/>
          <a:p>
            <a:endParaRPr lang="en-US" dirty="0"/>
          </a:p>
          <a:p>
            <a:endParaRPr lang="en-US" dirty="0"/>
          </a:p>
          <a:p>
            <a:r>
              <a:rPr lang="en-US" dirty="0"/>
              <a:t>The </a:t>
            </a:r>
            <a:r>
              <a:rPr lang="en-US" dirty="0">
                <a:solidFill>
                  <a:srgbClr val="FF0000"/>
                </a:solidFill>
              </a:rPr>
              <a:t>extended</a:t>
            </a:r>
            <a:r>
              <a:rPr lang="en-US" dirty="0"/>
              <a:t> </a:t>
            </a:r>
            <a:r>
              <a:rPr lang="en-US" dirty="0">
                <a:solidFill>
                  <a:srgbClr val="4F81BD"/>
                </a:solidFill>
              </a:rPr>
              <a:t>drought</a:t>
            </a:r>
            <a:r>
              <a:rPr lang="en-US" dirty="0"/>
              <a:t> caused the crops </a:t>
            </a:r>
            <a:r>
              <a:rPr lang="en-US" dirty="0">
                <a:solidFill>
                  <a:srgbClr val="8064A2"/>
                </a:solidFill>
              </a:rPr>
              <a:t>to fail</a:t>
            </a:r>
            <a:r>
              <a:rPr lang="en-US" dirty="0"/>
              <a:t>, resulting in a </a:t>
            </a:r>
            <a:r>
              <a:rPr lang="en-US" dirty="0">
                <a:solidFill>
                  <a:srgbClr val="0000FF"/>
                </a:solidFill>
              </a:rPr>
              <a:t>wide spread famine</a:t>
            </a:r>
            <a:r>
              <a:rPr lang="en-US" dirty="0"/>
              <a:t>, and many </a:t>
            </a:r>
            <a:r>
              <a:rPr lang="en-US" dirty="0">
                <a:solidFill>
                  <a:srgbClr val="4A4AA2"/>
                </a:solidFill>
              </a:rPr>
              <a:t>deaths</a:t>
            </a:r>
            <a:r>
              <a:rPr lang="en-US" dirty="0"/>
              <a:t>, especially among children and the </a:t>
            </a:r>
            <a:r>
              <a:rPr lang="en-US" dirty="0">
                <a:solidFill>
                  <a:srgbClr val="953735"/>
                </a:solidFill>
              </a:rPr>
              <a:t>elderly</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r>
              <a:rPr lang="en-US" dirty="0"/>
              <a:t>There was </a:t>
            </a:r>
            <a:r>
              <a:rPr lang="en-US" dirty="0">
                <a:solidFill>
                  <a:schemeClr val="accent1"/>
                </a:solidFill>
              </a:rPr>
              <a:t>no rain </a:t>
            </a:r>
            <a:r>
              <a:rPr lang="en-US" dirty="0"/>
              <a:t>for a </a:t>
            </a:r>
            <a:r>
              <a:rPr lang="en-US" dirty="0">
                <a:solidFill>
                  <a:srgbClr val="FF0000"/>
                </a:solidFill>
              </a:rPr>
              <a:t>very long time</a:t>
            </a:r>
            <a:r>
              <a:rPr lang="en-US" dirty="0"/>
              <a:t>. The farmers had planted</a:t>
            </a:r>
            <a:r>
              <a:rPr lang="en-US" b="1" dirty="0"/>
              <a:t> crops </a:t>
            </a:r>
            <a:r>
              <a:rPr lang="en-US" dirty="0"/>
              <a:t>like </a:t>
            </a:r>
            <a:r>
              <a:rPr lang="en-US" dirty="0">
                <a:solidFill>
                  <a:srgbClr val="008000"/>
                </a:solidFill>
              </a:rPr>
              <a:t>wheat and corn</a:t>
            </a:r>
            <a:r>
              <a:rPr lang="en-US" dirty="0"/>
              <a:t>, but because it did not rain, all the </a:t>
            </a:r>
            <a:r>
              <a:rPr lang="en-US" b="1" dirty="0"/>
              <a:t>crops</a:t>
            </a:r>
            <a:r>
              <a:rPr lang="en-US" dirty="0"/>
              <a:t> </a:t>
            </a:r>
            <a:r>
              <a:rPr lang="en-US" dirty="0">
                <a:solidFill>
                  <a:schemeClr val="accent4"/>
                </a:solidFill>
              </a:rPr>
              <a:t>died</a:t>
            </a:r>
            <a:r>
              <a:rPr lang="en-US" dirty="0"/>
              <a:t>. Because there were no </a:t>
            </a:r>
            <a:r>
              <a:rPr lang="en-US" b="1" dirty="0"/>
              <a:t>crops</a:t>
            </a:r>
            <a:r>
              <a:rPr lang="en-US" dirty="0"/>
              <a:t>, there was </a:t>
            </a:r>
            <a:r>
              <a:rPr lang="en-US" dirty="0">
                <a:solidFill>
                  <a:srgbClr val="0000FF"/>
                </a:solidFill>
              </a:rPr>
              <a:t>nothing for the people to eat , and they became very hungry. </a:t>
            </a:r>
            <a:r>
              <a:rPr lang="en-US" dirty="0"/>
              <a:t>Because they did not have enough to eat, many of them</a:t>
            </a:r>
            <a:r>
              <a:rPr lang="en-US" dirty="0">
                <a:solidFill>
                  <a:srgbClr val="4A4AA2"/>
                </a:solidFill>
              </a:rPr>
              <a:t> died</a:t>
            </a:r>
            <a:r>
              <a:rPr lang="en-US" dirty="0"/>
              <a:t>, especially the children and </a:t>
            </a:r>
            <a:r>
              <a:rPr lang="en-US" dirty="0">
                <a:solidFill>
                  <a:schemeClr val="accent2">
                    <a:lumMod val="75000"/>
                  </a:schemeClr>
                </a:solidFill>
              </a:rPr>
              <a:t>old people</a:t>
            </a:r>
            <a:r>
              <a:rPr lang="en-US" dirty="0"/>
              <a:t>.</a:t>
            </a:r>
          </a:p>
        </p:txBody>
      </p:sp>
    </p:spTree>
    <p:extLst>
      <p:ext uri="{BB962C8B-B14F-4D97-AF65-F5344CB8AC3E}">
        <p14:creationId xmlns:p14="http://schemas.microsoft.com/office/powerpoint/2010/main" val="166335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ADC61-95A9-4913-8745-04B0FBDF6C20}"/>
              </a:ext>
            </a:extLst>
          </p:cNvPr>
          <p:cNvSpPr>
            <a:spLocks noGrp="1"/>
          </p:cNvSpPr>
          <p:nvPr>
            <p:ph type="title"/>
          </p:nvPr>
        </p:nvSpPr>
        <p:spPr/>
        <p:txBody>
          <a:bodyPr/>
          <a:lstStyle/>
          <a:p>
            <a:r>
              <a:rPr lang="en-US" dirty="0">
                <a:latin typeface="+mn-lt"/>
              </a:rPr>
              <a:t>Elements of Academic Language</a:t>
            </a:r>
          </a:p>
        </p:txBody>
      </p:sp>
      <p:sp>
        <p:nvSpPr>
          <p:cNvPr id="3" name="Content Placeholder 2">
            <a:extLst>
              <a:ext uri="{FF2B5EF4-FFF2-40B4-BE49-F238E27FC236}">
                <a16:creationId xmlns:a16="http://schemas.microsoft.com/office/drawing/2014/main" id="{D86360BD-0E77-4268-90A7-34B0F625DB36}"/>
              </a:ext>
            </a:extLst>
          </p:cNvPr>
          <p:cNvSpPr>
            <a:spLocks noGrp="1"/>
          </p:cNvSpPr>
          <p:nvPr>
            <p:ph idx="1"/>
          </p:nvPr>
        </p:nvSpPr>
        <p:spPr/>
        <p:txBody>
          <a:bodyPr>
            <a:normAutofit fontScale="77500" lnSpcReduction="20000"/>
          </a:bodyPr>
          <a:lstStyle/>
          <a:p>
            <a:pPr marL="0" indent="0">
              <a:lnSpc>
                <a:spcPct val="100000"/>
              </a:lnSpc>
              <a:buNone/>
            </a:pPr>
            <a:r>
              <a:rPr lang="en-US" sz="3400" b="1" u="sng" dirty="0"/>
              <a:t>Vocabulary</a:t>
            </a:r>
          </a:p>
          <a:p>
            <a:pPr marL="0" indent="0">
              <a:lnSpc>
                <a:spcPct val="100000"/>
              </a:lnSpc>
              <a:buNone/>
            </a:pPr>
            <a:r>
              <a:rPr lang="en-US" dirty="0"/>
              <a:t>--evokes abstract concepts </a:t>
            </a:r>
            <a:r>
              <a:rPr lang="en-US" sz="2300" dirty="0"/>
              <a:t>(ex. “the US government,” “existentialism”).</a:t>
            </a:r>
          </a:p>
          <a:p>
            <a:pPr marL="0" indent="0">
              <a:lnSpc>
                <a:spcPct val="100000"/>
              </a:lnSpc>
              <a:buNone/>
            </a:pPr>
            <a:r>
              <a:rPr lang="en-US" dirty="0"/>
              <a:t>--contains specialized, subject-specific vocabulary </a:t>
            </a:r>
            <a:r>
              <a:rPr lang="en-US" sz="2300" dirty="0"/>
              <a:t>(</a:t>
            </a:r>
            <a:r>
              <a:rPr lang="en-US" sz="2300" dirty="0" err="1"/>
              <a:t>ex.“algorithm</a:t>
            </a:r>
            <a:r>
              <a:rPr lang="en-US" sz="2300" dirty="0"/>
              <a:t>,” </a:t>
            </a:r>
          </a:p>
          <a:p>
            <a:pPr marL="0" indent="0">
              <a:lnSpc>
                <a:spcPct val="100000"/>
              </a:lnSpc>
              <a:buNone/>
            </a:pPr>
            <a:r>
              <a:rPr lang="en-US" sz="2300" dirty="0"/>
              <a:t>       “convex,” “Majority Whip”).</a:t>
            </a:r>
          </a:p>
          <a:p>
            <a:pPr marL="0" indent="0">
              <a:lnSpc>
                <a:spcPct val="100000"/>
              </a:lnSpc>
              <a:buNone/>
            </a:pPr>
            <a:endParaRPr lang="en-US" sz="2300" dirty="0"/>
          </a:p>
          <a:p>
            <a:pPr marL="0" indent="0">
              <a:lnSpc>
                <a:spcPct val="100000"/>
              </a:lnSpc>
              <a:buNone/>
            </a:pPr>
            <a:r>
              <a:rPr lang="en-US" sz="3400" b="1" u="sng" dirty="0"/>
              <a:t>Sentence Structure</a:t>
            </a:r>
          </a:p>
          <a:p>
            <a:pPr marL="0" indent="0">
              <a:lnSpc>
                <a:spcPct val="100000"/>
              </a:lnSpc>
              <a:buNone/>
            </a:pPr>
            <a:r>
              <a:rPr lang="en-US" dirty="0"/>
              <a:t>--uses nominalization </a:t>
            </a:r>
            <a:r>
              <a:rPr lang="en-US" sz="2100" dirty="0"/>
              <a:t>(ex. “the</a:t>
            </a:r>
            <a:r>
              <a:rPr lang="en-US" sz="2100" i="1" dirty="0"/>
              <a:t> legalization </a:t>
            </a:r>
            <a:r>
              <a:rPr lang="en-US" sz="2100" dirty="0"/>
              <a:t>of drugs,” “</a:t>
            </a:r>
            <a:r>
              <a:rPr lang="en-US" sz="2100" i="1" dirty="0"/>
              <a:t>multiplication </a:t>
            </a:r>
            <a:r>
              <a:rPr lang="en-US" sz="2100" dirty="0"/>
              <a:t>of variables”)</a:t>
            </a:r>
            <a:r>
              <a:rPr lang="en-US" sz="2300" dirty="0"/>
              <a:t>.</a:t>
            </a:r>
          </a:p>
          <a:p>
            <a:pPr marL="0" indent="0">
              <a:lnSpc>
                <a:spcPct val="100000"/>
              </a:lnSpc>
              <a:buNone/>
            </a:pPr>
            <a:r>
              <a:rPr lang="en-US" dirty="0"/>
              <a:t>--uses passive voice </a:t>
            </a:r>
            <a:r>
              <a:rPr lang="en-US" sz="2300" dirty="0"/>
              <a:t>(e.g. “the war </a:t>
            </a:r>
            <a:r>
              <a:rPr lang="en-US" sz="2300" i="1" dirty="0"/>
              <a:t>was caused by </a:t>
            </a:r>
            <a:r>
              <a:rPr lang="en-US" sz="2300" dirty="0"/>
              <a:t>poverty”).</a:t>
            </a:r>
          </a:p>
          <a:p>
            <a:pPr marL="0" indent="0">
              <a:lnSpc>
                <a:spcPct val="100000"/>
              </a:lnSpc>
              <a:buNone/>
            </a:pPr>
            <a:r>
              <a:rPr lang="en-US" dirty="0"/>
              <a:t>--often has embedded clauses </a:t>
            </a:r>
            <a:r>
              <a:rPr lang="en-US" sz="2100" dirty="0"/>
              <a:t>(e.g. “Most Thursdays found the boys on Fairview, </a:t>
            </a:r>
          </a:p>
          <a:p>
            <a:pPr marL="0" indent="0">
              <a:lnSpc>
                <a:spcPct val="100000"/>
              </a:lnSpc>
              <a:buNone/>
            </a:pPr>
            <a:r>
              <a:rPr lang="en-US" sz="2100" dirty="0"/>
              <a:t>        waiting for the bars to leak their patrons into the morning.” [</a:t>
            </a:r>
            <a:r>
              <a:rPr lang="en-US" sz="2100" i="1" dirty="0"/>
              <a:t>The New Yorker</a:t>
            </a:r>
            <a:r>
              <a:rPr lang="en-US" sz="2100" dirty="0"/>
              <a:t>, 10/29/2018])</a:t>
            </a:r>
          </a:p>
          <a:p>
            <a:pPr marL="0" indent="0">
              <a:lnSpc>
                <a:spcPct val="100000"/>
              </a:lnSpc>
              <a:buNone/>
            </a:pPr>
            <a:r>
              <a:rPr lang="en-US" dirty="0"/>
              <a:t>--less explicit than “everyday” language. Thus, more inference </a:t>
            </a:r>
          </a:p>
          <a:p>
            <a:pPr marL="0" indent="0">
              <a:lnSpc>
                <a:spcPct val="100000"/>
              </a:lnSpc>
              <a:buNone/>
            </a:pPr>
            <a:r>
              <a:rPr lang="en-US" dirty="0"/>
              <a:t>     is needed. </a:t>
            </a:r>
            <a:r>
              <a:rPr lang="en-US" sz="1800" dirty="0"/>
              <a:t>(see sentence from </a:t>
            </a:r>
            <a:r>
              <a:rPr lang="en-US" sz="1800" i="1" dirty="0"/>
              <a:t>The New Yorker</a:t>
            </a:r>
            <a:r>
              <a:rPr lang="en-US" sz="1800" dirty="0"/>
              <a:t>)</a:t>
            </a:r>
            <a:endParaRPr lang="en-US" dirty="0"/>
          </a:p>
          <a:p>
            <a:endParaRPr lang="en-US" dirty="0"/>
          </a:p>
        </p:txBody>
      </p:sp>
    </p:spTree>
    <p:extLst>
      <p:ext uri="{BB962C8B-B14F-4D97-AF65-F5344CB8AC3E}">
        <p14:creationId xmlns:p14="http://schemas.microsoft.com/office/powerpoint/2010/main" val="292985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1AB20-92BF-42BD-99E8-E2B2959E1BA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A3E3C59-5C4B-4C06-967C-3B7D209740F8}"/>
              </a:ext>
            </a:extLst>
          </p:cNvPr>
          <p:cNvSpPr>
            <a:spLocks noGrp="1"/>
          </p:cNvSpPr>
          <p:nvPr>
            <p:ph idx="1"/>
          </p:nvPr>
        </p:nvSpPr>
        <p:spPr>
          <a:xfrm>
            <a:off x="457200" y="1500326"/>
            <a:ext cx="8229600" cy="4625838"/>
          </a:xfrm>
        </p:spPr>
        <p:txBody>
          <a:bodyPr/>
          <a:lstStyle/>
          <a:p>
            <a:pPr marL="0" indent="0">
              <a:buNone/>
            </a:pPr>
            <a:r>
              <a:rPr lang="en-US" b="1" dirty="0"/>
              <a:t>B</a:t>
            </a:r>
            <a:r>
              <a:rPr lang="en-US" dirty="0"/>
              <a:t>asic </a:t>
            </a:r>
            <a:r>
              <a:rPr lang="en-US" b="1" dirty="0"/>
              <a:t>I</a:t>
            </a:r>
            <a:r>
              <a:rPr lang="en-US" dirty="0"/>
              <a:t>nterpersonal </a:t>
            </a:r>
            <a:r>
              <a:rPr lang="en-US" b="1" dirty="0"/>
              <a:t>C</a:t>
            </a:r>
            <a:r>
              <a:rPr lang="en-US" dirty="0"/>
              <a:t>ommunication </a:t>
            </a:r>
            <a:r>
              <a:rPr lang="en-US" b="1" dirty="0"/>
              <a:t>S</a:t>
            </a:r>
            <a:r>
              <a:rPr lang="en-US" dirty="0"/>
              <a:t>kills</a:t>
            </a:r>
          </a:p>
          <a:p>
            <a:endParaRPr lang="en-US" dirty="0"/>
          </a:p>
          <a:p>
            <a:pPr marL="0" indent="0">
              <a:buNone/>
            </a:pPr>
            <a:r>
              <a:rPr lang="en-US" sz="2800" dirty="0"/>
              <a:t>vs.</a:t>
            </a:r>
          </a:p>
          <a:p>
            <a:endParaRPr lang="en-US" dirty="0"/>
          </a:p>
          <a:p>
            <a:pPr marL="0" indent="0">
              <a:buNone/>
            </a:pPr>
            <a:r>
              <a:rPr lang="en-US" b="1" dirty="0"/>
              <a:t>C</a:t>
            </a:r>
            <a:r>
              <a:rPr lang="en-US" dirty="0"/>
              <a:t>ognitive </a:t>
            </a:r>
            <a:r>
              <a:rPr lang="en-US" b="1" dirty="0"/>
              <a:t>A</a:t>
            </a:r>
            <a:r>
              <a:rPr lang="en-US" dirty="0"/>
              <a:t>cademic </a:t>
            </a:r>
            <a:r>
              <a:rPr lang="en-US" b="1" dirty="0"/>
              <a:t>L</a:t>
            </a:r>
            <a:r>
              <a:rPr lang="en-US" dirty="0"/>
              <a:t>anguage </a:t>
            </a:r>
            <a:r>
              <a:rPr lang="en-US" b="1" dirty="0"/>
              <a:t>P</a:t>
            </a:r>
            <a:r>
              <a:rPr lang="en-US" dirty="0"/>
              <a:t>roficiency</a:t>
            </a:r>
          </a:p>
          <a:p>
            <a:endParaRPr lang="en-US" dirty="0"/>
          </a:p>
          <a:p>
            <a:pPr marL="0" indent="0">
              <a:buNone/>
            </a:pPr>
            <a:r>
              <a:rPr lang="en-US" sz="1800" dirty="0"/>
              <a:t>(Cummins, 1979)</a:t>
            </a:r>
          </a:p>
          <a:p>
            <a:pPr marL="0" indent="0">
              <a:buNone/>
            </a:pPr>
            <a:endParaRPr lang="en-US" dirty="0"/>
          </a:p>
        </p:txBody>
      </p:sp>
    </p:spTree>
    <p:extLst>
      <p:ext uri="{BB962C8B-B14F-4D97-AF65-F5344CB8AC3E}">
        <p14:creationId xmlns:p14="http://schemas.microsoft.com/office/powerpoint/2010/main" val="156096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0A11-634E-4A6C-A345-D682614B6C52}"/>
              </a:ext>
            </a:extLst>
          </p:cNvPr>
          <p:cNvSpPr>
            <a:spLocks noGrp="1"/>
          </p:cNvSpPr>
          <p:nvPr>
            <p:ph type="title"/>
          </p:nvPr>
        </p:nvSpPr>
        <p:spPr/>
        <p:txBody>
          <a:bodyPr>
            <a:normAutofit/>
          </a:bodyPr>
          <a:lstStyle/>
          <a:p>
            <a:r>
              <a:rPr lang="en-US" dirty="0">
                <a:latin typeface="+mn-lt"/>
              </a:rPr>
              <a:t>From CALP to BICS</a:t>
            </a:r>
            <a:br>
              <a:rPr lang="en-US" dirty="0">
                <a:latin typeface="+mn-lt"/>
              </a:rPr>
            </a:br>
            <a:r>
              <a:rPr lang="en-US" sz="2400" dirty="0">
                <a:solidFill>
                  <a:srgbClr val="7030A0"/>
                </a:solidFill>
                <a:latin typeface="+mn-lt"/>
              </a:rPr>
              <a:t>Rewrite these sentences into language we would find in BICS</a:t>
            </a:r>
            <a:endParaRPr lang="en-US" dirty="0">
              <a:latin typeface="+mn-lt"/>
            </a:endParaRPr>
          </a:p>
        </p:txBody>
      </p:sp>
      <p:sp>
        <p:nvSpPr>
          <p:cNvPr id="3" name="Content Placeholder 2">
            <a:extLst>
              <a:ext uri="{FF2B5EF4-FFF2-40B4-BE49-F238E27FC236}">
                <a16:creationId xmlns:a16="http://schemas.microsoft.com/office/drawing/2014/main" id="{E1FF9630-71E2-4CB8-8001-4DA7521051A8}"/>
              </a:ext>
            </a:extLst>
          </p:cNvPr>
          <p:cNvSpPr>
            <a:spLocks noGrp="1"/>
          </p:cNvSpPr>
          <p:nvPr>
            <p:ph idx="1"/>
          </p:nvPr>
        </p:nvSpPr>
        <p:spPr/>
        <p:txBody>
          <a:bodyPr>
            <a:normAutofit fontScale="92500" lnSpcReduction="20000"/>
          </a:bodyPr>
          <a:lstStyle/>
          <a:p>
            <a:pPr marL="0" indent="0">
              <a:buNone/>
            </a:pPr>
            <a:r>
              <a:rPr lang="en-US" dirty="0"/>
              <a:t>Peter </a:t>
            </a:r>
            <a:r>
              <a:rPr lang="en-US" dirty="0" err="1"/>
              <a:t>Schaghen</a:t>
            </a:r>
            <a:r>
              <a:rPr lang="en-US" dirty="0"/>
              <a:t>, the liaison between the Dutch government and the Dutch West India Company, made one of the earliest known references to the purchase of the Manhattan Island for 60 guilders from the Lenape Indians. </a:t>
            </a:r>
            <a:endParaRPr lang="en-US" sz="2100" dirty="0"/>
          </a:p>
          <a:p>
            <a:pPr marL="0" indent="0">
              <a:buNone/>
            </a:pPr>
            <a:r>
              <a:rPr lang="en-US" sz="2100" dirty="0"/>
              <a:t> (</a:t>
            </a:r>
            <a:r>
              <a:rPr lang="en-US" sz="2100" i="1" dirty="0"/>
              <a:t>The Purchase of Manhattan Island, 1626, </a:t>
            </a:r>
            <a:r>
              <a:rPr lang="en-US" sz="2100" dirty="0"/>
              <a:t>thirteen.org)</a:t>
            </a:r>
          </a:p>
          <a:p>
            <a:endParaRPr lang="en-US" dirty="0"/>
          </a:p>
          <a:p>
            <a:pPr marL="0" indent="0">
              <a:buNone/>
            </a:pPr>
            <a:r>
              <a:rPr lang="en-US" dirty="0"/>
              <a:t>An algorithm must be composed entirely of primitives. Naturally, the primitive operations of different individuals (or machines) vary depending on their sophistication, experience, and intelligence. </a:t>
            </a:r>
            <a:r>
              <a:rPr lang="en-US" sz="2100" dirty="0"/>
              <a:t>(</a:t>
            </a:r>
            <a:r>
              <a:rPr lang="en-US" sz="2100" i="1" dirty="0"/>
              <a:t>Invitation to Computer Programming, </a:t>
            </a:r>
            <a:r>
              <a:rPr lang="en-US" sz="2100" dirty="0"/>
              <a:t>5th ed.)</a:t>
            </a:r>
          </a:p>
          <a:p>
            <a:pPr marL="0" indent="0">
              <a:buNone/>
            </a:pPr>
            <a:endParaRPr lang="en-US" dirty="0"/>
          </a:p>
        </p:txBody>
      </p:sp>
    </p:spTree>
    <p:extLst>
      <p:ext uri="{BB962C8B-B14F-4D97-AF65-F5344CB8AC3E}">
        <p14:creationId xmlns:p14="http://schemas.microsoft.com/office/powerpoint/2010/main" val="185933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F03E6-5368-4A4F-B9E3-E01357B62E7E}"/>
              </a:ext>
            </a:extLst>
          </p:cNvPr>
          <p:cNvSpPr>
            <a:spLocks noGrp="1"/>
          </p:cNvSpPr>
          <p:nvPr>
            <p:ph type="title"/>
          </p:nvPr>
        </p:nvSpPr>
        <p:spPr/>
        <p:txBody>
          <a:bodyPr>
            <a:normAutofit/>
          </a:bodyPr>
          <a:lstStyle/>
          <a:p>
            <a:r>
              <a:rPr lang="en-US" sz="3600" dirty="0">
                <a:latin typeface="+mn-lt"/>
              </a:rPr>
              <a:t>Ways to Scaffold Academic Language</a:t>
            </a:r>
          </a:p>
        </p:txBody>
      </p:sp>
      <p:sp>
        <p:nvSpPr>
          <p:cNvPr id="3" name="Content Placeholder 2">
            <a:extLst>
              <a:ext uri="{FF2B5EF4-FFF2-40B4-BE49-F238E27FC236}">
                <a16:creationId xmlns:a16="http://schemas.microsoft.com/office/drawing/2014/main" id="{9A7F8BFA-9398-4A55-A7C5-408CD73903FF}"/>
              </a:ext>
            </a:extLst>
          </p:cNvPr>
          <p:cNvSpPr>
            <a:spLocks noGrp="1"/>
          </p:cNvSpPr>
          <p:nvPr>
            <p:ph idx="1"/>
          </p:nvPr>
        </p:nvSpPr>
        <p:spPr>
          <a:xfrm>
            <a:off x="457200" y="1733365"/>
            <a:ext cx="8229600" cy="4525963"/>
          </a:xfrm>
        </p:spPr>
        <p:txBody>
          <a:bodyPr vert="horz" lIns="91440" tIns="45720" rIns="91440" bIns="45720" rtlCol="0" anchor="t">
            <a:normAutofit fontScale="55000" lnSpcReduction="20000"/>
          </a:bodyPr>
          <a:lstStyle/>
          <a:p>
            <a:pPr marL="514350" indent="-514350">
              <a:buAutoNum type="arabicPeriod"/>
            </a:pPr>
            <a:r>
              <a:rPr lang="en-US" dirty="0">
                <a:solidFill>
                  <a:srgbClr val="FF0000"/>
                </a:solidFill>
              </a:rPr>
              <a:t>Move Toward Complex Texts </a:t>
            </a:r>
            <a:r>
              <a:rPr lang="en-US" dirty="0"/>
              <a:t>by asking top-down questions before giving texts, by </a:t>
            </a:r>
            <a:r>
              <a:rPr lang="en-US" b="1" dirty="0"/>
              <a:t>building background information</a:t>
            </a:r>
            <a:r>
              <a:rPr lang="en-US" dirty="0"/>
              <a:t> (see Session 1). </a:t>
            </a:r>
          </a:p>
          <a:p>
            <a:pPr marL="0" indent="0">
              <a:buNone/>
            </a:pPr>
            <a:endParaRPr lang="en-US" dirty="0"/>
          </a:p>
          <a:p>
            <a:pPr marL="0" indent="0">
              <a:buNone/>
            </a:pPr>
            <a:r>
              <a:rPr lang="en-US" dirty="0">
                <a:solidFill>
                  <a:srgbClr val="FF0000"/>
                </a:solidFill>
              </a:rPr>
              <a:t>2.      Pay Explicit Attention to Subject-Specific Vocabulary. </a:t>
            </a:r>
          </a:p>
          <a:p>
            <a:pPr marL="0" indent="0">
              <a:buNone/>
            </a:pPr>
            <a:r>
              <a:rPr lang="en-US" dirty="0"/>
              <a:t>         Frontload some vocabulary, but do not make it overwhelming. This would </a:t>
            </a:r>
          </a:p>
          <a:p>
            <a:pPr marL="0" indent="0">
              <a:buNone/>
            </a:pPr>
            <a:r>
              <a:rPr lang="en-US" dirty="0"/>
              <a:t>         require making decisions on a case-by-case basis. You might wish to </a:t>
            </a:r>
          </a:p>
          <a:p>
            <a:pPr marL="0" indent="0">
              <a:buNone/>
            </a:pPr>
            <a:r>
              <a:rPr lang="en-US" dirty="0"/>
              <a:t>         adapt some complex texts, preferably with the help of the ENL teacher.</a:t>
            </a:r>
          </a:p>
          <a:p>
            <a:pPr marL="0" indent="0">
              <a:buNone/>
            </a:pPr>
            <a:endParaRPr lang="en-US" dirty="0">
              <a:solidFill>
                <a:srgbClr val="FF0000"/>
              </a:solidFill>
            </a:endParaRPr>
          </a:p>
          <a:p>
            <a:pPr marL="0" indent="0">
              <a:buNone/>
            </a:pPr>
            <a:r>
              <a:rPr lang="en-US" dirty="0">
                <a:solidFill>
                  <a:srgbClr val="FF0000"/>
                </a:solidFill>
              </a:rPr>
              <a:t>3.      Model the Use Of Academic Language </a:t>
            </a:r>
            <a:r>
              <a:rPr lang="en-US" dirty="0"/>
              <a:t>by re-voicing student   </a:t>
            </a:r>
          </a:p>
          <a:p>
            <a:pPr marL="0" indent="0">
              <a:buNone/>
            </a:pPr>
            <a:r>
              <a:rPr lang="en-US" dirty="0"/>
              <a:t>         contributions and replacing BICS with CALP. </a:t>
            </a:r>
          </a:p>
          <a:p>
            <a:pPr marL="0" indent="0">
              <a:buNone/>
            </a:pPr>
            <a:r>
              <a:rPr lang="en-US" dirty="0">
                <a:solidFill>
                  <a:srgbClr val="FF0000"/>
                </a:solidFill>
              </a:rPr>
              <a:t>                 </a:t>
            </a:r>
            <a:r>
              <a:rPr lang="en-US" sz="2600" dirty="0">
                <a:solidFill>
                  <a:srgbClr val="00B0F0"/>
                </a:solidFill>
              </a:rPr>
              <a:t>ex.   Teacher: And what were your results?</a:t>
            </a:r>
          </a:p>
          <a:p>
            <a:pPr marL="0" indent="0">
              <a:buNone/>
            </a:pPr>
            <a:r>
              <a:rPr lang="en-US" sz="2600" dirty="0">
                <a:solidFill>
                  <a:srgbClr val="00B0F0"/>
                </a:solidFill>
              </a:rPr>
              <a:t>                             Student: Um, they stuck together.</a:t>
            </a:r>
          </a:p>
          <a:p>
            <a:pPr marL="0" indent="0">
              <a:buNone/>
            </a:pPr>
            <a:r>
              <a:rPr lang="en-US" sz="2600" dirty="0">
                <a:solidFill>
                  <a:srgbClr val="00B0F0"/>
                </a:solidFill>
              </a:rPr>
              <a:t>                             Teacher: Right! They stuck together, they </a:t>
            </a:r>
            <a:r>
              <a:rPr lang="en-US" sz="2600" i="1" dirty="0">
                <a:solidFill>
                  <a:srgbClr val="00B0F0"/>
                </a:solidFill>
              </a:rPr>
              <a:t>attracted each other</a:t>
            </a:r>
            <a:r>
              <a:rPr lang="en-US" sz="2600" dirty="0">
                <a:solidFill>
                  <a:srgbClr val="00B0F0"/>
                </a:solidFill>
              </a:rPr>
              <a:t>.</a:t>
            </a:r>
          </a:p>
          <a:p>
            <a:pPr marL="0" indent="0">
              <a:buNone/>
            </a:pPr>
            <a:endParaRPr lang="en-US" dirty="0">
              <a:solidFill>
                <a:srgbClr val="FF0000"/>
              </a:solidFill>
            </a:endParaRPr>
          </a:p>
          <a:p>
            <a:pPr marL="0" indent="0">
              <a:buNone/>
            </a:pPr>
            <a:r>
              <a:rPr lang="en-US" dirty="0">
                <a:solidFill>
                  <a:srgbClr val="FF0000"/>
                </a:solidFill>
              </a:rPr>
              <a:t>4.      Talk Explicitly about Academic Language. </a:t>
            </a:r>
            <a:r>
              <a:rPr lang="en-US" dirty="0"/>
              <a:t>Discuss what </a:t>
            </a:r>
            <a:r>
              <a:rPr lang="en-US" i="1" dirty="0"/>
              <a:t>nominalization </a:t>
            </a:r>
            <a:r>
              <a:rPr lang="en-US" dirty="0"/>
              <a:t>is and </a:t>
            </a:r>
          </a:p>
          <a:p>
            <a:pPr marL="0" indent="0">
              <a:buNone/>
            </a:pPr>
            <a:r>
              <a:rPr lang="en-US" dirty="0"/>
              <a:t>         draw students’ attention to it. Have them re-word CALP into BICS  </a:t>
            </a:r>
            <a:endParaRPr lang="en-US" dirty="0">
              <a:solidFill>
                <a:srgbClr val="FF0000"/>
              </a:solidFill>
            </a:endParaRPr>
          </a:p>
          <a:p>
            <a:endParaRPr lang="en-US" dirty="0"/>
          </a:p>
        </p:txBody>
      </p:sp>
    </p:spTree>
    <p:extLst>
      <p:ext uri="{BB962C8B-B14F-4D97-AF65-F5344CB8AC3E}">
        <p14:creationId xmlns:p14="http://schemas.microsoft.com/office/powerpoint/2010/main" val="21312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8B6A-665C-431F-B6BB-0BB962397513}"/>
              </a:ext>
            </a:extLst>
          </p:cNvPr>
          <p:cNvSpPr>
            <a:spLocks noGrp="1"/>
          </p:cNvSpPr>
          <p:nvPr>
            <p:ph type="title"/>
          </p:nvPr>
        </p:nvSpPr>
        <p:spPr/>
        <p:txBody>
          <a:bodyPr>
            <a:noAutofit/>
          </a:bodyPr>
          <a:lstStyle/>
          <a:p>
            <a:r>
              <a:rPr lang="en-US" sz="3200" dirty="0">
                <a:latin typeface="+mn-lt"/>
              </a:rPr>
              <a:t>Ways to Scaffold Academic Language, cont’d</a:t>
            </a:r>
          </a:p>
        </p:txBody>
      </p:sp>
      <p:sp>
        <p:nvSpPr>
          <p:cNvPr id="3" name="Content Placeholder 2">
            <a:extLst>
              <a:ext uri="{FF2B5EF4-FFF2-40B4-BE49-F238E27FC236}">
                <a16:creationId xmlns:a16="http://schemas.microsoft.com/office/drawing/2014/main" id="{CB67C7A2-4D39-46A9-9C0B-3C077917C44D}"/>
              </a:ext>
            </a:extLst>
          </p:cNvPr>
          <p:cNvSpPr>
            <a:spLocks noGrp="1"/>
          </p:cNvSpPr>
          <p:nvPr>
            <p:ph idx="1"/>
          </p:nvPr>
        </p:nvSpPr>
        <p:spPr>
          <a:xfrm>
            <a:off x="279647" y="1671221"/>
            <a:ext cx="8229600" cy="9281886"/>
          </a:xfrm>
        </p:spPr>
        <p:txBody>
          <a:bodyPr vert="horz" lIns="91440" tIns="45720" rIns="91440" bIns="45720" rtlCol="0" anchor="t">
            <a:normAutofit/>
          </a:bodyPr>
          <a:lstStyle/>
          <a:p>
            <a:pPr marL="0" indent="0">
              <a:buNone/>
            </a:pPr>
            <a:r>
              <a:rPr lang="en-US" sz="2400" dirty="0">
                <a:solidFill>
                  <a:srgbClr val="FF0000"/>
                </a:solidFill>
              </a:rPr>
              <a:t>5.     Word Walls </a:t>
            </a:r>
            <a:r>
              <a:rPr lang="en-US" sz="2400" dirty="0"/>
              <a:t>with specialized vocabulary words and their meanings. </a:t>
            </a:r>
            <a:endParaRPr lang="en-US"/>
          </a:p>
          <a:p>
            <a:pPr marL="0" indent="0">
              <a:buNone/>
            </a:pPr>
            <a:endParaRPr lang="en-US" sz="2400" dirty="0">
              <a:solidFill>
                <a:srgbClr val="FF0000"/>
              </a:solidFill>
            </a:endParaRPr>
          </a:p>
          <a:p>
            <a:pPr marL="0" indent="0">
              <a:buNone/>
            </a:pPr>
            <a:r>
              <a:rPr lang="en-US" sz="2400" dirty="0">
                <a:solidFill>
                  <a:srgbClr val="FF0000"/>
                </a:solidFill>
              </a:rPr>
              <a:t>6.     Semantic Webs </a:t>
            </a:r>
            <a:r>
              <a:rPr lang="en-US" sz="2400" dirty="0"/>
              <a:t>can help students organize information. Vocabulary can be reinforced here, too.</a:t>
            </a:r>
            <a:r>
              <a:rPr lang="en-US" sz="2400" dirty="0">
                <a:solidFill>
                  <a:srgbClr val="FF0000"/>
                </a:solidFill>
              </a:rPr>
              <a:t> </a:t>
            </a:r>
            <a:endParaRPr lang="en-US" sz="2400" dirty="0">
              <a:solidFill>
                <a:srgbClr val="FF0000"/>
              </a:solidFill>
              <a:cs typeface="Times New Roman"/>
            </a:endParaRPr>
          </a:p>
          <a:p>
            <a:pPr marL="0" indent="0">
              <a:buNone/>
            </a:pPr>
            <a:endParaRPr lang="en-US" dirty="0">
              <a:solidFill>
                <a:srgbClr val="FF0000"/>
              </a:solidFill>
            </a:endParaRPr>
          </a:p>
          <a:p>
            <a:endParaRPr lang="en-US" dirty="0"/>
          </a:p>
        </p:txBody>
      </p:sp>
      <p:pic>
        <p:nvPicPr>
          <p:cNvPr id="1026" name="Picture 2" descr="Image result for example of semantic webs">
            <a:extLst>
              <a:ext uri="{FF2B5EF4-FFF2-40B4-BE49-F238E27FC236}">
                <a16:creationId xmlns:a16="http://schemas.microsoft.com/office/drawing/2014/main" id="{282B9FC0-D412-4C19-BC1F-B5D85BEC2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379" y="3737639"/>
            <a:ext cx="2991776" cy="26988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00E34F1-1D5B-421B-9E25-4B56CA303E16}"/>
              </a:ext>
            </a:extLst>
          </p:cNvPr>
          <p:cNvPicPr>
            <a:picLocks noChangeAspect="1"/>
          </p:cNvPicPr>
          <p:nvPr/>
        </p:nvPicPr>
        <p:blipFill>
          <a:blip r:embed="rId3"/>
          <a:stretch>
            <a:fillRect/>
          </a:stretch>
        </p:blipFill>
        <p:spPr>
          <a:xfrm>
            <a:off x="736845" y="3861926"/>
            <a:ext cx="2811016" cy="2450238"/>
          </a:xfrm>
          <a:prstGeom prst="rect">
            <a:avLst/>
          </a:prstGeom>
        </p:spPr>
      </p:pic>
    </p:spTree>
    <p:extLst>
      <p:ext uri="{BB962C8B-B14F-4D97-AF65-F5344CB8AC3E}">
        <p14:creationId xmlns:p14="http://schemas.microsoft.com/office/powerpoint/2010/main" val="781343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A658A-FBC0-4459-816E-2B1BAC342E8F}"/>
              </a:ext>
            </a:extLst>
          </p:cNvPr>
          <p:cNvSpPr>
            <a:spLocks noGrp="1"/>
          </p:cNvSpPr>
          <p:nvPr>
            <p:ph type="title"/>
          </p:nvPr>
        </p:nvSpPr>
        <p:spPr/>
        <p:txBody>
          <a:bodyPr/>
          <a:lstStyle/>
          <a:p>
            <a:r>
              <a:rPr lang="en-US" dirty="0">
                <a:latin typeface="+mn-lt"/>
              </a:rPr>
              <a:t>Resources</a:t>
            </a:r>
          </a:p>
        </p:txBody>
      </p:sp>
      <p:sp>
        <p:nvSpPr>
          <p:cNvPr id="3" name="Content Placeholder 2">
            <a:extLst>
              <a:ext uri="{FF2B5EF4-FFF2-40B4-BE49-F238E27FC236}">
                <a16:creationId xmlns:a16="http://schemas.microsoft.com/office/drawing/2014/main" id="{A07B5386-0D77-44E5-975B-524D527CA1E9}"/>
              </a:ext>
            </a:extLst>
          </p:cNvPr>
          <p:cNvSpPr>
            <a:spLocks noGrp="1"/>
          </p:cNvSpPr>
          <p:nvPr>
            <p:ph idx="1"/>
          </p:nvPr>
        </p:nvSpPr>
        <p:spPr>
          <a:xfrm>
            <a:off x="457200" y="1136342"/>
            <a:ext cx="8229600" cy="14203956"/>
          </a:xfrm>
        </p:spPr>
        <p:txBody>
          <a:bodyPr vert="horz" lIns="91440" tIns="45720" rIns="91440" bIns="45720" rtlCol="0" anchor="t">
            <a:normAutofit/>
          </a:bodyPr>
          <a:lstStyle/>
          <a:p>
            <a:pPr marL="0" indent="0">
              <a:buNone/>
            </a:pPr>
            <a:endParaRPr lang="en-US" sz="1800" dirty="0"/>
          </a:p>
          <a:p>
            <a:pPr marL="0" indent="0">
              <a:buNone/>
            </a:pPr>
            <a:r>
              <a:rPr lang="en-US" sz="1800" dirty="0"/>
              <a:t>www.newsela.com</a:t>
            </a:r>
            <a:endParaRPr lang="en-US" dirty="0"/>
          </a:p>
          <a:p>
            <a:pPr marL="0" indent="0">
              <a:buNone/>
            </a:pPr>
            <a:r>
              <a:rPr lang="en-US" sz="1800" i="1" dirty="0"/>
              <a:t>This site has both free and subscription levels. It provides authentic reading material in many different subject areas, and will adapt it based on </a:t>
            </a:r>
            <a:r>
              <a:rPr lang="en-US" sz="1800" i="1" dirty="0" err="1"/>
              <a:t>lexile</a:t>
            </a:r>
            <a:r>
              <a:rPr lang="en-US" sz="1800" i="1" dirty="0"/>
              <a:t> levels. Even if you are not familiar with </a:t>
            </a:r>
            <a:r>
              <a:rPr lang="en-US" sz="1800" i="1" dirty="0" err="1"/>
              <a:t>lexile</a:t>
            </a:r>
            <a:r>
              <a:rPr lang="en-US" sz="1800" i="1" dirty="0"/>
              <a:t> levels, you can ‘eyeball’ different levels of adaptation. </a:t>
            </a:r>
            <a:endParaRPr lang="en-US" sz="1800" dirty="0"/>
          </a:p>
          <a:p>
            <a:pPr marL="0" indent="0">
              <a:buNone/>
            </a:pPr>
            <a:r>
              <a:rPr lang="en-US" sz="1800" dirty="0">
                <a:hlinkClick r:id="rId2">
                  <a:extLst>
                    <a:ext uri="{A12FA001-AC4F-418D-AE19-62706E023703}">
                      <ahyp:hlinkClr xmlns:ahyp="http://schemas.microsoft.com/office/drawing/2018/hyperlinkcolor" val="tx"/>
                    </a:ext>
                  </a:extLst>
                </a:hlinkClick>
              </a:rPr>
              <a:t>https://visuwords.com</a:t>
            </a:r>
            <a:endParaRPr lang="en-US" sz="1800" dirty="0"/>
          </a:p>
          <a:p>
            <a:pPr marL="0" indent="0">
              <a:buNone/>
            </a:pPr>
            <a:r>
              <a:rPr lang="en-US" sz="1800" i="1" dirty="0"/>
              <a:t>This interactive dictionary will generate word definitions in different ways.</a:t>
            </a:r>
          </a:p>
          <a:p>
            <a:pPr marL="0" indent="0">
              <a:buNone/>
            </a:pPr>
            <a:r>
              <a:rPr lang="en-US" sz="1800" dirty="0">
                <a:hlinkClick r:id="rId3">
                  <a:extLst>
                    <a:ext uri="{A12FA001-AC4F-418D-AE19-62706E023703}">
                      <ahyp:hlinkClr xmlns:ahyp="http://schemas.microsoft.com/office/drawing/2018/hyperlinkcolor" val="tx"/>
                    </a:ext>
                  </a:extLst>
                </a:hlinkClick>
              </a:rPr>
              <a:t>https://lextutor.ca/</a:t>
            </a:r>
            <a:endParaRPr lang="en-US" sz="1800" dirty="0"/>
          </a:p>
          <a:p>
            <a:pPr marL="0" indent="0">
              <a:buNone/>
            </a:pPr>
            <a:r>
              <a:rPr lang="en-US" sz="1800" i="1" dirty="0"/>
              <a:t>This site is free, but not particularly user-friendly. You can watch </a:t>
            </a:r>
            <a:r>
              <a:rPr lang="en-US" sz="1800" i="1" dirty="0" err="1"/>
              <a:t>youtube</a:t>
            </a:r>
            <a:r>
              <a:rPr lang="en-US" sz="1800" i="1" dirty="0"/>
              <a:t> clips on how to maximize its offerings, which are considerable. You can: get a sense of how complicated a text is, compare two texts, get a sense of how frequent certain words are in a target language, and so much more. Designed by linguists.</a:t>
            </a:r>
          </a:p>
          <a:p>
            <a:pPr marL="0" indent="0">
              <a:buNone/>
            </a:pPr>
            <a:endParaRPr lang="en-US" sz="1800" b="1" dirty="0"/>
          </a:p>
          <a:p>
            <a:pPr marL="0" indent="0">
              <a:buNone/>
            </a:pPr>
            <a:r>
              <a:rPr lang="en-US" sz="1800" b="1" dirty="0"/>
              <a:t>Websites discussing Academic Language</a:t>
            </a:r>
          </a:p>
          <a:p>
            <a:pPr marL="0" indent="0">
              <a:buNone/>
            </a:pPr>
            <a:r>
              <a:rPr lang="en-US" sz="1800" dirty="0">
                <a:hlinkClick r:id="rId4"/>
              </a:rPr>
              <a:t>http://www.colorincolorado.org/article/academic-language-and-ells-what-teachers-need-know</a:t>
            </a:r>
            <a:endParaRPr lang="en-US" sz="1800" dirty="0"/>
          </a:p>
          <a:p>
            <a:pPr marL="0" indent="0">
              <a:buNone/>
            </a:pPr>
            <a:endParaRPr lang="en-US" sz="1800" dirty="0"/>
          </a:p>
          <a:p>
            <a:pPr marL="0" indent="0">
              <a:buNone/>
            </a:pPr>
            <a:r>
              <a:rPr lang="en-US" sz="1800" dirty="0">
                <a:hlinkClick r:id="rId5"/>
              </a:rPr>
              <a:t>https://www.edutopia.org/blog/8-strategies-teaching-academic-language-todd-finley</a:t>
            </a:r>
            <a:endParaRPr lang="en-US" sz="1800" dirty="0"/>
          </a:p>
          <a:p>
            <a:pPr marL="0" indent="0">
              <a:buNone/>
            </a:pPr>
            <a:endParaRPr lang="en-US" sz="1800" i="1" dirty="0"/>
          </a:p>
        </p:txBody>
      </p:sp>
    </p:spTree>
    <p:extLst>
      <p:ext uri="{BB962C8B-B14F-4D97-AF65-F5344CB8AC3E}">
        <p14:creationId xmlns:p14="http://schemas.microsoft.com/office/powerpoint/2010/main" val="205075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Agenda</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b="1" i="1" dirty="0"/>
          </a:p>
          <a:p>
            <a:pPr marL="514350" indent="-514350">
              <a:buAutoNum type="arabicPeriod"/>
            </a:pPr>
            <a:r>
              <a:rPr lang="en-US" sz="2800" dirty="0"/>
              <a:t>Revisiting Differentiation in the Content Classroom</a:t>
            </a:r>
          </a:p>
          <a:p>
            <a:pPr marL="0" indent="0">
              <a:buNone/>
            </a:pPr>
            <a:r>
              <a:rPr lang="en-US" sz="2800" dirty="0"/>
              <a:t>2.   Introduction to Academic Language</a:t>
            </a:r>
          </a:p>
          <a:p>
            <a:pPr marL="0" indent="0">
              <a:buNone/>
            </a:pPr>
            <a:endParaRPr lang="en-US" sz="2800" dirty="0"/>
          </a:p>
        </p:txBody>
      </p:sp>
    </p:spTree>
    <p:extLst>
      <p:ext uri="{BB962C8B-B14F-4D97-AF65-F5344CB8AC3E}">
        <p14:creationId xmlns:p14="http://schemas.microsoft.com/office/powerpoint/2010/main" val="899794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3921"/>
            <a:ext cx="8229600" cy="3886484"/>
          </a:xfrm>
        </p:spPr>
        <p:txBody>
          <a:bodyPr anchor="ctr" anchorCtr="0">
            <a:normAutofit/>
          </a:bodyPr>
          <a:lstStyle/>
          <a:p>
            <a:pPr marL="0" indent="0" algn="ctr">
              <a:spcAft>
                <a:spcPts val="1800"/>
              </a:spcAft>
              <a:buNone/>
            </a:pPr>
            <a:r>
              <a:rPr lang="en-US" sz="2800" b="1" dirty="0">
                <a:solidFill>
                  <a:schemeClr val="bg1"/>
                </a:solidFill>
              </a:rPr>
              <a:t>THANK YOU!! </a:t>
            </a:r>
          </a:p>
          <a:p>
            <a:pPr marL="0" indent="0" algn="ctr">
              <a:buNone/>
            </a:pPr>
            <a:r>
              <a:rPr lang="en-US" sz="1600" b="1" dirty="0">
                <a:solidFill>
                  <a:schemeClr val="bg1"/>
                </a:solidFill>
              </a:rPr>
              <a:t>Catherine Box, Ed.D.</a:t>
            </a:r>
            <a:endParaRPr lang="en-US" sz="1600" dirty="0">
              <a:solidFill>
                <a:schemeClr val="bg1"/>
              </a:solidFill>
            </a:endParaRPr>
          </a:p>
          <a:p>
            <a:pPr marL="0" indent="0" algn="ctr">
              <a:buNone/>
            </a:pPr>
            <a:r>
              <a:rPr lang="en-US" sz="1600" b="1" dirty="0">
                <a:solidFill>
                  <a:schemeClr val="bg1"/>
                </a:solidFill>
              </a:rPr>
              <a:t>cbox@upenn.edu</a:t>
            </a:r>
            <a:endParaRPr lang="en-US" sz="1600" dirty="0">
              <a:solidFill>
                <a:schemeClr val="bg1"/>
              </a:solidFill>
            </a:endParaRPr>
          </a:p>
          <a:p>
            <a:pPr marL="0" indent="0" algn="ctr">
              <a:buNone/>
            </a:pPr>
            <a:endParaRPr lang="en-US" sz="1600" dirty="0">
              <a:solidFill>
                <a:schemeClr val="bg1"/>
              </a:solidFill>
            </a:endParaRPr>
          </a:p>
          <a:p>
            <a:pPr marL="0" indent="0" algn="ctr">
              <a:buNone/>
            </a:pPr>
            <a:r>
              <a:rPr lang="en-US" sz="1200" dirty="0">
                <a:solidFill>
                  <a:schemeClr val="bg1"/>
                </a:solidFill>
                <a:latin typeface="+mj-lt"/>
              </a:rPr>
              <a:t>Division of Educational Linguistics</a:t>
            </a:r>
          </a:p>
          <a:p>
            <a:pPr marL="0" indent="0" algn="ctr">
              <a:buNone/>
            </a:pPr>
            <a:endParaRPr lang="en-US" sz="1600" dirty="0">
              <a:solidFill>
                <a:schemeClr val="bg1"/>
              </a:solidFill>
            </a:endParaRPr>
          </a:p>
          <a:p>
            <a:pPr marL="0" indent="0" algn="ctr">
              <a:buNone/>
            </a:pPr>
            <a:endParaRPr lang="en-US" sz="1600" dirty="0">
              <a:solidFill>
                <a:schemeClr val="bg1"/>
              </a:solidFill>
              <a:latin typeface="+mj-lt"/>
            </a:endParaRPr>
          </a:p>
        </p:txBody>
      </p:sp>
    </p:spTree>
    <p:extLst>
      <p:ext uri="{BB962C8B-B14F-4D97-AF65-F5344CB8AC3E}">
        <p14:creationId xmlns:p14="http://schemas.microsoft.com/office/powerpoint/2010/main" val="2006504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8F80A3-60A8-401E-A19E-1F8CB00C0ABE}"/>
              </a:ext>
            </a:extLst>
          </p:cNvPr>
          <p:cNvSpPr>
            <a:spLocks noGrp="1"/>
          </p:cNvSpPr>
          <p:nvPr>
            <p:ph type="ctrTitle"/>
          </p:nvPr>
        </p:nvSpPr>
        <p:spPr/>
        <p:txBody>
          <a:bodyPr/>
          <a:lstStyle/>
          <a:p>
            <a:r>
              <a:rPr lang="en-US" dirty="0">
                <a:latin typeface="+mn-lt"/>
              </a:rPr>
              <a:t>Differentiation in the Classroom, Revisited</a:t>
            </a:r>
          </a:p>
        </p:txBody>
      </p:sp>
      <p:sp>
        <p:nvSpPr>
          <p:cNvPr id="5" name="Subtitle 4">
            <a:extLst>
              <a:ext uri="{FF2B5EF4-FFF2-40B4-BE49-F238E27FC236}">
                <a16:creationId xmlns:a16="http://schemas.microsoft.com/office/drawing/2014/main" id="{B10D5FC5-99EA-46CE-829B-E53DADC00E4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89016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98DA3-2470-411F-8E40-148609A0FC83}"/>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CCAFF902-9E93-4BFA-8F7F-55AF8A7D87B3}"/>
              </a:ext>
            </a:extLst>
          </p:cNvPr>
          <p:cNvGraphicFramePr>
            <a:graphicFrameLocks noGrp="1"/>
          </p:cNvGraphicFramePr>
          <p:nvPr>
            <p:ph idx="1"/>
            <p:extLst>
              <p:ext uri="{D42A27DB-BD31-4B8C-83A1-F6EECF244321}">
                <p14:modId xmlns:p14="http://schemas.microsoft.com/office/powerpoint/2010/main" val="4127046890"/>
              </p:ext>
            </p:extLst>
          </p:nvPr>
        </p:nvGraphicFramePr>
        <p:xfrm>
          <a:off x="457200" y="365126"/>
          <a:ext cx="8229600" cy="5937200"/>
        </p:xfrm>
        <a:graphic>
          <a:graphicData uri="http://schemas.openxmlformats.org/drawingml/2006/table">
            <a:tbl>
              <a:tblPr firstRow="1" bandRow="1">
                <a:tableStyleId>{5C22544A-7EE6-4342-B048-85BDC9FD1C3A}</a:tableStyleId>
              </a:tblPr>
              <a:tblGrid>
                <a:gridCol w="2730326">
                  <a:extLst>
                    <a:ext uri="{9D8B030D-6E8A-4147-A177-3AD203B41FA5}">
                      <a16:colId xmlns:a16="http://schemas.microsoft.com/office/drawing/2014/main" val="2176258697"/>
                    </a:ext>
                  </a:extLst>
                </a:gridCol>
                <a:gridCol w="2749637">
                  <a:extLst>
                    <a:ext uri="{9D8B030D-6E8A-4147-A177-3AD203B41FA5}">
                      <a16:colId xmlns:a16="http://schemas.microsoft.com/office/drawing/2014/main" val="2547236813"/>
                    </a:ext>
                  </a:extLst>
                </a:gridCol>
                <a:gridCol w="2749637">
                  <a:extLst>
                    <a:ext uri="{9D8B030D-6E8A-4147-A177-3AD203B41FA5}">
                      <a16:colId xmlns:a16="http://schemas.microsoft.com/office/drawing/2014/main" val="2277931594"/>
                    </a:ext>
                  </a:extLst>
                </a:gridCol>
              </a:tblGrid>
              <a:tr h="2095931">
                <a:tc>
                  <a:txBody>
                    <a:bodyPr/>
                    <a:lstStyle/>
                    <a:p>
                      <a:r>
                        <a:rPr lang="en-US" sz="3600" dirty="0"/>
                        <a:t>We can differentiate for…</a:t>
                      </a:r>
                    </a:p>
                  </a:txBody>
                  <a:tcPr/>
                </a:tc>
                <a:tc>
                  <a:txBody>
                    <a:bodyPr/>
                    <a:lstStyle/>
                    <a:p>
                      <a:r>
                        <a:rPr lang="en-US" sz="2400" dirty="0"/>
                        <a:t>For Gifted Students and Students with IEPs</a:t>
                      </a:r>
                    </a:p>
                  </a:txBody>
                  <a:tcPr/>
                </a:tc>
                <a:tc>
                  <a:txBody>
                    <a:bodyPr/>
                    <a:lstStyle/>
                    <a:p>
                      <a:r>
                        <a:rPr lang="en-US" sz="2400" dirty="0"/>
                        <a:t>For Multilingual Learners</a:t>
                      </a:r>
                    </a:p>
                  </a:txBody>
                  <a:tcPr/>
                </a:tc>
                <a:extLst>
                  <a:ext uri="{0D108BD9-81ED-4DB2-BD59-A6C34878D82A}">
                    <a16:rowId xmlns:a16="http://schemas.microsoft.com/office/drawing/2014/main" val="2791199450"/>
                  </a:ext>
                </a:extLst>
              </a:tr>
              <a:tr h="1280423">
                <a:tc>
                  <a:txBody>
                    <a:bodyPr/>
                    <a:lstStyle/>
                    <a:p>
                      <a:r>
                        <a:rPr lang="en-US" sz="4400" b="1" dirty="0"/>
                        <a:t>Content</a:t>
                      </a:r>
                    </a:p>
                  </a:txBody>
                  <a:tcPr/>
                </a:tc>
                <a:tc>
                  <a:txBody>
                    <a:bodyPr/>
                    <a:lstStyle/>
                    <a:p>
                      <a:r>
                        <a:rPr lang="en-US" sz="3600" dirty="0">
                          <a:solidFill>
                            <a:srgbClr val="00B050"/>
                          </a:solidFill>
                        </a:rPr>
                        <a:t>yes</a:t>
                      </a:r>
                    </a:p>
                  </a:txBody>
                  <a:tcPr/>
                </a:tc>
                <a:tc>
                  <a:txBody>
                    <a:bodyPr/>
                    <a:lstStyle/>
                    <a:p>
                      <a:r>
                        <a:rPr lang="en-US" sz="3200" dirty="0">
                          <a:solidFill>
                            <a:schemeClr val="accent6"/>
                          </a:solidFill>
                        </a:rPr>
                        <a:t>caution</a:t>
                      </a:r>
                      <a:endParaRPr lang="en-US" sz="3200" dirty="0">
                        <a:solidFill>
                          <a:srgbClr val="FF0000"/>
                        </a:solidFill>
                      </a:endParaRPr>
                    </a:p>
                  </a:txBody>
                  <a:tcPr/>
                </a:tc>
                <a:extLst>
                  <a:ext uri="{0D108BD9-81ED-4DB2-BD59-A6C34878D82A}">
                    <a16:rowId xmlns:a16="http://schemas.microsoft.com/office/drawing/2014/main" val="3024640889"/>
                  </a:ext>
                </a:extLst>
              </a:tr>
              <a:tr h="1280423">
                <a:tc>
                  <a:txBody>
                    <a:bodyPr/>
                    <a:lstStyle/>
                    <a:p>
                      <a:r>
                        <a:rPr lang="en-US" sz="4400" b="1" dirty="0"/>
                        <a:t>Process</a:t>
                      </a:r>
                    </a:p>
                  </a:txBody>
                  <a:tcPr/>
                </a:tc>
                <a:tc>
                  <a:txBody>
                    <a:bodyPr/>
                    <a:lstStyle/>
                    <a:p>
                      <a:r>
                        <a:rPr lang="en-US" sz="3600" dirty="0">
                          <a:solidFill>
                            <a:srgbClr val="00B050"/>
                          </a:solidFill>
                        </a:rPr>
                        <a:t>yes</a:t>
                      </a:r>
                      <a:r>
                        <a:rPr lang="en-US" dirty="0"/>
                        <a:t> </a:t>
                      </a:r>
                    </a:p>
                  </a:txBody>
                  <a:tcPr/>
                </a:tc>
                <a:tc>
                  <a:txBody>
                    <a:bodyPr/>
                    <a:lstStyle/>
                    <a:p>
                      <a:r>
                        <a:rPr lang="en-US" sz="3600" dirty="0">
                          <a:solidFill>
                            <a:srgbClr val="00B050"/>
                          </a:solidFill>
                        </a:rPr>
                        <a:t>yes</a:t>
                      </a:r>
                    </a:p>
                  </a:txBody>
                  <a:tcPr/>
                </a:tc>
                <a:extLst>
                  <a:ext uri="{0D108BD9-81ED-4DB2-BD59-A6C34878D82A}">
                    <a16:rowId xmlns:a16="http://schemas.microsoft.com/office/drawing/2014/main" val="3320160144"/>
                  </a:ext>
                </a:extLst>
              </a:tr>
              <a:tr h="1280423">
                <a:tc>
                  <a:txBody>
                    <a:bodyPr/>
                    <a:lstStyle/>
                    <a:p>
                      <a:r>
                        <a:rPr lang="en-US" sz="4400" b="1" dirty="0"/>
                        <a:t>Product</a:t>
                      </a:r>
                    </a:p>
                  </a:txBody>
                  <a:tcPr/>
                </a:tc>
                <a:tc>
                  <a:txBody>
                    <a:bodyPr/>
                    <a:lstStyle/>
                    <a:p>
                      <a:r>
                        <a:rPr lang="en-US" sz="3600" dirty="0">
                          <a:solidFill>
                            <a:srgbClr val="00B050"/>
                          </a:solidFill>
                        </a:rPr>
                        <a:t>yes</a:t>
                      </a:r>
                    </a:p>
                  </a:txBody>
                  <a:tcPr/>
                </a:tc>
                <a:tc>
                  <a:txBody>
                    <a:bodyPr/>
                    <a:lstStyle/>
                    <a:p>
                      <a:r>
                        <a:rPr lang="en-US" sz="3600" dirty="0">
                          <a:solidFill>
                            <a:srgbClr val="00B050"/>
                          </a:solidFill>
                        </a:rPr>
                        <a:t>yes</a:t>
                      </a:r>
                    </a:p>
                  </a:txBody>
                  <a:tcPr/>
                </a:tc>
                <a:extLst>
                  <a:ext uri="{0D108BD9-81ED-4DB2-BD59-A6C34878D82A}">
                    <a16:rowId xmlns:a16="http://schemas.microsoft.com/office/drawing/2014/main" val="2129192084"/>
                  </a:ext>
                </a:extLst>
              </a:tr>
            </a:tbl>
          </a:graphicData>
        </a:graphic>
      </p:graphicFrame>
    </p:spTree>
    <p:extLst>
      <p:ext uri="{BB962C8B-B14F-4D97-AF65-F5344CB8AC3E}">
        <p14:creationId xmlns:p14="http://schemas.microsoft.com/office/powerpoint/2010/main" val="2749025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66405"/>
          </a:xfrm>
        </p:spPr>
        <p:txBody>
          <a:bodyPr>
            <a:normAutofit fontScale="90000"/>
          </a:bodyPr>
          <a:lstStyle/>
          <a:p>
            <a:pPr algn="ctr">
              <a:lnSpc>
                <a:spcPct val="100000"/>
              </a:lnSpc>
            </a:pPr>
            <a:r>
              <a:rPr lang="en-US" dirty="0"/>
              <a:t> </a:t>
            </a:r>
            <a:r>
              <a:rPr lang="en-US" sz="4400" b="1" dirty="0">
                <a:latin typeface="+mn-lt"/>
              </a:rPr>
              <a:t>Aim for the Challenge Zone</a:t>
            </a:r>
            <a:r>
              <a:rPr lang="en-US" b="1" dirty="0"/>
              <a:t>!</a:t>
            </a:r>
            <a:br>
              <a:rPr lang="en-US" b="1" dirty="0"/>
            </a:br>
            <a:r>
              <a:rPr lang="en-US" sz="2000" b="1" dirty="0"/>
              <a:t>(Gibbons, 2009) </a:t>
            </a:r>
          </a:p>
        </p:txBody>
      </p:sp>
      <p:sp>
        <p:nvSpPr>
          <p:cNvPr id="6" name="Content Placeholder 5"/>
          <p:cNvSpPr txBox="1">
            <a:spLocks noGrp="1"/>
          </p:cNvSpPr>
          <p:nvPr>
            <p:ph idx="1"/>
          </p:nvPr>
        </p:nvSpPr>
        <p:spPr>
          <a:xfrm>
            <a:off x="457200" y="1481328"/>
            <a:ext cx="8229600" cy="523220"/>
          </a:xfrm>
          <a:prstGeom prst="rect">
            <a:avLst/>
          </a:prstGeom>
          <a:noFill/>
        </p:spPr>
        <p:txBody>
          <a:bodyPr wrap="square" rtlCol="0">
            <a:spAutoFit/>
          </a:bodyPr>
          <a:lstStyle/>
          <a:p>
            <a:pPr marL="109728" indent="0">
              <a:buNone/>
            </a:pPr>
            <a:r>
              <a:rPr lang="en-US" sz="2800" dirty="0">
                <a:solidFill>
                  <a:srgbClr val="FF0000"/>
                </a:solidFill>
              </a:rPr>
              <a:t>                           </a:t>
            </a:r>
            <a:r>
              <a:rPr lang="en-US" sz="2400" b="1" dirty="0">
                <a:solidFill>
                  <a:srgbClr val="FF0000"/>
                </a:solidFill>
              </a:rPr>
              <a:t>HIGH CHALLENGE</a:t>
            </a:r>
          </a:p>
        </p:txBody>
      </p:sp>
      <p:cxnSp>
        <p:nvCxnSpPr>
          <p:cNvPr id="4" name="Straight Connector 3"/>
          <p:cNvCxnSpPr>
            <a:cxnSpLocks/>
          </p:cNvCxnSpPr>
          <p:nvPr/>
        </p:nvCxnSpPr>
        <p:spPr>
          <a:xfrm>
            <a:off x="4433640" y="2250831"/>
            <a:ext cx="0" cy="3516923"/>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2497734" y="3849357"/>
            <a:ext cx="4113019"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993986" y="5903893"/>
            <a:ext cx="3770069" cy="461665"/>
          </a:xfrm>
          <a:prstGeom prst="rect">
            <a:avLst/>
          </a:prstGeom>
          <a:noFill/>
        </p:spPr>
        <p:txBody>
          <a:bodyPr wrap="square" rtlCol="0">
            <a:spAutoFit/>
          </a:bodyPr>
          <a:lstStyle/>
          <a:p>
            <a:r>
              <a:rPr lang="en-US" sz="2400" b="1" dirty="0">
                <a:solidFill>
                  <a:srgbClr val="FF0000"/>
                </a:solidFill>
              </a:rPr>
              <a:t>LOW CHALLENGE</a:t>
            </a:r>
          </a:p>
        </p:txBody>
      </p:sp>
      <p:sp>
        <p:nvSpPr>
          <p:cNvPr id="8" name="TextBox 7"/>
          <p:cNvSpPr txBox="1"/>
          <p:nvPr/>
        </p:nvSpPr>
        <p:spPr>
          <a:xfrm>
            <a:off x="70673" y="3627978"/>
            <a:ext cx="2879307" cy="461665"/>
          </a:xfrm>
          <a:prstGeom prst="rect">
            <a:avLst/>
          </a:prstGeom>
          <a:noFill/>
        </p:spPr>
        <p:txBody>
          <a:bodyPr wrap="square" rtlCol="0">
            <a:spAutoFit/>
          </a:bodyPr>
          <a:lstStyle/>
          <a:p>
            <a:r>
              <a:rPr lang="en-US" sz="2400" b="1" dirty="0">
                <a:solidFill>
                  <a:srgbClr val="FF0000"/>
                </a:solidFill>
              </a:rPr>
              <a:t>HIGH SUPPORT</a:t>
            </a:r>
          </a:p>
        </p:txBody>
      </p:sp>
      <p:sp>
        <p:nvSpPr>
          <p:cNvPr id="9" name="TextBox 8"/>
          <p:cNvSpPr txBox="1"/>
          <p:nvPr/>
        </p:nvSpPr>
        <p:spPr>
          <a:xfrm>
            <a:off x="6062597" y="3627978"/>
            <a:ext cx="2965099" cy="523220"/>
          </a:xfrm>
          <a:prstGeom prst="rect">
            <a:avLst/>
          </a:prstGeom>
          <a:noFill/>
        </p:spPr>
        <p:txBody>
          <a:bodyPr wrap="square" rtlCol="0">
            <a:spAutoFit/>
          </a:bodyPr>
          <a:lstStyle/>
          <a:p>
            <a:r>
              <a:rPr lang="en-US" sz="2800" dirty="0">
                <a:solidFill>
                  <a:srgbClr val="FF0000"/>
                </a:solidFill>
              </a:rPr>
              <a:t>      </a:t>
            </a:r>
            <a:r>
              <a:rPr lang="en-US" sz="2400" b="1" dirty="0">
                <a:solidFill>
                  <a:srgbClr val="FF0000"/>
                </a:solidFill>
              </a:rPr>
              <a:t>LOW SUPPORT</a:t>
            </a:r>
          </a:p>
        </p:txBody>
      </p:sp>
      <p:sp>
        <p:nvSpPr>
          <p:cNvPr id="10" name="TextBox 9"/>
          <p:cNvSpPr txBox="1"/>
          <p:nvPr/>
        </p:nvSpPr>
        <p:spPr>
          <a:xfrm>
            <a:off x="1246285" y="2665865"/>
            <a:ext cx="2791293" cy="861774"/>
          </a:xfrm>
          <a:prstGeom prst="rect">
            <a:avLst/>
          </a:prstGeom>
          <a:noFill/>
        </p:spPr>
        <p:txBody>
          <a:bodyPr wrap="square" rtlCol="0">
            <a:spAutoFit/>
          </a:bodyPr>
          <a:lstStyle/>
          <a:p>
            <a:r>
              <a:rPr lang="en-US" b="1" dirty="0"/>
              <a:t>    Learning/engagement   </a:t>
            </a:r>
          </a:p>
          <a:p>
            <a:r>
              <a:rPr lang="en-US" b="1" dirty="0"/>
              <a:t>                 zone</a:t>
            </a:r>
          </a:p>
          <a:p>
            <a:r>
              <a:rPr lang="en-US" sz="1400" b="1" dirty="0"/>
              <a:t>   </a:t>
            </a:r>
          </a:p>
        </p:txBody>
      </p:sp>
      <p:sp>
        <p:nvSpPr>
          <p:cNvPr id="11" name="TextBox 10"/>
          <p:cNvSpPr txBox="1"/>
          <p:nvPr/>
        </p:nvSpPr>
        <p:spPr>
          <a:xfrm>
            <a:off x="4433640" y="2665865"/>
            <a:ext cx="2791293" cy="646331"/>
          </a:xfrm>
          <a:prstGeom prst="rect">
            <a:avLst/>
          </a:prstGeom>
          <a:noFill/>
        </p:spPr>
        <p:txBody>
          <a:bodyPr wrap="square" rtlCol="0">
            <a:spAutoFit/>
          </a:bodyPr>
          <a:lstStyle/>
          <a:p>
            <a:r>
              <a:rPr lang="en-US" dirty="0"/>
              <a:t>   Frustration/anxiety    </a:t>
            </a:r>
          </a:p>
          <a:p>
            <a:r>
              <a:rPr lang="en-US" dirty="0"/>
              <a:t>     zone</a:t>
            </a:r>
          </a:p>
        </p:txBody>
      </p:sp>
      <p:sp>
        <p:nvSpPr>
          <p:cNvPr id="12" name="TextBox 11"/>
          <p:cNvSpPr txBox="1"/>
          <p:nvPr/>
        </p:nvSpPr>
        <p:spPr>
          <a:xfrm>
            <a:off x="1798753" y="4152700"/>
            <a:ext cx="2035371" cy="369332"/>
          </a:xfrm>
          <a:prstGeom prst="rect">
            <a:avLst/>
          </a:prstGeom>
          <a:noFill/>
        </p:spPr>
        <p:txBody>
          <a:bodyPr wrap="square" rtlCol="0">
            <a:spAutoFit/>
          </a:bodyPr>
          <a:lstStyle/>
          <a:p>
            <a:r>
              <a:rPr lang="en-US" dirty="0"/>
              <a:t>          Comfort zone                            </a:t>
            </a:r>
          </a:p>
        </p:txBody>
      </p:sp>
      <p:sp>
        <p:nvSpPr>
          <p:cNvPr id="13" name="TextBox 12"/>
          <p:cNvSpPr txBox="1"/>
          <p:nvPr/>
        </p:nvSpPr>
        <p:spPr>
          <a:xfrm>
            <a:off x="4710361" y="4017187"/>
            <a:ext cx="2319264" cy="646331"/>
          </a:xfrm>
          <a:prstGeom prst="rect">
            <a:avLst/>
          </a:prstGeom>
          <a:noFill/>
        </p:spPr>
        <p:txBody>
          <a:bodyPr wrap="square" rtlCol="0">
            <a:spAutoFit/>
          </a:bodyPr>
          <a:lstStyle/>
          <a:p>
            <a:r>
              <a:rPr lang="en-US" dirty="0"/>
              <a:t>         </a:t>
            </a:r>
          </a:p>
          <a:p>
            <a:r>
              <a:rPr lang="en-US" dirty="0"/>
              <a:t>Boredom zone</a:t>
            </a:r>
          </a:p>
        </p:txBody>
      </p:sp>
      <p:sp>
        <p:nvSpPr>
          <p:cNvPr id="2" name="Oval 1">
            <a:extLst>
              <a:ext uri="{FF2B5EF4-FFF2-40B4-BE49-F238E27FC236}">
                <a16:creationId xmlns:a16="http://schemas.microsoft.com/office/drawing/2014/main" id="{9463A050-A676-4510-BF2D-033609AB0C97}"/>
              </a:ext>
            </a:extLst>
          </p:cNvPr>
          <p:cNvSpPr/>
          <p:nvPr/>
        </p:nvSpPr>
        <p:spPr>
          <a:xfrm>
            <a:off x="1074199" y="2276699"/>
            <a:ext cx="3231470" cy="133237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74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mn-lt"/>
              </a:rPr>
              <a:t>Essential Elements of Language-Focused Support</a:t>
            </a:r>
          </a:p>
        </p:txBody>
      </p:sp>
      <p:sp>
        <p:nvSpPr>
          <p:cNvPr id="3" name="Content Placeholder 2"/>
          <p:cNvSpPr>
            <a:spLocks noGrp="1"/>
          </p:cNvSpPr>
          <p:nvPr>
            <p:ph idx="1"/>
          </p:nvPr>
        </p:nvSpPr>
        <p:spPr/>
        <p:txBody>
          <a:bodyPr/>
          <a:lstStyle/>
          <a:p>
            <a:r>
              <a:rPr lang="en-US" dirty="0"/>
              <a:t>Each support is matched to the </a:t>
            </a:r>
            <a:r>
              <a:rPr lang="en-US" dirty="0">
                <a:solidFill>
                  <a:srgbClr val="00B050"/>
                </a:solidFill>
              </a:rPr>
              <a:t>language learner’s proficiency level. </a:t>
            </a:r>
          </a:p>
          <a:p>
            <a:pPr marL="0" indent="0">
              <a:buNone/>
            </a:pPr>
            <a:endParaRPr lang="en-US" dirty="0"/>
          </a:p>
          <a:p>
            <a:r>
              <a:rPr lang="en-US" dirty="0"/>
              <a:t>Each support is respectful and engaging.</a:t>
            </a:r>
          </a:p>
          <a:p>
            <a:endParaRPr lang="en-US" dirty="0"/>
          </a:p>
          <a:p>
            <a:r>
              <a:rPr lang="en-US" dirty="0"/>
              <a:t>Each support moves toward the same essential understanding.</a:t>
            </a:r>
            <a:r>
              <a:rPr lang="en-US" dirty="0">
                <a:solidFill>
                  <a:srgbClr val="00B050"/>
                </a:solidFill>
              </a:rPr>
              <a:t> </a:t>
            </a:r>
            <a:endParaRPr lang="en-US" dirty="0"/>
          </a:p>
          <a:p>
            <a:endParaRPr lang="en-US" dirty="0"/>
          </a:p>
        </p:txBody>
      </p:sp>
    </p:spTree>
    <p:extLst>
      <p:ext uri="{BB962C8B-B14F-4D97-AF65-F5344CB8AC3E}">
        <p14:creationId xmlns:p14="http://schemas.microsoft.com/office/powerpoint/2010/main" val="240171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4D441-3E55-4E57-AC19-DDF56C4333B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864EBFA-F3DA-4592-BAF2-813B89559D7C}"/>
              </a:ext>
            </a:extLst>
          </p:cNvPr>
          <p:cNvSpPr>
            <a:spLocks noGrp="1"/>
          </p:cNvSpPr>
          <p:nvPr>
            <p:ph idx="1"/>
          </p:nvPr>
        </p:nvSpPr>
        <p:spPr/>
        <p:txBody>
          <a:bodyPr/>
          <a:lstStyle/>
          <a:p>
            <a:pPr marL="0" indent="0">
              <a:buNone/>
            </a:pPr>
            <a:r>
              <a:rPr lang="en-US" sz="4000" dirty="0"/>
              <a:t>Language supports work to meet the various language needs within your class. </a:t>
            </a:r>
            <a:r>
              <a:rPr lang="en-US" sz="4000" dirty="0">
                <a:solidFill>
                  <a:srgbClr val="00B050"/>
                </a:solidFill>
              </a:rPr>
              <a:t>The supports should provide opportunities for multilingual learners to work at the same level as their peers.</a:t>
            </a:r>
          </a:p>
          <a:p>
            <a:endParaRPr lang="en-US" dirty="0"/>
          </a:p>
        </p:txBody>
      </p:sp>
    </p:spTree>
    <p:extLst>
      <p:ext uri="{BB962C8B-B14F-4D97-AF65-F5344CB8AC3E}">
        <p14:creationId xmlns:p14="http://schemas.microsoft.com/office/powerpoint/2010/main" val="266451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60962-32C4-44C9-B9C3-93810CBB1CFB}"/>
              </a:ext>
            </a:extLst>
          </p:cNvPr>
          <p:cNvSpPr>
            <a:spLocks noGrp="1"/>
          </p:cNvSpPr>
          <p:nvPr>
            <p:ph type="title"/>
          </p:nvPr>
        </p:nvSpPr>
        <p:spPr/>
        <p:txBody>
          <a:bodyPr>
            <a:normAutofit fontScale="90000"/>
          </a:bodyPr>
          <a:lstStyle/>
          <a:p>
            <a:r>
              <a:rPr lang="en-US" sz="3600" b="1" dirty="0"/>
              <a:t>What can be differentiated for MLLs?</a:t>
            </a:r>
          </a:p>
        </p:txBody>
      </p:sp>
      <p:sp>
        <p:nvSpPr>
          <p:cNvPr id="3" name="Content Placeholder 2">
            <a:extLst>
              <a:ext uri="{FF2B5EF4-FFF2-40B4-BE49-F238E27FC236}">
                <a16:creationId xmlns:a16="http://schemas.microsoft.com/office/drawing/2014/main" id="{3AA926A7-A2E9-4434-98F4-AB0F9E936D54}"/>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dirty="0"/>
              <a:t>Lesson Plans</a:t>
            </a:r>
          </a:p>
          <a:p>
            <a:pPr marL="0" indent="0">
              <a:buNone/>
            </a:pPr>
            <a:endParaRPr lang="en-US" dirty="0"/>
          </a:p>
          <a:p>
            <a:pPr marL="0" indent="0">
              <a:buNone/>
            </a:pPr>
            <a:r>
              <a:rPr lang="en-US" b="1" dirty="0"/>
              <a:t>Tasks  </a:t>
            </a:r>
          </a:p>
          <a:p>
            <a:pPr marL="0" indent="0">
              <a:buNone/>
            </a:pPr>
            <a:r>
              <a:rPr lang="en-US" b="1" dirty="0"/>
              <a:t>  Schema Activation             </a:t>
            </a:r>
          </a:p>
          <a:p>
            <a:pPr marL="0" indent="0">
              <a:buNone/>
            </a:pPr>
            <a:r>
              <a:rPr lang="en-US" b="1" dirty="0"/>
              <a:t>  Teacher Talk</a:t>
            </a:r>
          </a:p>
          <a:p>
            <a:pPr marL="0" indent="0">
              <a:buNone/>
            </a:pPr>
            <a:r>
              <a:rPr lang="en-US" b="1" dirty="0"/>
              <a:t>  Materials</a:t>
            </a:r>
          </a:p>
          <a:p>
            <a:pPr marL="0" indent="0">
              <a:buNone/>
            </a:pPr>
            <a:r>
              <a:rPr lang="en-US" b="1" dirty="0"/>
              <a:t> </a:t>
            </a:r>
          </a:p>
          <a:p>
            <a:pPr marL="0" indent="0">
              <a:buNone/>
            </a:pPr>
            <a:r>
              <a:rPr lang="en-US" b="1" dirty="0"/>
              <a:t>   </a:t>
            </a:r>
            <a:endParaRPr lang="en-US" dirty="0"/>
          </a:p>
          <a:p>
            <a:pPr marL="0" indent="0">
              <a:buNone/>
            </a:pPr>
            <a:r>
              <a:rPr lang="en-US" dirty="0">
                <a:solidFill>
                  <a:schemeClr val="tx1">
                    <a:lumMod val="95000"/>
                    <a:lumOff val="5000"/>
                  </a:schemeClr>
                </a:solidFill>
              </a:rPr>
              <a:t>Assessments</a:t>
            </a:r>
            <a:endParaRPr lang="en-US" dirty="0">
              <a:solidFill>
                <a:schemeClr val="tx1">
                  <a:lumMod val="95000"/>
                  <a:lumOff val="5000"/>
                </a:schemeClr>
              </a:solidFill>
              <a:cs typeface="Times New Roman"/>
            </a:endParaRPr>
          </a:p>
          <a:p>
            <a:endParaRPr lang="en-US" dirty="0"/>
          </a:p>
        </p:txBody>
      </p:sp>
      <p:sp>
        <p:nvSpPr>
          <p:cNvPr id="4" name="Arrow: Left 3">
            <a:extLst>
              <a:ext uri="{FF2B5EF4-FFF2-40B4-BE49-F238E27FC236}">
                <a16:creationId xmlns:a16="http://schemas.microsoft.com/office/drawing/2014/main" id="{8F86CAC5-F438-4953-AB67-DDCA638DCA9C}"/>
              </a:ext>
            </a:extLst>
          </p:cNvPr>
          <p:cNvSpPr/>
          <p:nvPr/>
        </p:nvSpPr>
        <p:spPr>
          <a:xfrm>
            <a:off x="5165573" y="2912046"/>
            <a:ext cx="2419643" cy="14067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Tree>
    <p:extLst>
      <p:ext uri="{BB962C8B-B14F-4D97-AF65-F5344CB8AC3E}">
        <p14:creationId xmlns:p14="http://schemas.microsoft.com/office/powerpoint/2010/main" val="259888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752E-82C7-4626-8D93-0A2FEFC533EE}"/>
              </a:ext>
            </a:extLst>
          </p:cNvPr>
          <p:cNvSpPr>
            <a:spLocks noGrp="1"/>
          </p:cNvSpPr>
          <p:nvPr>
            <p:ph type="title"/>
          </p:nvPr>
        </p:nvSpPr>
        <p:spPr/>
        <p:txBody>
          <a:bodyPr>
            <a:normAutofit/>
          </a:bodyPr>
          <a:lstStyle/>
          <a:p>
            <a:r>
              <a:rPr lang="en-US" b="1" dirty="0">
                <a:latin typeface="+mn-lt"/>
              </a:rPr>
              <a:t>Task Support Checklist</a:t>
            </a:r>
            <a:br>
              <a:rPr lang="en-US" b="1" dirty="0"/>
            </a:br>
            <a:r>
              <a:rPr lang="en-US" sz="2200" dirty="0">
                <a:latin typeface="+mn-lt"/>
              </a:rPr>
              <a:t>(adapted from </a:t>
            </a:r>
            <a:r>
              <a:rPr lang="en-US" sz="2200" dirty="0" err="1">
                <a:latin typeface="+mn-lt"/>
              </a:rPr>
              <a:t>Peregoy</a:t>
            </a:r>
            <a:r>
              <a:rPr lang="en-US" sz="2200" dirty="0">
                <a:latin typeface="+mn-lt"/>
              </a:rPr>
              <a:t> &amp; Boyle, 2017)</a:t>
            </a:r>
          </a:p>
        </p:txBody>
      </p:sp>
      <p:sp>
        <p:nvSpPr>
          <p:cNvPr id="3" name="Content Placeholder 2">
            <a:extLst>
              <a:ext uri="{FF2B5EF4-FFF2-40B4-BE49-F238E27FC236}">
                <a16:creationId xmlns:a16="http://schemas.microsoft.com/office/drawing/2014/main" id="{9BAFF371-BDCD-4AD6-85F6-426760DC0E6B}"/>
              </a:ext>
            </a:extLst>
          </p:cNvPr>
          <p:cNvSpPr>
            <a:spLocks noGrp="1"/>
          </p:cNvSpPr>
          <p:nvPr>
            <p:ph idx="1"/>
          </p:nvPr>
        </p:nvSpPr>
        <p:spPr/>
        <p:txBody>
          <a:bodyPr>
            <a:normAutofit fontScale="77500" lnSpcReduction="20000"/>
          </a:bodyPr>
          <a:lstStyle/>
          <a:p>
            <a:pPr marL="0" indent="0">
              <a:buNone/>
            </a:pPr>
            <a:r>
              <a:rPr lang="en-US" sz="1700" i="1" dirty="0"/>
              <a:t>SCHEMA ACTIVATION</a:t>
            </a:r>
          </a:p>
          <a:p>
            <a:pPr>
              <a:buFont typeface="Wingdings" panose="05000000000000000000" pitchFamily="2" charset="2"/>
              <a:buChar char="ü"/>
            </a:pPr>
            <a:r>
              <a:rPr lang="en-US" sz="1700" dirty="0"/>
              <a:t>Prepare students for tasks by </a:t>
            </a:r>
            <a:r>
              <a:rPr lang="en-US" sz="1700" i="1" dirty="0"/>
              <a:t>activating their own background knowledge </a:t>
            </a:r>
            <a:r>
              <a:rPr lang="en-US" sz="1700" b="1" dirty="0"/>
              <a:t>with an asset perspective in mind</a:t>
            </a:r>
            <a:r>
              <a:rPr lang="en-US" sz="1700" dirty="0"/>
              <a:t>. </a:t>
            </a:r>
          </a:p>
          <a:p>
            <a:pPr>
              <a:buFont typeface="Wingdings" panose="05000000000000000000" pitchFamily="2" charset="2"/>
              <a:buChar char="ü"/>
            </a:pPr>
            <a:r>
              <a:rPr lang="en-US" sz="1700" dirty="0"/>
              <a:t>Provide rich contextual information by </a:t>
            </a:r>
            <a:r>
              <a:rPr lang="en-US" sz="1700" i="1" dirty="0"/>
              <a:t>giving background</a:t>
            </a:r>
            <a:r>
              <a:rPr lang="en-US" sz="1700" dirty="0"/>
              <a:t> </a:t>
            </a:r>
            <a:r>
              <a:rPr lang="en-US" sz="2000" dirty="0"/>
              <a:t>for tasks.</a:t>
            </a:r>
          </a:p>
          <a:p>
            <a:pPr marL="0" indent="0">
              <a:buNone/>
            </a:pPr>
            <a:endParaRPr lang="en-US" sz="2000" dirty="0"/>
          </a:p>
          <a:p>
            <a:pPr marL="0" indent="0">
              <a:buNone/>
            </a:pPr>
            <a:r>
              <a:rPr lang="en-US" sz="1700" i="1" dirty="0"/>
              <a:t>DIFFERENTIATION OF INPUT</a:t>
            </a:r>
          </a:p>
          <a:p>
            <a:pPr>
              <a:buFont typeface="Wingdings" panose="05000000000000000000" pitchFamily="2" charset="2"/>
              <a:buChar char="ü"/>
            </a:pPr>
            <a:r>
              <a:rPr lang="en-US" sz="1700" dirty="0"/>
              <a:t>Provide </a:t>
            </a:r>
            <a:r>
              <a:rPr lang="en-US" sz="1700" b="1" dirty="0"/>
              <a:t>multiple opportunities </a:t>
            </a:r>
            <a:r>
              <a:rPr lang="en-US" sz="1700" dirty="0"/>
              <a:t>for students to process information in </a:t>
            </a:r>
            <a:r>
              <a:rPr lang="en-US" sz="1700" b="1" dirty="0"/>
              <a:t>multiple ways </a:t>
            </a:r>
            <a:r>
              <a:rPr lang="en-US" sz="1700" dirty="0"/>
              <a:t>(visuals, dramatization, review, questions, think-pair-shares)</a:t>
            </a:r>
            <a:endParaRPr lang="en-US" sz="1700" b="1" dirty="0"/>
          </a:p>
          <a:p>
            <a:pPr>
              <a:buFont typeface="Wingdings" panose="05000000000000000000" pitchFamily="2" charset="2"/>
              <a:buChar char="ü"/>
            </a:pPr>
            <a:r>
              <a:rPr lang="en-US" sz="1700" dirty="0"/>
              <a:t>Use </a:t>
            </a:r>
            <a:r>
              <a:rPr lang="en-US" sz="1700" b="1" dirty="0"/>
              <a:t>abundancy and redundancy strategies </a:t>
            </a:r>
            <a:r>
              <a:rPr lang="en-US" sz="1700" dirty="0"/>
              <a:t>when introducing key vocabulary. (repeat often, use in different contexts, write on board, highlight when using it, have students repeat it, give opportunities for students to use it).</a:t>
            </a:r>
          </a:p>
          <a:p>
            <a:pPr>
              <a:buFont typeface="Wingdings" panose="05000000000000000000" pitchFamily="2" charset="2"/>
              <a:buChar char="ü"/>
            </a:pPr>
            <a:r>
              <a:rPr lang="en-US" sz="1700" dirty="0"/>
              <a:t>Provide </a:t>
            </a:r>
            <a:r>
              <a:rPr lang="en-US" sz="1700" b="1" dirty="0"/>
              <a:t>multimodal </a:t>
            </a:r>
            <a:r>
              <a:rPr lang="en-US" sz="1700" dirty="0"/>
              <a:t>directions/explanations (modeling, gestures, write &amp; say simultaneously). </a:t>
            </a:r>
          </a:p>
          <a:p>
            <a:pPr>
              <a:buFont typeface="Wingdings" panose="05000000000000000000" pitchFamily="2" charset="2"/>
              <a:buChar char="ü"/>
            </a:pPr>
            <a:r>
              <a:rPr lang="en-US" sz="1700" b="1" dirty="0"/>
              <a:t>Ask instruction-clarifying questions </a:t>
            </a:r>
            <a:r>
              <a:rPr lang="en-US" sz="1700" dirty="0"/>
              <a:t>(e.g. what do we do first?) before setting students on task. </a:t>
            </a:r>
          </a:p>
          <a:p>
            <a:pPr>
              <a:buFont typeface="Wingdings" panose="05000000000000000000" pitchFamily="2" charset="2"/>
              <a:buChar char="ü"/>
            </a:pPr>
            <a:r>
              <a:rPr lang="en-US" sz="1700" dirty="0"/>
              <a:t>Ensure participation of all students through providing </a:t>
            </a:r>
            <a:r>
              <a:rPr lang="en-US" sz="1700" b="1" dirty="0"/>
              <a:t>sentence frames, </a:t>
            </a:r>
            <a:r>
              <a:rPr lang="en-US" sz="1700" dirty="0"/>
              <a:t>allowing </a:t>
            </a:r>
            <a:r>
              <a:rPr lang="en-US" sz="1700" b="1" dirty="0"/>
              <a:t>non-verbal contributions</a:t>
            </a:r>
            <a:r>
              <a:rPr lang="en-US" sz="1700" dirty="0"/>
              <a:t>, and group task </a:t>
            </a:r>
            <a:r>
              <a:rPr lang="en-US" sz="1700" b="1" dirty="0"/>
              <a:t>monitoring</a:t>
            </a:r>
            <a:r>
              <a:rPr lang="en-US" sz="1700" dirty="0"/>
              <a:t>. </a:t>
            </a:r>
          </a:p>
          <a:p>
            <a:pPr>
              <a:buFont typeface="Wingdings" panose="05000000000000000000" pitchFamily="2" charset="2"/>
              <a:buChar char="ü"/>
            </a:pPr>
            <a:endParaRPr lang="en-US" sz="1700" dirty="0"/>
          </a:p>
          <a:p>
            <a:pPr marL="0" indent="0">
              <a:buNone/>
            </a:pPr>
            <a:r>
              <a:rPr lang="en-US" sz="1800" i="1" dirty="0"/>
              <a:t>MATERIALS</a:t>
            </a:r>
          </a:p>
          <a:p>
            <a:pPr>
              <a:buFont typeface="Wingdings" panose="05000000000000000000" pitchFamily="2" charset="2"/>
              <a:buChar char="ü"/>
            </a:pPr>
            <a:r>
              <a:rPr lang="en-US" sz="1800" b="1" dirty="0"/>
              <a:t>Enhance input </a:t>
            </a:r>
            <a:r>
              <a:rPr lang="en-US" sz="1800" dirty="0"/>
              <a:t>through bolding key vocabulary in materials.</a:t>
            </a:r>
          </a:p>
          <a:p>
            <a:pPr>
              <a:buFont typeface="Wingdings" panose="05000000000000000000" pitchFamily="2" charset="2"/>
              <a:buChar char="ü"/>
            </a:pPr>
            <a:r>
              <a:rPr lang="en-US" sz="1800" dirty="0"/>
              <a:t>Provide word banks and glossaries for important terms. Provide brief explanations of grammar points as needed.</a:t>
            </a:r>
          </a:p>
          <a:p>
            <a:pPr>
              <a:buFont typeface="Wingdings" panose="05000000000000000000" pitchFamily="2" charset="2"/>
              <a:buChar char="ü"/>
            </a:pPr>
            <a:endParaRPr lang="en-US" sz="1800" dirty="0"/>
          </a:p>
          <a:p>
            <a:pPr marL="0" indent="0">
              <a:buNone/>
            </a:pPr>
            <a:r>
              <a:rPr lang="en-US" sz="1800" dirty="0"/>
              <a:t>*Note that this is not an exhaustive list. ENL teachers have received extensive training on each of these categories, and can provide further support when co-teaching or providing sheltered instruction.</a:t>
            </a:r>
          </a:p>
          <a:p>
            <a:pPr marL="0" indent="0">
              <a:buNone/>
            </a:pPr>
            <a:endParaRPr lang="en-US" sz="1700" dirty="0"/>
          </a:p>
          <a:p>
            <a:pPr marL="0" indent="0">
              <a:buNone/>
            </a:pPr>
            <a:endParaRPr lang="en-US" sz="2000" dirty="0"/>
          </a:p>
        </p:txBody>
      </p:sp>
    </p:spTree>
    <p:extLst>
      <p:ext uri="{BB962C8B-B14F-4D97-AF65-F5344CB8AC3E}">
        <p14:creationId xmlns:p14="http://schemas.microsoft.com/office/powerpoint/2010/main" val="581574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1335</Words>
  <Application>Microsoft Office PowerPoint</Application>
  <PresentationFormat>On-screen Show (4:3)</PresentationFormat>
  <Paragraphs>158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Office Theme</vt:lpstr>
      <vt:lpstr>Working with Multilingual Learners in the Content Classroom, Part 2</vt:lpstr>
      <vt:lpstr>Agenda</vt:lpstr>
      <vt:lpstr>Differentiation in the Classroom, Revisited</vt:lpstr>
      <vt:lpstr>PowerPoint Presentation</vt:lpstr>
      <vt:lpstr> Aim for the Challenge Zone! (Gibbons, 2009) </vt:lpstr>
      <vt:lpstr>Essential Elements of Language-Focused Support</vt:lpstr>
      <vt:lpstr>PowerPoint Presentation</vt:lpstr>
      <vt:lpstr>What can be differentiated for MLLs?</vt:lpstr>
      <vt:lpstr>Task Support Checklist (adapted from Peregoy &amp; Boyle, 2017)</vt:lpstr>
      <vt:lpstr>Video Clip Analysis</vt:lpstr>
      <vt:lpstr>Academic language What Is it? How can we engage all of our students to use it?</vt:lpstr>
      <vt:lpstr>EXAMPLE OF ACADEMIC LANGUAGE</vt:lpstr>
      <vt:lpstr>What are the differences between these two texts?</vt:lpstr>
      <vt:lpstr>Elements of Academic Language</vt:lpstr>
      <vt:lpstr>PowerPoint Presentation</vt:lpstr>
      <vt:lpstr>From CALP to BICS Rewrite these sentences into language we would find in BICS</vt:lpstr>
      <vt:lpstr>Ways to Scaffold Academic Language</vt:lpstr>
      <vt:lpstr>Ways to Scaffold Academic Language, cont’d</vt:lpstr>
      <vt:lpstr>Resources</vt:lpstr>
      <vt:lpstr>PowerPoint Presentation</vt:lpstr>
    </vt:vector>
  </TitlesOfParts>
  <Company>WFGD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Subtitle</dc:title>
  <dc:creator>Marcy Coffey</dc:creator>
  <cp:lastModifiedBy>Joseph Montecalvo</cp:lastModifiedBy>
  <cp:revision>76</cp:revision>
  <dcterms:created xsi:type="dcterms:W3CDTF">2013-11-15T20:38:44Z</dcterms:created>
  <dcterms:modified xsi:type="dcterms:W3CDTF">2020-10-21T15:22:52Z</dcterms:modified>
</cp:coreProperties>
</file>