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3" r:id="rId1"/>
  </p:sldMasterIdLst>
  <p:handoutMasterIdLst>
    <p:handoutMasterId r:id="rId30"/>
  </p:handoutMasterIdLst>
  <p:sldIdLst>
    <p:sldId id="256" r:id="rId2"/>
    <p:sldId id="303" r:id="rId3"/>
    <p:sldId id="295" r:id="rId4"/>
    <p:sldId id="292" r:id="rId5"/>
    <p:sldId id="296" r:id="rId6"/>
    <p:sldId id="291" r:id="rId7"/>
    <p:sldId id="298" r:id="rId8"/>
    <p:sldId id="300" r:id="rId9"/>
    <p:sldId id="299" r:id="rId10"/>
    <p:sldId id="297" r:id="rId11"/>
    <p:sldId id="318" r:id="rId12"/>
    <p:sldId id="319" r:id="rId13"/>
    <p:sldId id="301" r:id="rId14"/>
    <p:sldId id="302" r:id="rId15"/>
    <p:sldId id="305" r:id="rId16"/>
    <p:sldId id="257" r:id="rId17"/>
    <p:sldId id="308" r:id="rId18"/>
    <p:sldId id="311" r:id="rId19"/>
    <p:sldId id="313" r:id="rId20"/>
    <p:sldId id="316" r:id="rId21"/>
    <p:sldId id="315" r:id="rId22"/>
    <p:sldId id="276" r:id="rId23"/>
    <p:sldId id="278" r:id="rId24"/>
    <p:sldId id="306" r:id="rId25"/>
    <p:sldId id="307" r:id="rId26"/>
    <p:sldId id="294" r:id="rId27"/>
    <p:sldId id="317" r:id="rId28"/>
    <p:sldId id="32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15E8C-AA85-F44B-9221-17D5DDF340FC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5A3A7-72A8-8C45-845F-5EFFDF9663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9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FBF2-A860-4D7C-9F77-C9AA007A74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ED008-0E19-4013-A079-C052CCF8C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8A7C0-0741-47E9-A375-DC4EC8FA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88E89-C5FE-487B-A5AC-2C889CA8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14BDF-8CAA-4B95-9EB0-E1AAE9F04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79C-8D79-4651-80FF-EA22E78E4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A3DA6-982E-4C0E-9756-9F99EB18ED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B939F-062A-4016-82C6-62D8155E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BB003-F2A8-4DC4-A390-666B5957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730EA-1813-4C7D-AF9E-E3028A3A9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32F032-29E7-4D0B-A292-8FD1B423A2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B2B4F-3FB6-463F-A0CD-52B55CD1F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DEF1-CB36-4AE9-B293-1F93D876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02C21-83CC-40BA-9D1C-53A33DAA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CF721-CC4C-4F87-884E-532E50B85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0E1D-57D8-4EED-952C-539951EB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EBFE4-2C7D-40C2-AE84-9CFD2268B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71C2-F7F2-470C-8369-9E56A40F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42B2-543C-4181-B57E-5BDA33F7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AD777-F809-472A-A44A-6B47AB10E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7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9AB11-E2AD-434E-B416-27426CD61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48682-A04D-4513-BBBF-E3933A09A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3B840-0513-454A-A988-B4596F1C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E85A9-E798-4CCD-BEE7-03F4BD6C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4AF45-0202-4297-A97D-1F3EA290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6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8C36D-B32D-417C-A720-A7CFD6C4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A54A1-0011-43E4-9C62-EA1DDD1DF4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65FAE-1423-442F-B1D8-9A1DBDF42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CD847-D874-45BB-9D94-C99C7817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F1A6A-9B2B-44F6-A680-A8119370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3DB052-BBDC-42A1-88CA-C6129506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6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5B9F-6A81-4358-9F40-A9EBDC1B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00647-337C-4F63-A5C1-083FC5303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7C153-4F1A-44E1-95AE-0B028758E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5B0C04-E772-40E4-9DBC-31DFE2C24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6075D-46C8-4D59-B73E-FE5B60041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576C3-A3B1-4464-9181-1D23FD204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6D0FB5-3F5C-4539-BDA4-D8734332D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885B1-5325-4165-AC0F-578785D2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5C52-4126-429B-9F9E-E61E9850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406A03-C628-4FE6-94B8-9A9907648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7445A-DB06-4218-B8D0-23E492F6A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57FD73-8489-4FA4-94DE-1150D37F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6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33698-B340-4E9C-B84F-9EECFBF4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12E0A6-B93A-4CA8-8BCE-6FD2CB2D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004D9-F45A-4E4D-8C76-291B340C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DD063-1953-4A8A-94E8-72FCD05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DE19-0A35-4046-80E7-CA9C6725F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0FC9C-49E1-4327-ABAD-A7E62F024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1A7A9-9802-47E5-99F1-BC59BD11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1543A-339F-4E2E-BC7D-C9AED382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5B7BD-CC7C-42CA-BAED-A06777E8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74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57859-AB88-49A7-A02B-8D354A15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B2304E-C526-4FC9-947A-E32E2916C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E96BE-620B-467A-9030-6210DB90B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6BBBA-719A-403E-B6F6-CEE367935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CCFB1-7E56-4371-84A0-DA9D9EC3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4000-0FCA-4F08-9F5B-018D8271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1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1E5A75-E48B-495A-B7CD-8F0C7840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F3791-93EA-449E-96A3-60964C2F3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8ADE1-C65D-4C5D-9214-D4A9FEFA1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B445-71B3-DC43-89D4-C65F55D49CD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AAC5-575B-4A01-ACF6-B6F6426B8D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83C1F-E106-4A3B-8278-A6A5D60C2E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08EC-6DCE-684C-85C4-5EF07F5EF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610" y="498348"/>
            <a:ext cx="7426997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9144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776538"/>
            <a:ext cx="6858000" cy="1381188"/>
          </a:xfrm>
        </p:spPr>
        <p:txBody>
          <a:bodyPr anchor="ctr">
            <a:normAutofit fontScale="90000"/>
          </a:bodyPr>
          <a:lstStyle/>
          <a:p>
            <a:br>
              <a:rPr lang="en-US" sz="3000" dirty="0">
                <a:solidFill>
                  <a:schemeClr val="bg2"/>
                </a:solidFill>
              </a:rPr>
            </a:br>
            <a:r>
              <a:rPr lang="en-US" sz="4000" b="1" dirty="0">
                <a:solidFill>
                  <a:schemeClr val="bg2"/>
                </a:solidFill>
              </a:rPr>
              <a:t>Working with Multilingual Learners in the Content Classroom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5800"/>
            <a:ext cx="6858000" cy="762000"/>
          </a:xfrm>
        </p:spPr>
        <p:txBody>
          <a:bodyPr>
            <a:noAutofit/>
          </a:bodyPr>
          <a:lstStyle/>
          <a:p>
            <a:r>
              <a:rPr lang="en-US" sz="2400" dirty="0"/>
              <a:t>Catherine Box, </a:t>
            </a:r>
            <a:r>
              <a:rPr lang="en-US" sz="2400" dirty="0" err="1"/>
              <a:t>Ed.D</a:t>
            </a:r>
            <a:r>
              <a:rPr lang="en-US" sz="2400" dirty="0"/>
              <a:t>.</a:t>
            </a:r>
          </a:p>
          <a:p>
            <a:r>
              <a:rPr lang="en-US" sz="2400" dirty="0"/>
              <a:t>Graduate School of Education at the </a:t>
            </a:r>
          </a:p>
          <a:p>
            <a:r>
              <a:rPr lang="en-US" sz="2400" dirty="0"/>
              <a:t>University of Pennsylvania</a:t>
            </a:r>
          </a:p>
          <a:p>
            <a:r>
              <a:rPr lang="en-US" sz="2400" dirty="0" err="1"/>
              <a:t>cbox@upenn</a:t>
            </a:r>
            <a:r>
              <a:rPr lang="en-US" sz="2400" dirty="0"/>
              <a:t> .</a:t>
            </a:r>
            <a:r>
              <a:rPr lang="en-US" sz="2400" dirty="0" err="1"/>
              <a:t>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3481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4703-FB7F-4345-B23A-5808E909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Task: For each point, rewrite the interpretation from an asset perspective!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F3F61-1583-47AF-A383-C3648567E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18.7% of the total student population and growing rapidly.</a:t>
            </a:r>
          </a:p>
          <a:p>
            <a:pPr marL="0" indent="0">
              <a:buNone/>
            </a:pPr>
            <a:r>
              <a:rPr lang="en-US" sz="2400" dirty="0"/>
              <a:t>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more and more students are arriving in the classroom poised to become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bilingual and biliterate, possessing skills that will be advantageous in a global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economy.</a:t>
            </a:r>
            <a:r>
              <a:rPr lang="en-US" sz="2400" dirty="0"/>
              <a:t>    </a:t>
            </a:r>
            <a:r>
              <a:rPr lang="en-US" sz="2400" dirty="0">
                <a:solidFill>
                  <a:srgbClr val="00B0F0"/>
                </a:solidFill>
              </a:rPr>
              <a:t>       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160 foreign languages in the home, the most prevalent of them being Spanish, Chinese, Bengali, Arabic, and Russian.</a:t>
            </a:r>
          </a:p>
          <a:p>
            <a:pPr marL="0" indent="0">
              <a:buNone/>
            </a:pPr>
            <a:r>
              <a:rPr lang="en-US" sz="2400" dirty="0"/>
              <a:t>                 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Levels range from Newcomer to Commanding in level of English Proficiency; may carry designation of </a:t>
            </a:r>
            <a:r>
              <a:rPr lang="en-US" sz="3200" i="1" dirty="0"/>
              <a:t>SIFE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0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8DA96-BBE9-4461-8654-D44BAA11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Case Study:  </a:t>
            </a:r>
            <a:r>
              <a:rPr lang="en-US" b="1" dirty="0" err="1"/>
              <a:t>Océane</a:t>
            </a:r>
            <a:r>
              <a:rPr lang="en-US" b="1" dirty="0"/>
              <a:t> and Olivia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08E71-E15F-45AA-971B-9CE2E2E3D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783201"/>
            <a:ext cx="7886700" cy="339376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 for discussion:</a:t>
            </a:r>
          </a:p>
          <a:p>
            <a:pPr marL="0" indent="0">
              <a:buNone/>
            </a:pPr>
            <a:r>
              <a:rPr lang="en-US" dirty="0"/>
              <a:t>Who has a better command of her second language?</a:t>
            </a:r>
          </a:p>
        </p:txBody>
      </p:sp>
      <p:pic>
        <p:nvPicPr>
          <p:cNvPr id="1026" name="Picture 2" descr="Image may contain: 3 people, people smiling, people standing">
            <a:extLst>
              <a:ext uri="{FF2B5EF4-FFF2-40B4-BE49-F238E27FC236}">
                <a16:creationId xmlns:a16="http://schemas.microsoft.com/office/drawing/2014/main" id="{D3295ECC-E97F-4D61-B9F3-1E4FCD091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54" y="1664056"/>
            <a:ext cx="1651247" cy="235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052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1FD30-C15D-41C9-A99A-5963B294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3032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1CFAF-00AD-4E34-9D90-66D38D916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745725"/>
            <a:ext cx="3868340" cy="1020932"/>
          </a:xfrm>
        </p:spPr>
        <p:txBody>
          <a:bodyPr/>
          <a:lstStyle/>
          <a:p>
            <a:r>
              <a:rPr lang="en-US" sz="2800" dirty="0" err="1"/>
              <a:t>Océane</a:t>
            </a:r>
            <a:r>
              <a:rPr lang="en-US" sz="2800" dirty="0"/>
              <a:t>, rising 8</a:t>
            </a:r>
            <a:r>
              <a:rPr lang="en-US" sz="2800" baseline="30000" dirty="0"/>
              <a:t>th</a:t>
            </a:r>
            <a:r>
              <a:rPr lang="en-US" sz="2800" dirty="0"/>
              <a:t> grader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7E790-0993-405D-86F8-DD0C3DCE9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766657"/>
            <a:ext cx="3868340" cy="44230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--French and English spoken at </a:t>
            </a:r>
          </a:p>
          <a:p>
            <a:pPr marL="0" indent="0">
              <a:buNone/>
            </a:pPr>
            <a:r>
              <a:rPr lang="en-US" dirty="0"/>
              <a:t>     home; some French in </a:t>
            </a:r>
          </a:p>
          <a:p>
            <a:pPr marL="0" indent="0">
              <a:buNone/>
            </a:pPr>
            <a:r>
              <a:rPr lang="en-US" dirty="0"/>
              <a:t>     community</a:t>
            </a:r>
          </a:p>
          <a:p>
            <a:pPr marL="0" indent="0">
              <a:buNone/>
            </a:pPr>
            <a:r>
              <a:rPr lang="en-US" dirty="0"/>
              <a:t>--Started formally studying French </a:t>
            </a:r>
          </a:p>
          <a:p>
            <a:pPr marL="0" indent="0">
              <a:buNone/>
            </a:pPr>
            <a:r>
              <a:rPr lang="en-US" dirty="0"/>
              <a:t>      in 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marL="0" indent="0">
              <a:buNone/>
            </a:pPr>
            <a:r>
              <a:rPr lang="en-US" dirty="0"/>
              <a:t>--Little motivation</a:t>
            </a:r>
          </a:p>
          <a:p>
            <a:pPr marL="0" indent="0">
              <a:buNone/>
            </a:pPr>
            <a:r>
              <a:rPr lang="en-US" dirty="0"/>
              <a:t>--Poor control of grammar</a:t>
            </a:r>
          </a:p>
          <a:p>
            <a:pPr marL="0" indent="0">
              <a:buNone/>
            </a:pPr>
            <a:r>
              <a:rPr lang="en-US" dirty="0"/>
              <a:t>--Unwilling to take risks in French</a:t>
            </a:r>
          </a:p>
          <a:p>
            <a:pPr marL="0" indent="0">
              <a:buNone/>
            </a:pPr>
            <a:r>
              <a:rPr lang="en-US" dirty="0"/>
              <a:t>--Understands everything </a:t>
            </a:r>
          </a:p>
          <a:p>
            <a:pPr marL="0" indent="0">
              <a:buNone/>
            </a:pPr>
            <a:r>
              <a:rPr lang="en-US" dirty="0"/>
              <a:t>--Deep understanding of French </a:t>
            </a:r>
          </a:p>
          <a:p>
            <a:pPr marL="0" indent="0">
              <a:buNone/>
            </a:pPr>
            <a:r>
              <a:rPr lang="en-US" dirty="0"/>
              <a:t>     culture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45F286-BE5E-4D90-B809-98F5E95F1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745725"/>
            <a:ext cx="3887391" cy="1020932"/>
          </a:xfrm>
        </p:spPr>
        <p:txBody>
          <a:bodyPr/>
          <a:lstStyle/>
          <a:p>
            <a:r>
              <a:rPr lang="en-US" sz="2800" dirty="0"/>
              <a:t>Olivia, rising 8</a:t>
            </a:r>
            <a:r>
              <a:rPr lang="en-US" sz="2800" baseline="30000" dirty="0"/>
              <a:t>th</a:t>
            </a:r>
            <a:r>
              <a:rPr lang="en-US" sz="2800" dirty="0"/>
              <a:t> grader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7C7FDC-D49F-4F35-9116-3C31E328A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766657"/>
            <a:ext cx="3887391" cy="44230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--French spoken at home; no </a:t>
            </a:r>
          </a:p>
          <a:p>
            <a:pPr marL="0" indent="0">
              <a:buNone/>
            </a:pPr>
            <a:r>
              <a:rPr lang="en-US" dirty="0"/>
              <a:t>     English in community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--Started formally studying </a:t>
            </a:r>
          </a:p>
          <a:p>
            <a:pPr marL="0" indent="0">
              <a:buNone/>
            </a:pPr>
            <a:r>
              <a:rPr lang="en-US" dirty="0"/>
              <a:t>     English in 1</a:t>
            </a:r>
            <a:r>
              <a:rPr lang="en-US" baseline="30000" dirty="0"/>
              <a:t>st</a:t>
            </a:r>
            <a:r>
              <a:rPr lang="en-US" dirty="0"/>
              <a:t> grade</a:t>
            </a:r>
          </a:p>
          <a:p>
            <a:pPr marL="0" indent="0">
              <a:buNone/>
            </a:pPr>
            <a:r>
              <a:rPr lang="en-US" dirty="0"/>
              <a:t>--Highly motivated</a:t>
            </a:r>
          </a:p>
          <a:p>
            <a:pPr marL="0" indent="0">
              <a:buNone/>
            </a:pPr>
            <a:r>
              <a:rPr lang="en-US" dirty="0"/>
              <a:t>--Excellent control of grammar</a:t>
            </a:r>
          </a:p>
          <a:p>
            <a:pPr marL="0" indent="0">
              <a:buNone/>
            </a:pPr>
            <a:r>
              <a:rPr lang="en-US" dirty="0"/>
              <a:t>--Willing to take risks in English</a:t>
            </a:r>
          </a:p>
          <a:p>
            <a:pPr marL="0" indent="0">
              <a:buNone/>
            </a:pPr>
            <a:r>
              <a:rPr lang="en-US" dirty="0"/>
              <a:t>--Understands somewhat</a:t>
            </a:r>
          </a:p>
          <a:p>
            <a:pPr marL="0" indent="0">
              <a:buNone/>
            </a:pPr>
            <a:r>
              <a:rPr lang="en-US" dirty="0"/>
              <a:t>--Superficial understanding of </a:t>
            </a:r>
          </a:p>
          <a:p>
            <a:pPr marL="0" indent="0">
              <a:buNone/>
            </a:pPr>
            <a:r>
              <a:rPr lang="en-US" dirty="0"/>
              <a:t>    American culture </a:t>
            </a:r>
          </a:p>
        </p:txBody>
      </p:sp>
    </p:spTree>
    <p:extLst>
      <p:ext uri="{BB962C8B-B14F-4D97-AF65-F5344CB8AC3E}">
        <p14:creationId xmlns:p14="http://schemas.microsoft.com/office/powerpoint/2010/main" val="2157076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3F95-EC27-48ED-B5E8-10B045E4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*Photographed with the permission of the author in May 2017 at the Brooklyn International High School.  </a:t>
            </a:r>
          </a:p>
        </p:txBody>
      </p:sp>
      <p:pic>
        <p:nvPicPr>
          <p:cNvPr id="2050" name="Picture 2" descr="Image may contain: text">
            <a:extLst>
              <a:ext uri="{FF2B5EF4-FFF2-40B4-BE49-F238E27FC236}">
                <a16:creationId xmlns:a16="http://schemas.microsoft.com/office/drawing/2014/main" id="{CA7BF5D4-6F92-4E39-B220-85FA3805C3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410" y="1399123"/>
            <a:ext cx="4586068" cy="509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348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29EE3A-4DCA-4570-BBDA-BC6781CCF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PART II: Differentiation in the Classroom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430845-4DCC-45E8-8B91-81D28D6FEB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2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19BF-0607-4F54-9BC2-F7D1FB248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for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EA79-5706-45D3-A240-27B8674F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8972"/>
            <a:ext cx="7886700" cy="4727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Moving from “big picture” to the classroom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-- What are the </a:t>
            </a:r>
            <a:r>
              <a:rPr lang="en-US" b="1" dirty="0"/>
              <a:t>three ways </a:t>
            </a:r>
            <a:r>
              <a:rPr lang="en-US" dirty="0"/>
              <a:t>that content teachers can differentiate for </a:t>
            </a:r>
          </a:p>
          <a:p>
            <a:pPr marL="0" indent="0">
              <a:buNone/>
            </a:pPr>
            <a:r>
              <a:rPr lang="en-US" dirty="0"/>
              <a:t>           MLLs in the classroom? (+ the one way that they </a:t>
            </a:r>
            <a:r>
              <a:rPr lang="en-US" b="1" dirty="0"/>
              <a:t>should not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               How does differentiating for MLLs dovetail and </a:t>
            </a:r>
          </a:p>
          <a:p>
            <a:pPr marL="0" indent="0">
              <a:buNone/>
            </a:pPr>
            <a:r>
              <a:rPr lang="en-US" i="1" dirty="0"/>
              <a:t>               deviate from differentiating for giftedness in the classroom?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-- What techniques are effective when differentiating for MLLs? </a:t>
            </a:r>
          </a:p>
          <a:p>
            <a:pPr marL="0" indent="0">
              <a:buNone/>
            </a:pPr>
            <a:r>
              <a:rPr lang="en-US" dirty="0"/>
              <a:t>               GOAL: </a:t>
            </a:r>
            <a:r>
              <a:rPr lang="en-US" i="1" dirty="0"/>
              <a:t>Which </a:t>
            </a:r>
            <a:r>
              <a:rPr lang="en-US" b="1" i="1" dirty="0"/>
              <a:t>three </a:t>
            </a:r>
            <a:r>
              <a:rPr lang="en-US" i="1" dirty="0"/>
              <a:t>techniques will work best in your </a:t>
            </a:r>
          </a:p>
          <a:p>
            <a:pPr marL="0" indent="0">
              <a:buNone/>
            </a:pPr>
            <a:r>
              <a:rPr lang="en-US" i="1" dirty="0"/>
              <a:t>                               classroom?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-- How can these techniques be embedded in activities such that </a:t>
            </a:r>
          </a:p>
          <a:p>
            <a:pPr marL="0" indent="0">
              <a:buNone/>
            </a:pPr>
            <a:r>
              <a:rPr lang="en-US" dirty="0"/>
              <a:t>            everyone benefits, including the teacher(s)?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4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Heather mentioned, we can differentiate our: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Content</a:t>
            </a:r>
          </a:p>
          <a:p>
            <a:pPr marL="0" indent="0">
              <a:buNone/>
            </a:pPr>
            <a:r>
              <a:rPr lang="en-US" sz="2800" dirty="0"/>
              <a:t>	What do you want your students to learn?</a:t>
            </a:r>
          </a:p>
          <a:p>
            <a:endParaRPr lang="en-US" sz="2800" dirty="0"/>
          </a:p>
          <a:p>
            <a:r>
              <a:rPr lang="en-US" sz="2800" dirty="0"/>
              <a:t>Process</a:t>
            </a:r>
          </a:p>
          <a:p>
            <a:pPr marL="0" indent="0">
              <a:buNone/>
            </a:pPr>
            <a:r>
              <a:rPr lang="en-US" sz="2800" dirty="0"/>
              <a:t>	How do you want your students to learn?</a:t>
            </a:r>
          </a:p>
          <a:p>
            <a:endParaRPr lang="en-US" sz="2800" dirty="0"/>
          </a:p>
          <a:p>
            <a:r>
              <a:rPr lang="en-US" sz="2800" dirty="0"/>
              <a:t>Product 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600" dirty="0"/>
              <a:t>How will your students demonstrate their 	knowledge?</a:t>
            </a:r>
          </a:p>
        </p:txBody>
      </p:sp>
    </p:spTree>
    <p:extLst>
      <p:ext uri="{BB962C8B-B14F-4D97-AF65-F5344CB8AC3E}">
        <p14:creationId xmlns:p14="http://schemas.microsoft.com/office/powerpoint/2010/main" val="1691790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452366"/>
              </p:ext>
            </p:extLst>
          </p:nvPr>
        </p:nvGraphicFramePr>
        <p:xfrm>
          <a:off x="647114" y="365126"/>
          <a:ext cx="7868236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436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02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82305"/>
              </p:ext>
            </p:extLst>
          </p:nvPr>
        </p:nvGraphicFramePr>
        <p:xfrm>
          <a:off x="520505" y="365126"/>
          <a:ext cx="7994845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045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1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44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98DA3-2470-411F-8E40-148609A0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AFF902-9E93-4BFA-8F7F-55AF8A7D87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043991"/>
              </p:ext>
            </p:extLst>
          </p:nvPr>
        </p:nvGraphicFramePr>
        <p:xfrm>
          <a:off x="520505" y="365126"/>
          <a:ext cx="7994845" cy="593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045">
                  <a:extLst>
                    <a:ext uri="{9D8B030D-6E8A-4147-A177-3AD203B41FA5}">
                      <a16:colId xmlns:a16="http://schemas.microsoft.com/office/drawing/2014/main" val="217625869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4723681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77931594"/>
                    </a:ext>
                  </a:extLst>
                </a:gridCol>
              </a:tblGrid>
              <a:tr h="20959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Gifted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For Multilingual Learners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199450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0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640889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i="1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en-US" i="1" dirty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i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60144"/>
                  </a:ext>
                </a:extLst>
              </a:tr>
              <a:tr h="1280423">
                <a:tc>
                  <a:txBody>
                    <a:bodyPr/>
                    <a:lstStyle/>
                    <a:p>
                      <a:r>
                        <a:rPr lang="en-US" sz="44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192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6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A82C-73FD-423C-8A4B-2A263401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 I: Identity &amp; Discourse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C114E-8167-49A9-B27A-522546C154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DEFF450-E9CE-424A-B9CB-A182D952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/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4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Language-focused </a:t>
            </a:r>
            <a:r>
              <a:rPr lang="en-US" sz="3600" b="1" i="1" dirty="0"/>
              <a:t>d</a:t>
            </a:r>
            <a:r>
              <a:rPr lang="en-US" sz="36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ifferentiation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provides specific language supports in the classroom designed to help MLLs access content and participate in lesson.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BA968-F7E4-4984-BDCA-BF6EDB44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4256436"/>
            <a:ext cx="6858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en-US"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What does language-focused differentiation look like?</a:t>
            </a:r>
            <a:endParaRPr lang="en-US" sz="2400" kern="120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32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/>
              <a:t> </a:t>
            </a:r>
            <a:r>
              <a:rPr lang="en-US" sz="4400" b="1" dirty="0">
                <a:latin typeface="+mn-lt"/>
              </a:rPr>
              <a:t>Aim for the Challenge Zone</a:t>
            </a:r>
            <a:r>
              <a:rPr lang="en-US" b="1" dirty="0"/>
              <a:t>!</a:t>
            </a:r>
            <a:br>
              <a:rPr lang="en-US" b="1" dirty="0"/>
            </a:br>
            <a:r>
              <a:rPr lang="en-US" sz="1800" b="1" dirty="0"/>
              <a:t>(Gibbons, 2009)</a:t>
            </a:r>
            <a:r>
              <a:rPr lang="en-US" b="1" dirty="0"/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433640" y="2027010"/>
            <a:ext cx="0" cy="40079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388945" y="3889588"/>
            <a:ext cx="41130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82296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                 </a:t>
            </a:r>
            <a:r>
              <a:rPr lang="en-US" sz="2800" b="1" dirty="0">
                <a:solidFill>
                  <a:srgbClr val="FF0000"/>
                </a:solidFill>
              </a:rPr>
              <a:t>HIGH CHALLENGE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93986" y="5903893"/>
            <a:ext cx="377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    LOW CHALLENGE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673" y="3627978"/>
            <a:ext cx="287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HIGH SUPPORT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62597" y="3627978"/>
            <a:ext cx="2965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     </a:t>
            </a:r>
            <a:r>
              <a:rPr lang="en-US" sz="2800" b="1" dirty="0">
                <a:solidFill>
                  <a:srgbClr val="FF0000"/>
                </a:solidFill>
              </a:rPr>
              <a:t>LOW SUPPORT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6285" y="2665865"/>
            <a:ext cx="2791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Learning/engagement zone</a:t>
            </a:r>
          </a:p>
          <a:p>
            <a:r>
              <a:rPr lang="en-US" sz="1400" b="1" dirty="0"/>
              <a:t>   (Zone of Proximal Development)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33640" y="2665865"/>
            <a:ext cx="279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Frustration/anxiety    </a:t>
            </a:r>
          </a:p>
          <a:p>
            <a:r>
              <a:rPr lang="en-US" dirty="0"/>
              <a:t>     zone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753" y="4152700"/>
            <a:ext cx="2035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Comfort zone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33640" y="4151198"/>
            <a:ext cx="279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Boredom zone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463A050-A676-4510-BF2D-033609AB0C97}"/>
              </a:ext>
            </a:extLst>
          </p:cNvPr>
          <p:cNvSpPr/>
          <p:nvPr/>
        </p:nvSpPr>
        <p:spPr>
          <a:xfrm>
            <a:off x="1041047" y="2135744"/>
            <a:ext cx="3084542" cy="1546793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42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ESSENTIAL ELEMENTS OF LANGUAGE-FOCUSED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Each support is matched to the </a:t>
            </a:r>
            <a:r>
              <a:rPr lang="en-US" dirty="0">
                <a:solidFill>
                  <a:srgbClr val="00B050"/>
                </a:solidFill>
              </a:rPr>
              <a:t>language learner’s proficiency level. </a:t>
            </a:r>
          </a:p>
          <a:p>
            <a:endParaRPr lang="en-US" dirty="0"/>
          </a:p>
          <a:p>
            <a:r>
              <a:rPr lang="en-US" dirty="0"/>
              <a:t>Each support is respectful and engaging.</a:t>
            </a:r>
          </a:p>
          <a:p>
            <a:endParaRPr lang="en-US" dirty="0"/>
          </a:p>
          <a:p>
            <a:r>
              <a:rPr lang="en-US" dirty="0"/>
              <a:t>Each support moves toward the same essential understanding.</a:t>
            </a:r>
            <a:r>
              <a:rPr lang="en-US" dirty="0">
                <a:solidFill>
                  <a:srgbClr val="00B050"/>
                </a:solidFill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84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differentiated for MLLs?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Lesson Plans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Tasks  </a:t>
            </a:r>
          </a:p>
          <a:p>
            <a:pPr marL="0" indent="0">
              <a:buNone/>
            </a:pPr>
            <a:r>
              <a:rPr lang="en-US" b="1" dirty="0"/>
              <a:t>  Schema Activation             </a:t>
            </a:r>
          </a:p>
          <a:p>
            <a:pPr marL="0" indent="0">
              <a:buNone/>
            </a:pPr>
            <a:r>
              <a:rPr lang="en-US" b="1" dirty="0"/>
              <a:t>  Input </a:t>
            </a:r>
            <a:r>
              <a:rPr lang="en-US" sz="1600" b="1" dirty="0"/>
              <a:t>(teacher language)</a:t>
            </a:r>
          </a:p>
          <a:p>
            <a:pPr marL="0" indent="0">
              <a:buNone/>
            </a:pPr>
            <a:r>
              <a:rPr lang="en-US" b="1" dirty="0"/>
              <a:t>  Output </a:t>
            </a:r>
            <a:r>
              <a:rPr lang="en-US" sz="1600" b="1" dirty="0"/>
              <a:t>(student language)</a:t>
            </a:r>
          </a:p>
          <a:p>
            <a:pPr marL="0" indent="0">
              <a:buNone/>
            </a:pPr>
            <a:r>
              <a:rPr lang="en-US" b="1" dirty="0"/>
              <a:t>  Materials</a:t>
            </a:r>
          </a:p>
          <a:p>
            <a:pPr marL="0" indent="0">
              <a:buNone/>
            </a:pPr>
            <a:r>
              <a:rPr lang="en-US" b="1" dirty="0"/>
              <a:t>   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Assessments</a:t>
            </a:r>
            <a:endParaRPr lang="en-US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3D8BD101-9807-4134-A740-6DE244082AB7}"/>
              </a:ext>
            </a:extLst>
          </p:cNvPr>
          <p:cNvSpPr/>
          <p:nvPr/>
        </p:nvSpPr>
        <p:spPr>
          <a:xfrm>
            <a:off x="4881488" y="3080825"/>
            <a:ext cx="2419643" cy="140676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Today and the next 1-2 workshops</a:t>
            </a:r>
          </a:p>
        </p:txBody>
      </p:sp>
    </p:spTree>
    <p:extLst>
      <p:ext uri="{BB962C8B-B14F-4D97-AF65-F5344CB8AC3E}">
        <p14:creationId xmlns:p14="http://schemas.microsoft.com/office/powerpoint/2010/main" val="3363964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177DDAC-5334-4BD8-819A-48A7B711E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Group Task: What do </a:t>
            </a:r>
            <a:r>
              <a:rPr lang="en-US" b="1" i="1" dirty="0">
                <a:solidFill>
                  <a:schemeClr val="accent1"/>
                </a:solidFill>
              </a:rPr>
              <a:t>You </a:t>
            </a:r>
            <a:r>
              <a:rPr lang="en-US" b="1" dirty="0">
                <a:solidFill>
                  <a:schemeClr val="accent1"/>
                </a:solidFill>
              </a:rPr>
              <a:t>Need to Succeed?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C22DB-6E16-4346-B2CB-2320370B4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OBJECTIVE: SUMMARIZE THE TEXT. </a:t>
            </a:r>
          </a:p>
          <a:p>
            <a:pPr marL="0" indent="0">
              <a:buNone/>
            </a:pPr>
            <a:r>
              <a:rPr lang="en-US" dirty="0"/>
              <a:t>     TASK:  In pairs or triads, prepare a 3-4 </a:t>
            </a:r>
          </a:p>
          <a:p>
            <a:pPr marL="0" indent="0">
              <a:buNone/>
            </a:pPr>
            <a:r>
              <a:rPr lang="en-US" dirty="0"/>
              <a:t>                 sentence summary of the text.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*Keep track of the strategies you, as readers and writers, utilize to complete this task.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*After a few minutes, we will stop and agree upon a particular support that might help you compete your task.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15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24C11-4438-4957-AB09-6D5CE30F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264898"/>
            <a:ext cx="2774103" cy="1847366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Here </a:t>
            </a:r>
            <a:r>
              <a:rPr lang="en-US" b="1" dirty="0" err="1"/>
              <a:t>bygynneth</a:t>
            </a:r>
            <a:r>
              <a:rPr lang="en-US" b="1" dirty="0"/>
              <a:t> the Book </a:t>
            </a:r>
            <a:br>
              <a:rPr lang="en-US" b="1" dirty="0"/>
            </a:br>
            <a:r>
              <a:rPr lang="en-US" b="1" dirty="0"/>
              <a:t>of the tales of </a:t>
            </a:r>
            <a:r>
              <a:rPr lang="en-US" b="1" dirty="0" err="1"/>
              <a:t>Caunterbury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54B64-338D-4461-BAC1-0DD53CF3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that </a:t>
            </a:r>
            <a:r>
              <a:rPr lang="en-US" sz="1600" dirty="0" err="1">
                <a:solidFill>
                  <a:schemeClr val="bg1"/>
                </a:solidFill>
              </a:rPr>
              <a:t>aprill</a:t>
            </a:r>
            <a:r>
              <a:rPr lang="en-US" sz="1600" dirty="0">
                <a:solidFill>
                  <a:schemeClr val="bg1"/>
                </a:solidFill>
              </a:rPr>
              <a:t> with his </a:t>
            </a:r>
            <a:r>
              <a:rPr lang="en-US" sz="1600" dirty="0" err="1">
                <a:solidFill>
                  <a:schemeClr val="bg1"/>
                </a:solidFill>
              </a:rPr>
              <a:t>shoures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soote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 err="1">
                <a:solidFill>
                  <a:schemeClr val="bg1"/>
                </a:solidFill>
              </a:rPr>
              <a:t>droghte</a:t>
            </a:r>
            <a:r>
              <a:rPr lang="en-US" sz="1600" dirty="0">
                <a:solidFill>
                  <a:schemeClr val="bg1"/>
                </a:solidFill>
              </a:rPr>
              <a:t> of march hath </a:t>
            </a:r>
            <a:r>
              <a:rPr lang="en-US" sz="1600" dirty="0" err="1">
                <a:solidFill>
                  <a:schemeClr val="bg1"/>
                </a:solidFill>
              </a:rPr>
              <a:t>perced</a:t>
            </a:r>
            <a:r>
              <a:rPr lang="en-US" sz="1600" dirty="0">
                <a:solidFill>
                  <a:schemeClr val="bg1"/>
                </a:solidFill>
              </a:rPr>
              <a:t> to the </a:t>
            </a:r>
            <a:r>
              <a:rPr lang="en-US" sz="1600" dirty="0" err="1">
                <a:solidFill>
                  <a:schemeClr val="bg1"/>
                </a:solidFill>
              </a:rPr>
              <a:t>roote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bathed every </a:t>
            </a:r>
            <a:r>
              <a:rPr lang="en-US" sz="1600" dirty="0" err="1">
                <a:solidFill>
                  <a:schemeClr val="bg1"/>
                </a:solidFill>
              </a:rPr>
              <a:t>veyne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swich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licour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Of which </a:t>
            </a:r>
            <a:r>
              <a:rPr lang="en-US" sz="1600" dirty="0" err="1">
                <a:solidFill>
                  <a:schemeClr val="bg1"/>
                </a:solidFill>
              </a:rPr>
              <a:t>vertu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engendred</a:t>
            </a:r>
            <a:r>
              <a:rPr lang="en-US" sz="1600" dirty="0">
                <a:solidFill>
                  <a:schemeClr val="bg1"/>
                </a:solidFill>
              </a:rPr>
              <a:t> is the flour;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zephirus</a:t>
            </a:r>
            <a:r>
              <a:rPr lang="en-US" sz="1600" dirty="0">
                <a:solidFill>
                  <a:schemeClr val="bg1"/>
                </a:solidFill>
              </a:rPr>
              <a:t> eek with his </a:t>
            </a:r>
            <a:r>
              <a:rPr lang="en-US" sz="1600" dirty="0" err="1">
                <a:solidFill>
                  <a:schemeClr val="bg1"/>
                </a:solidFill>
              </a:rPr>
              <a:t>sweete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breeth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Inspired hath in every holt and </a:t>
            </a:r>
            <a:r>
              <a:rPr lang="en-US" sz="1600" dirty="0" err="1">
                <a:solidFill>
                  <a:schemeClr val="bg1"/>
                </a:solidFill>
              </a:rPr>
              <a:t>heeth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Tendre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croppes</a:t>
            </a:r>
            <a:r>
              <a:rPr lang="en-US" sz="1600" dirty="0">
                <a:solidFill>
                  <a:schemeClr val="bg1"/>
                </a:solidFill>
              </a:rPr>
              <a:t>, and the </a:t>
            </a:r>
            <a:r>
              <a:rPr lang="en-US" sz="1600" dirty="0" err="1">
                <a:solidFill>
                  <a:schemeClr val="bg1"/>
                </a:solidFill>
              </a:rPr>
              <a:t>yonge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sonne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Hath in the ram his halve </a:t>
            </a:r>
            <a:r>
              <a:rPr lang="en-US" sz="1600" dirty="0" err="1">
                <a:solidFill>
                  <a:schemeClr val="bg1"/>
                </a:solidFill>
              </a:rPr>
              <a:t>cours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yronne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err="1">
                <a:solidFill>
                  <a:schemeClr val="bg1"/>
                </a:solidFill>
              </a:rPr>
              <a:t>smale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foweles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maken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melodye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That </a:t>
            </a:r>
            <a:r>
              <a:rPr lang="en-US" sz="1600" dirty="0" err="1">
                <a:solidFill>
                  <a:schemeClr val="bg1"/>
                </a:solidFill>
              </a:rPr>
              <a:t>slepen</a:t>
            </a:r>
            <a:r>
              <a:rPr lang="en-US" sz="1600" dirty="0">
                <a:solidFill>
                  <a:schemeClr val="bg1"/>
                </a:solidFill>
              </a:rPr>
              <a:t> al the </a:t>
            </a:r>
            <a:r>
              <a:rPr lang="en-US" sz="1600" dirty="0" err="1">
                <a:solidFill>
                  <a:schemeClr val="bg1"/>
                </a:solidFill>
              </a:rPr>
              <a:t>nyght</a:t>
            </a:r>
            <a:r>
              <a:rPr lang="en-US" sz="1600" dirty="0">
                <a:solidFill>
                  <a:schemeClr val="bg1"/>
                </a:solidFill>
              </a:rPr>
              <a:t> with open ye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(so </a:t>
            </a:r>
            <a:r>
              <a:rPr lang="en-US" sz="1600" dirty="0" err="1">
                <a:solidFill>
                  <a:schemeClr val="bg1"/>
                </a:solidFill>
              </a:rPr>
              <a:t>priketh</a:t>
            </a:r>
            <a:r>
              <a:rPr lang="en-US" sz="1600" dirty="0">
                <a:solidFill>
                  <a:schemeClr val="bg1"/>
                </a:solidFill>
              </a:rPr>
              <a:t> hem nature in </a:t>
            </a:r>
            <a:r>
              <a:rPr lang="en-US" sz="1600" dirty="0" err="1">
                <a:solidFill>
                  <a:schemeClr val="bg1"/>
                </a:solidFill>
              </a:rPr>
              <a:t>hir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corages</a:t>
            </a:r>
            <a:r>
              <a:rPr lang="en-US" sz="1600" dirty="0">
                <a:solidFill>
                  <a:schemeClr val="bg1"/>
                </a:solidFill>
              </a:rPr>
              <a:t>);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Thanne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longen</a:t>
            </a:r>
            <a:r>
              <a:rPr lang="en-US" sz="1600" dirty="0">
                <a:solidFill>
                  <a:schemeClr val="bg1"/>
                </a:solidFill>
              </a:rPr>
              <a:t> folk to goon on pilgrimages,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And </a:t>
            </a:r>
            <a:r>
              <a:rPr lang="en-US" sz="1600" dirty="0" err="1">
                <a:solidFill>
                  <a:schemeClr val="bg1"/>
                </a:solidFill>
              </a:rPr>
              <a:t>palmeres</a:t>
            </a:r>
            <a:r>
              <a:rPr lang="en-US" sz="1600" dirty="0">
                <a:solidFill>
                  <a:schemeClr val="bg1"/>
                </a:solidFill>
              </a:rPr>
              <a:t> for to </a:t>
            </a:r>
            <a:r>
              <a:rPr lang="en-US" sz="1600" dirty="0" err="1">
                <a:solidFill>
                  <a:schemeClr val="bg1"/>
                </a:solidFill>
              </a:rPr>
              <a:t>seken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straunge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strondes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err="1">
                <a:solidFill>
                  <a:schemeClr val="bg1"/>
                </a:solidFill>
              </a:rPr>
              <a:t>ferne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halwes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kowthe</a:t>
            </a:r>
            <a:r>
              <a:rPr lang="en-US" sz="1600" dirty="0">
                <a:solidFill>
                  <a:schemeClr val="bg1"/>
                </a:solidFill>
              </a:rPr>
              <a:t> in </a:t>
            </a:r>
            <a:r>
              <a:rPr lang="en-US" sz="1600" dirty="0" err="1">
                <a:solidFill>
                  <a:schemeClr val="bg1"/>
                </a:solidFill>
              </a:rPr>
              <a:t>sondry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londes</a:t>
            </a:r>
            <a:r>
              <a:rPr lang="en-US" sz="1600" dirty="0">
                <a:solidFill>
                  <a:schemeClr val="bg1"/>
                </a:solidFill>
              </a:rPr>
              <a:t>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And specially from every shires </a:t>
            </a:r>
            <a:r>
              <a:rPr lang="en-US" sz="1600" dirty="0" err="1">
                <a:solidFill>
                  <a:schemeClr val="bg1"/>
                </a:solidFill>
              </a:rPr>
              <a:t>ende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Of </a:t>
            </a:r>
            <a:r>
              <a:rPr lang="en-US" sz="1600" dirty="0" err="1">
                <a:solidFill>
                  <a:schemeClr val="bg1"/>
                </a:solidFill>
              </a:rPr>
              <a:t>engelond</a:t>
            </a:r>
            <a:r>
              <a:rPr lang="en-US" sz="1600" dirty="0">
                <a:solidFill>
                  <a:schemeClr val="bg1"/>
                </a:solidFill>
              </a:rPr>
              <a:t> to </a:t>
            </a:r>
            <a:r>
              <a:rPr lang="en-US" sz="1600" dirty="0" err="1">
                <a:solidFill>
                  <a:schemeClr val="bg1"/>
                </a:solidFill>
              </a:rPr>
              <a:t>caunterbury</a:t>
            </a:r>
            <a:r>
              <a:rPr lang="en-US" sz="1600" dirty="0">
                <a:solidFill>
                  <a:schemeClr val="bg1"/>
                </a:solidFill>
              </a:rPr>
              <a:t> they </a:t>
            </a:r>
            <a:r>
              <a:rPr lang="en-US" sz="1600" dirty="0" err="1">
                <a:solidFill>
                  <a:schemeClr val="bg1"/>
                </a:solidFill>
              </a:rPr>
              <a:t>wende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</a:t>
            </a:r>
            <a:r>
              <a:rPr lang="en-US" sz="1600" dirty="0" err="1">
                <a:solidFill>
                  <a:schemeClr val="bg1"/>
                </a:solidFill>
              </a:rPr>
              <a:t>hooly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blisful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martir</a:t>
            </a:r>
            <a:r>
              <a:rPr lang="en-US" sz="1600" dirty="0">
                <a:solidFill>
                  <a:schemeClr val="bg1"/>
                </a:solidFill>
              </a:rPr>
              <a:t> for to </a:t>
            </a:r>
            <a:r>
              <a:rPr lang="en-US" sz="1600" dirty="0" err="1">
                <a:solidFill>
                  <a:schemeClr val="bg1"/>
                </a:solidFill>
              </a:rPr>
              <a:t>seke</a:t>
            </a:r>
            <a:r>
              <a:rPr lang="en-US" sz="1600" dirty="0">
                <a:solidFill>
                  <a:schemeClr val="bg1"/>
                </a:solidFill>
              </a:rPr>
              <a:t>,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That hem hath </a:t>
            </a:r>
            <a:r>
              <a:rPr lang="en-US" sz="1600" dirty="0" err="1">
                <a:solidFill>
                  <a:schemeClr val="bg1"/>
                </a:solidFill>
              </a:rPr>
              <a:t>holpen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whan</a:t>
            </a:r>
            <a:r>
              <a:rPr lang="en-US" sz="1600" dirty="0">
                <a:solidFill>
                  <a:schemeClr val="bg1"/>
                </a:solidFill>
              </a:rPr>
              <a:t> that they were </a:t>
            </a:r>
            <a:r>
              <a:rPr lang="en-US" sz="1600" dirty="0" err="1">
                <a:solidFill>
                  <a:schemeClr val="bg1"/>
                </a:solidFill>
              </a:rPr>
              <a:t>seeke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0401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157019"/>
            <a:ext cx="7756263" cy="1690254"/>
          </a:xfrm>
        </p:spPr>
        <p:txBody>
          <a:bodyPr/>
          <a:lstStyle/>
          <a:p>
            <a:r>
              <a:rPr lang="en-US" dirty="0"/>
              <a:t>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Language supports work to meet the various language needs within your class. </a:t>
            </a:r>
            <a:r>
              <a:rPr lang="en-US" sz="3600" dirty="0">
                <a:solidFill>
                  <a:srgbClr val="00B050"/>
                </a:solidFill>
              </a:rPr>
              <a:t>The supports should provide opportunities for multilingual learners to work at the same level as their peers.</a:t>
            </a:r>
          </a:p>
          <a:p>
            <a:endParaRPr lang="en-US" sz="3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1536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5838-8C83-4317-8624-1990CB89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Task Support Checklist</a:t>
            </a:r>
            <a:br>
              <a:rPr lang="en-US" b="1" dirty="0"/>
            </a:br>
            <a:r>
              <a:rPr lang="en-US" sz="1600" dirty="0"/>
              <a:t>(adapted from </a:t>
            </a:r>
            <a:r>
              <a:rPr lang="en-US" sz="1600" dirty="0" err="1"/>
              <a:t>Peregoy</a:t>
            </a:r>
            <a:r>
              <a:rPr lang="en-US" sz="1600" dirty="0"/>
              <a:t> &amp; Boyle, 2017)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DB646-B71B-44A5-A937-858AA213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50157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/>
              <a:t>SCHEMA ACTIVATION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Prepare students for tasks by activating background knowledge </a:t>
            </a:r>
            <a:r>
              <a:rPr lang="en-US" b="1" dirty="0"/>
              <a:t>with an asset perspective in mind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Provide rich contextual information for tasks.</a:t>
            </a:r>
          </a:p>
          <a:p>
            <a:pPr marL="0" indent="0">
              <a:buNone/>
            </a:pPr>
            <a:r>
              <a:rPr lang="en-US" i="1" dirty="0"/>
              <a:t>DIFFERENTIATION OF INPUT/OUTPUT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Provide </a:t>
            </a:r>
            <a:r>
              <a:rPr lang="en-US" b="1" dirty="0"/>
              <a:t>multiple opportunities </a:t>
            </a:r>
            <a:r>
              <a:rPr lang="en-US" dirty="0"/>
              <a:t>for students to process information in </a:t>
            </a:r>
            <a:r>
              <a:rPr lang="en-US" b="1" dirty="0"/>
              <a:t>multiple ways </a:t>
            </a:r>
            <a:r>
              <a:rPr lang="en-US" dirty="0"/>
              <a:t>(visuals, dramatization, review, questions, think-pair-shares)</a:t>
            </a:r>
            <a:endParaRPr lang="en-US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</a:t>
            </a:r>
            <a:r>
              <a:rPr lang="en-US" b="1" dirty="0"/>
              <a:t>abundancy and redundancy strategies </a:t>
            </a:r>
            <a:r>
              <a:rPr lang="en-US" dirty="0"/>
              <a:t>when introducing key vocabulary. (repeat often, use in different contexts, write on board, highlight when using it, have students repeat it, give opportunities for students to use it).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Provide </a:t>
            </a:r>
            <a:r>
              <a:rPr lang="en-US" b="1" dirty="0"/>
              <a:t>multimodal </a:t>
            </a:r>
            <a:r>
              <a:rPr lang="en-US" dirty="0"/>
              <a:t>directions/explanations (modeling, gestures, write &amp; say simultaneously).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Ask instruction-clarifying questions </a:t>
            </a:r>
            <a:r>
              <a:rPr lang="en-US" dirty="0"/>
              <a:t>(e.g. what do we do first?) before setting students on task.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Ensure participation of all students through providing </a:t>
            </a:r>
            <a:r>
              <a:rPr lang="en-US" b="1" dirty="0"/>
              <a:t>sentence frames, </a:t>
            </a:r>
            <a:r>
              <a:rPr lang="en-US" dirty="0"/>
              <a:t>allowing </a:t>
            </a:r>
            <a:r>
              <a:rPr lang="en-US" b="1" dirty="0"/>
              <a:t>non-verbal contributions</a:t>
            </a:r>
            <a:r>
              <a:rPr lang="en-US" dirty="0"/>
              <a:t>, and group task </a:t>
            </a:r>
            <a:r>
              <a:rPr lang="en-US" b="1" dirty="0"/>
              <a:t>monitoring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i="1" dirty="0"/>
              <a:t>MATERIALS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Enhance input </a:t>
            </a:r>
            <a:r>
              <a:rPr lang="en-US" dirty="0"/>
              <a:t>through bolding key vocabulary in materials.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Provide word banks and glossaries for important terms. Provide brief explanations of grammar points as needed.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 Include sentence frames/stems </a:t>
            </a:r>
            <a:r>
              <a:rPr lang="en-US" dirty="0"/>
              <a:t>to support students as they engage with written language.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233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5168E7B-6D42-4B3A-B7A1-17D4C49EC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A030C2-9F23-4593-9F99-7B73C232A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AutoShape 4" descr="Image result for upenn logo">
            <a:extLst>
              <a:ext uri="{FF2B5EF4-FFF2-40B4-BE49-F238E27FC236}">
                <a16:creationId xmlns:a16="http://schemas.microsoft.com/office/drawing/2014/main" id="{22319EEE-5C3D-4EF9-9313-AEFD916B4AF7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2044824" y="1741337"/>
            <a:ext cx="5054352" cy="238791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defTabSz="914400"/>
            <a: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you!</a:t>
            </a:r>
            <a:b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Have a great start to your year!</a:t>
            </a:r>
            <a:b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5CA64F-1BDC-45B3-AD3C-078B2664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47169" y="4200522"/>
            <a:ext cx="5055514" cy="682079"/>
          </a:xfr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ts val="1000"/>
              </a:spcBef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cbox@upenn.edu</a:t>
            </a:r>
          </a:p>
        </p:txBody>
      </p:sp>
      <p:sp>
        <p:nvSpPr>
          <p:cNvPr id="4" name="AutoShape 2" descr="Image result for upenn logo">
            <a:extLst>
              <a:ext uri="{FF2B5EF4-FFF2-40B4-BE49-F238E27FC236}">
                <a16:creationId xmlns:a16="http://schemas.microsoft.com/office/drawing/2014/main" id="{D91B222F-21C2-4E6B-A1F1-A3700A51DB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6342" y="1544715"/>
            <a:ext cx="5042516" cy="203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6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A00AD-B1C3-49B9-A599-9E48B86F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Agenda for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15294-52AA-4BFB-AA8F-10B58C0D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“Big Picture Issues” in ENL</a:t>
            </a:r>
          </a:p>
          <a:p>
            <a:pPr marL="0" indent="0">
              <a:buNone/>
            </a:pPr>
            <a:r>
              <a:rPr lang="en-US" sz="2400" dirty="0"/>
              <a:t>           -- who are ENL learners?</a:t>
            </a:r>
          </a:p>
          <a:p>
            <a:pPr marL="0" indent="0">
              <a:buNone/>
            </a:pPr>
            <a:r>
              <a:rPr lang="en-US" sz="2400" dirty="0"/>
              <a:t>           -- what is the deficit discourse vs. the asset </a:t>
            </a:r>
          </a:p>
          <a:p>
            <a:pPr marL="0" indent="0">
              <a:buNone/>
            </a:pPr>
            <a:r>
              <a:rPr lang="en-US" sz="2400" dirty="0"/>
              <a:t>                     discourse of MLLs?</a:t>
            </a:r>
          </a:p>
          <a:p>
            <a:pPr marL="0" indent="0">
              <a:buNone/>
            </a:pPr>
            <a:r>
              <a:rPr lang="en-US" sz="2400" dirty="0"/>
              <a:t>           -- what resources do MLLs bring into the classroom?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But First…  the Acronyms  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46D1D4-8090-490B-BCAE-E774F78E2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5243"/>
            <a:ext cx="7886700" cy="4671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700" b="1" dirty="0"/>
              <a:t>The students:</a:t>
            </a:r>
          </a:p>
          <a:p>
            <a:pPr marL="0" indent="0">
              <a:buNone/>
            </a:pPr>
            <a:r>
              <a:rPr lang="en-US" sz="1700" dirty="0"/>
              <a:t>ELL or EL </a:t>
            </a:r>
            <a:r>
              <a:rPr lang="en-US" sz="1700" dirty="0">
                <a:sym typeface="Wingdings" panose="05000000000000000000" pitchFamily="2" charset="2"/>
              </a:rPr>
              <a:t> MLL (but </a:t>
            </a:r>
            <a:r>
              <a:rPr lang="en-US" sz="1700" i="1" dirty="0">
                <a:sym typeface="Wingdings" panose="05000000000000000000" pitchFamily="2" charset="2"/>
              </a:rPr>
              <a:t>ELL </a:t>
            </a:r>
            <a:r>
              <a:rPr lang="en-US" sz="1700" dirty="0">
                <a:sym typeface="Wingdings" panose="05000000000000000000" pitchFamily="2" charset="2"/>
              </a:rPr>
              <a:t>and </a:t>
            </a:r>
            <a:r>
              <a:rPr lang="en-US" sz="1700" i="1" dirty="0">
                <a:sym typeface="Wingdings" panose="05000000000000000000" pitchFamily="2" charset="2"/>
              </a:rPr>
              <a:t>EL </a:t>
            </a:r>
            <a:r>
              <a:rPr lang="en-US" sz="1700" dirty="0">
                <a:sym typeface="Wingdings" panose="05000000000000000000" pitchFamily="2" charset="2"/>
              </a:rPr>
              <a:t>still widely used)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content area:                                                      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ESL  ENL                                                                                  </a:t>
            </a:r>
          </a:p>
          <a:p>
            <a:pPr marL="0" indent="0">
              <a:buNone/>
            </a:pPr>
            <a:endParaRPr lang="en-US" sz="17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certification area: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ESOL </a:t>
            </a:r>
          </a:p>
          <a:p>
            <a:pPr marL="0" indent="0">
              <a:buNone/>
            </a:pPr>
            <a:endParaRPr lang="en-US" sz="17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academic program ENL teachers study: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TESOL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state regulations regarding ENL students: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CR-154 (</a:t>
            </a:r>
            <a:r>
              <a:rPr lang="en-US" sz="1700" i="1" dirty="0">
                <a:sym typeface="Wingdings" panose="05000000000000000000" pitchFamily="2" charset="2"/>
              </a:rPr>
              <a:t>Part 154</a:t>
            </a:r>
            <a:r>
              <a:rPr lang="en-US" sz="1700" dirty="0">
                <a:sym typeface="Wingdings" panose="05000000000000000000" pitchFamily="2" charset="2"/>
              </a:rPr>
              <a:t>), 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CR-154 was recently revised to mandate that most ELs must receive the bulk of their instruction in content classrooms with ENL support, rather than “stand-alone” ENL models (e.g. pull-out, self-contained)</a:t>
            </a:r>
          </a:p>
          <a:p>
            <a:pPr marL="0" indent="0">
              <a:buNone/>
            </a:pPr>
            <a:endParaRPr lang="en-US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The examinations MLLs take:</a:t>
            </a:r>
          </a:p>
          <a:p>
            <a:pPr marL="0" indent="0">
              <a:buNone/>
            </a:pPr>
            <a:r>
              <a:rPr lang="en-US" sz="1700" dirty="0">
                <a:sym typeface="Wingdings" panose="05000000000000000000" pitchFamily="2" charset="2"/>
              </a:rPr>
              <a:t>NYSITELL (initial entry) and NYSESLAT (yearly until exiting, at which point </a:t>
            </a:r>
            <a:r>
              <a:rPr lang="en-US" sz="1700" i="1" dirty="0">
                <a:sym typeface="Wingdings" panose="05000000000000000000" pitchFamily="2" charset="2"/>
              </a:rPr>
              <a:t>former MLL/EL(L)</a:t>
            </a:r>
            <a:r>
              <a:rPr lang="en-US" sz="1700" dirty="0">
                <a:sym typeface="Wingdings" panose="05000000000000000000" pitchFamily="2" charset="2"/>
              </a:rPr>
              <a:t>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49207" b="39220"/>
          <a:stretch/>
        </p:blipFill>
        <p:spPr>
          <a:xfrm>
            <a:off x="2679700" y="6176962"/>
            <a:ext cx="3771900" cy="42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7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3495B49-AD06-42D8-99D9-9D067326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Who are Multilingual Learners?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0E3773-E234-4790-B8C7-D5CC7B663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5111" y="963877"/>
            <a:ext cx="4783327" cy="4930246"/>
          </a:xfrm>
        </p:spPr>
        <p:txBody>
          <a:bodyPr anchor="ctr"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endParaRPr 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900" dirty="0"/>
              <a:t> 18.7% of the total student population  </a:t>
            </a:r>
          </a:p>
          <a:p>
            <a:pPr marL="0" indent="0">
              <a:buNone/>
            </a:pPr>
            <a:r>
              <a:rPr lang="en-US" sz="2900" dirty="0"/>
              <a:t>        and growing rapidly.    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900" dirty="0"/>
              <a:t> 160 foreign languages spoken in the home, the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most prevalent of them being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Spanish, Chinese, Bengali, Arabic, and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Russian.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900" dirty="0"/>
              <a:t> Range from Newcomer to Commanding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 in level of English Proficiency; may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 carry designation of </a:t>
            </a:r>
            <a:r>
              <a:rPr lang="en-US" sz="2900" i="1" dirty="0"/>
              <a:t>SIFE</a:t>
            </a:r>
            <a:r>
              <a:rPr lang="en-US" sz="2900" dirty="0"/>
              <a:t>. Finally, may carry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 designation of “former EL”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900" dirty="0"/>
              <a:t>  Does NOT include students who come to the classroom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 already multilingual, if English is one of the languages in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900" dirty="0"/>
              <a:t>         which they are “fluent” or “native.”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http://www.nysed.gov/bilingual-ed/english-language-learnermultilingual-learners-demographicsdata-reports</a:t>
            </a:r>
          </a:p>
        </p:txBody>
      </p:sp>
    </p:spTree>
    <p:extLst>
      <p:ext uri="{BB962C8B-B14F-4D97-AF65-F5344CB8AC3E}">
        <p14:creationId xmlns:p14="http://schemas.microsoft.com/office/powerpoint/2010/main" val="265867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58A54-7861-4FEC-A72B-139D85F7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Possible Interpretations of this information…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22364"/>
            <a:ext cx="7886700" cy="4854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18.7% of the total student population and growing rapidly.</a:t>
            </a:r>
          </a:p>
          <a:p>
            <a:pPr marL="0" indent="0">
              <a:buNone/>
            </a:pPr>
            <a:r>
              <a:rPr lang="en-US" sz="1400" dirty="0"/>
              <a:t>        </a:t>
            </a:r>
            <a:r>
              <a:rPr lang="en-US" sz="1400" dirty="0">
                <a:solidFill>
                  <a:srgbClr val="00B0F0"/>
                </a:solidFill>
              </a:rPr>
              <a:t>        </a:t>
            </a:r>
            <a:r>
              <a:rPr lang="en-US" sz="1400" i="1" dirty="0">
                <a:solidFill>
                  <a:srgbClr val="FF0000"/>
                </a:solidFill>
              </a:rPr>
              <a:t>Due to their sheer number teachers face more and more challenges concerning how to work with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this population of students in the classroom, for which training has not prepared them.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160 foreign languages in the home, the most prevalent of them being Spanish, Chinese, Bengali, Arabic, and Russian.</a:t>
            </a:r>
          </a:p>
          <a:p>
            <a:pPr marL="0" indent="0">
              <a:buNone/>
            </a:pPr>
            <a:r>
              <a:rPr lang="en-US" sz="1400" dirty="0"/>
              <a:t>                 </a:t>
            </a:r>
            <a:r>
              <a:rPr lang="en-US" sz="1400" i="1" dirty="0">
                <a:solidFill>
                  <a:srgbClr val="FF0000"/>
                </a:solidFill>
              </a:rPr>
              <a:t>ELs arrive at schools speaking languages that many teachers do not know, and thus, are unsure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 how best to help them. Also, it is suspicious when students speak to each other in a language  </a:t>
            </a:r>
          </a:p>
          <a:p>
            <a:pPr marL="0" indent="0">
              <a:buNone/>
            </a:pPr>
            <a:r>
              <a:rPr lang="en-US" sz="1400" i="1" dirty="0">
                <a:solidFill>
                  <a:srgbClr val="FF0000"/>
                </a:solidFill>
              </a:rPr>
              <a:t>                 that the teacher does not understand– they might be cheating or bullying each other.</a:t>
            </a:r>
            <a:endParaRPr lang="en-US" sz="1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800" dirty="0"/>
              <a:t>Levels range from Newcomer to Commanding in level of English Proficiency; may carry designation of </a:t>
            </a:r>
            <a:r>
              <a:rPr lang="en-US" sz="1800" i="1" dirty="0"/>
              <a:t>SIFE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Students are in need of services to “pass” the NYSESLAT. In the meantime, they tend to score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lower on standardized tests and thus have lower graduation rates. There is a large “achievement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gap” that correlates with EL status. SIFE are in dire need of basic skills that content teachers are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not equipped to facilitate. There is not enough time and not enough resources to make up for the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            lost years of US schooling. </a:t>
            </a:r>
          </a:p>
          <a:p>
            <a:pPr marL="0" indent="0">
              <a:buNone/>
            </a:pPr>
            <a:r>
              <a:rPr lang="en-US" sz="1400" dirty="0"/>
              <a:t>*COMMENTS IN RED TAKEN FROM FIELD NOTES OF A WORKSHOP GIVEN TO TEACHERS-IN-TRAINING IN SPRING, 2017.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840961" y="5130851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359867" y="3467748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197292" y="3467494"/>
            <a:ext cx="2304942" cy="7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431089-3E42-4B4D-A08C-A1B742D6E1DA}"/>
              </a:ext>
            </a:extLst>
          </p:cNvPr>
          <p:cNvSpPr/>
          <p:nvPr/>
        </p:nvSpPr>
        <p:spPr>
          <a:xfrm>
            <a:off x="1266090" y="1721416"/>
            <a:ext cx="7090117" cy="5638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CF50506-4AC7-4E40-A62E-20E1D46E9495}"/>
              </a:ext>
            </a:extLst>
          </p:cNvPr>
          <p:cNvSpPr/>
          <p:nvPr/>
        </p:nvSpPr>
        <p:spPr>
          <a:xfrm>
            <a:off x="1266091" y="2952264"/>
            <a:ext cx="6977575" cy="9034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035E0B0-FB37-4FD9-A754-97F7A3D7F935}"/>
              </a:ext>
            </a:extLst>
          </p:cNvPr>
          <p:cNvSpPr/>
          <p:nvPr/>
        </p:nvSpPr>
        <p:spPr>
          <a:xfrm>
            <a:off x="1266091" y="4443669"/>
            <a:ext cx="7090117" cy="14075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6F5F8B-1EF0-4870-9314-0195A464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35" y="2745736"/>
            <a:ext cx="27741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Deficit Discourse</a:t>
            </a:r>
            <a:br>
              <a:rPr lang="en-US" sz="2800" dirty="0"/>
            </a:br>
            <a:r>
              <a:rPr lang="en-US" sz="1300" dirty="0"/>
              <a:t>Crumpler </a:t>
            </a:r>
            <a:r>
              <a:rPr lang="en-US" sz="1300" i="1" dirty="0"/>
              <a:t>et al</a:t>
            </a:r>
            <a:r>
              <a:rPr lang="en-US" sz="1300" dirty="0"/>
              <a:t>., 2011; Gutiérrez &amp; Orellana, 2006; Shapiro, 2014)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E0C9F1-0596-44D2-BB4A-7A876591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Differences in race, culture, first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language, and origin are seen as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obstacles to overcome rather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than resources.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 Proficiencies in other languages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are ignored, while limited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proficiency in English is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highlighted (e.g. some still use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the term </a:t>
            </a:r>
            <a:r>
              <a:rPr lang="en-US" i="1" dirty="0">
                <a:solidFill>
                  <a:schemeClr val="bg1"/>
                </a:solidFill>
              </a:rPr>
              <a:t>LEP</a:t>
            </a:r>
            <a:r>
              <a:rPr lang="en-US" dirty="0">
                <a:solidFill>
                  <a:schemeClr val="bg1"/>
                </a:solidFill>
              </a:rPr>
              <a:t>).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 Students are often evaluated with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respect to standardized test scores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in ways that may be even more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salient and consequential than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L1 English-speaking peers.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0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827BEEA-741C-47FE-B811-A05B8F33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 fontScale="90000"/>
          </a:bodyPr>
          <a:lstStyle/>
          <a:p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Deficit Discourse in Action: </a:t>
            </a: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Example from a </a:t>
            </a:r>
            <a:r>
              <a:rPr lang="en-US" sz="2800" b="1" i="1" dirty="0">
                <a:solidFill>
                  <a:schemeClr val="accent1"/>
                </a:solidFill>
              </a:rPr>
              <a:t>Gifted Individualized Education Program </a:t>
            </a:r>
            <a:r>
              <a:rPr lang="en-US" sz="2800" b="1" dirty="0">
                <a:solidFill>
                  <a:schemeClr val="accent1"/>
                </a:solidFill>
              </a:rPr>
              <a:t>(G-IEP) </a:t>
            </a: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br>
              <a:rPr lang="en-US" sz="2800" b="1" dirty="0">
                <a:solidFill>
                  <a:schemeClr val="accent1"/>
                </a:solidFill>
              </a:rPr>
            </a:br>
            <a:r>
              <a:rPr lang="en-US" sz="1200" dirty="0">
                <a:solidFill>
                  <a:schemeClr val="accent1"/>
                </a:solidFill>
              </a:rPr>
              <a:t>*taken from a Gifted Written Report compiled in November 2017. Reproduced here with permission from parents.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65DE-23FA-46DB-8B14-C9082BA0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460" y="972105"/>
            <a:ext cx="4783327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“Examples of behaviors of strength include: has excellent reasoning abilities, is proficient at problem finding, </a:t>
            </a:r>
            <a:r>
              <a:rPr lang="en-US" sz="1800" dirty="0">
                <a:solidFill>
                  <a:srgbClr val="FF0000"/>
                </a:solidFill>
              </a:rPr>
              <a:t>asks complex questions</a:t>
            </a:r>
            <a:r>
              <a:rPr lang="en-US" sz="1800" dirty="0"/>
              <a:t>, and can easily relate new information to old information.”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“[name of child] </a:t>
            </a:r>
            <a:r>
              <a:rPr lang="en-US" sz="1800" dirty="0">
                <a:solidFill>
                  <a:srgbClr val="7030A0"/>
                </a:solidFill>
              </a:rPr>
              <a:t>employs an advanced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7030A0"/>
                </a:solidFill>
              </a:rPr>
              <a:t>vocabulary</a:t>
            </a:r>
            <a:r>
              <a:rPr lang="en-US" sz="1800" dirty="0"/>
              <a:t>, prefers </a:t>
            </a:r>
            <a:r>
              <a:rPr lang="en-US" sz="1800" dirty="0">
                <a:solidFill>
                  <a:srgbClr val="7030A0"/>
                </a:solidFill>
              </a:rPr>
              <a:t>advanced level books</a:t>
            </a:r>
            <a:r>
              <a:rPr lang="en-US" sz="1800" dirty="0"/>
              <a:t>, and </a:t>
            </a:r>
            <a:r>
              <a:rPr lang="en-US" sz="1800" dirty="0">
                <a:solidFill>
                  <a:srgbClr val="7030A0"/>
                </a:solidFill>
              </a:rPr>
              <a:t>uses language in unusual or novel ways</a:t>
            </a:r>
            <a:r>
              <a:rPr lang="en-US" sz="1800" dirty="0"/>
              <a:t>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800" dirty="0"/>
              <a:t>“He </a:t>
            </a:r>
            <a:r>
              <a:rPr lang="en-US" sz="1800" dirty="0">
                <a:solidFill>
                  <a:schemeClr val="accent2"/>
                </a:solidFill>
              </a:rPr>
              <a:t>requires little repetition </a:t>
            </a:r>
            <a:r>
              <a:rPr lang="en-US" sz="1800" dirty="0"/>
              <a:t>or practice in order to show mathematical competency.”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At end of evaluation, there is this blurb:</a:t>
            </a:r>
          </a:p>
          <a:p>
            <a:pPr marL="0" indent="0">
              <a:buNone/>
            </a:pPr>
            <a:r>
              <a:rPr lang="en-US" sz="1800" i="1" dirty="0"/>
              <a:t>Include any </a:t>
            </a:r>
            <a:r>
              <a:rPr lang="en-US" sz="1800" i="1" dirty="0">
                <a:solidFill>
                  <a:srgbClr val="FF0000"/>
                </a:solidFill>
              </a:rPr>
              <a:t>intervening factors </a:t>
            </a:r>
            <a:r>
              <a:rPr lang="en-US" sz="1800" i="1" dirty="0"/>
              <a:t>which may mask gifted abilities (such as </a:t>
            </a:r>
            <a:r>
              <a:rPr lang="en-US" sz="1800" i="1" dirty="0">
                <a:solidFill>
                  <a:srgbClr val="FF0000"/>
                </a:solidFill>
              </a:rPr>
              <a:t>English as a second language</a:t>
            </a:r>
            <a:r>
              <a:rPr lang="en-US" sz="1800" i="1" dirty="0"/>
              <a:t>, learning disability, physical impairment, emotional disability, gender or race bias, or </a:t>
            </a:r>
            <a:r>
              <a:rPr lang="en-US" sz="1800" i="1" dirty="0">
                <a:solidFill>
                  <a:srgbClr val="FF0000"/>
                </a:solidFill>
              </a:rPr>
              <a:t>socio/cultural deprivation</a:t>
            </a:r>
            <a:r>
              <a:rPr lang="en-US" sz="1800" i="1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02841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D095-5A18-4C98-8DFE-22679020A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From Deficit to Asset: Let’s flip the script!</a:t>
            </a:r>
            <a:br>
              <a:rPr lang="en-US" b="1" dirty="0"/>
            </a:br>
            <a:r>
              <a:rPr lang="en-US" b="1" dirty="0"/>
              <a:t>    </a:t>
            </a:r>
            <a:r>
              <a:rPr lang="en-US" sz="1400" b="1" dirty="0"/>
              <a:t>*</a:t>
            </a:r>
            <a:r>
              <a:rPr lang="en-US" sz="1400" dirty="0"/>
              <a:t>taken September 2017, at the public school bus stop near Philadelphia, PA. Seven- and eight-year old </a:t>
            </a:r>
            <a:br>
              <a:rPr lang="en-US" sz="1400" dirty="0"/>
            </a:br>
            <a:r>
              <a:rPr lang="en-US" sz="1400" dirty="0"/>
              <a:t>           multilinguals who speak Korean, Tamil, Arabic, French, English, and Roblox! Reproduced with permission of </a:t>
            </a:r>
            <a:br>
              <a:rPr lang="en-US" sz="1400" dirty="0"/>
            </a:br>
            <a:r>
              <a:rPr lang="en-US" sz="1400" dirty="0"/>
              <a:t>           parents.</a:t>
            </a:r>
            <a:endParaRPr lang="en-US" dirty="0"/>
          </a:p>
        </p:txBody>
      </p:sp>
      <p:pic>
        <p:nvPicPr>
          <p:cNvPr id="1026" name="Picture 2" descr="Image may contain: 4 people, indoor">
            <a:extLst>
              <a:ext uri="{FF2B5EF4-FFF2-40B4-BE49-F238E27FC236}">
                <a16:creationId xmlns:a16="http://schemas.microsoft.com/office/drawing/2014/main" id="{04531765-0EAC-4FB3-908B-A7457CF355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3846" y="1825625"/>
            <a:ext cx="32363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756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12879</TotalTime>
  <Words>1633</Words>
  <Application>Microsoft Office PowerPoint</Application>
  <PresentationFormat>On-screen Show (4:3)</PresentationFormat>
  <Paragraphs>263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 Working with Multilingual Learners in the Content Classroom </vt:lpstr>
      <vt:lpstr>PART I: Identity &amp; Discourse</vt:lpstr>
      <vt:lpstr>Agenda for Part I</vt:lpstr>
      <vt:lpstr>But First…  the Acronyms  </vt:lpstr>
      <vt:lpstr>Who are Multilingual Learners?</vt:lpstr>
      <vt:lpstr>Possible Interpretations of this information…</vt:lpstr>
      <vt:lpstr>Deficit Discourse Crumpler et al., 2011; Gutiérrez &amp; Orellana, 2006; Shapiro, 2014)</vt:lpstr>
      <vt:lpstr>  Deficit Discourse in Action:   Example from a Gifted Individualized Education Program (G-IEP)        *taken from a Gifted Written Report compiled in November 2017. Reproduced here with permission from parents. </vt:lpstr>
      <vt:lpstr>From Deficit to Asset: Let’s flip the script!     *taken September 2017, at the public school bus stop near Philadelphia, PA. Seven- and eight-year old             multilinguals who speak Korean, Tamil, Arabic, French, English, and Roblox! Reproduced with permission of             parents.</vt:lpstr>
      <vt:lpstr>Task: For each point, rewrite the interpretation from an asset perspective!</vt:lpstr>
      <vt:lpstr>Case Study:  Océane and Olivia</vt:lpstr>
      <vt:lpstr>PowerPoint Presentation</vt:lpstr>
      <vt:lpstr>*Photographed with the permission of the author in May 2017 at the Brooklyn International High School.  </vt:lpstr>
      <vt:lpstr>PART II: Differentiation in the Classroom </vt:lpstr>
      <vt:lpstr>Agenda for Part II</vt:lpstr>
      <vt:lpstr>As Heather mentioned, we can differentiate our:</vt:lpstr>
      <vt:lpstr>PowerPoint Presentation</vt:lpstr>
      <vt:lpstr>PowerPoint Presentation</vt:lpstr>
      <vt:lpstr>PowerPoint Presentation</vt:lpstr>
      <vt:lpstr>    Language-focused differentiation provides specific language supports in the classroom designed to help MLLs access content and participate in lesson.</vt:lpstr>
      <vt:lpstr> Aim for the Challenge Zone! (Gibbons, 2009) </vt:lpstr>
      <vt:lpstr>ESSENTIAL ELEMENTS OF LANGUAGE-FOCUSED SUPPORT</vt:lpstr>
      <vt:lpstr>What can be differentiated for MLLs?</vt:lpstr>
      <vt:lpstr>Group Task: What do You Need to Succeed?</vt:lpstr>
      <vt:lpstr>Here bygynneth the Book  of the tales of Caunterbury</vt:lpstr>
      <vt:lpstr> </vt:lpstr>
      <vt:lpstr>Task Support Checklist (adapted from Peregoy &amp; Boyle, 2017)</vt:lpstr>
      <vt:lpstr>Thank you! Have a great start to your year! </vt:lpstr>
    </vt:vector>
  </TitlesOfParts>
  <Company>Teachers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Differentiating by process &amp; product</dc:title>
  <dc:creator>T C</dc:creator>
  <cp:lastModifiedBy>Box, Catherine M</cp:lastModifiedBy>
  <cp:revision>100</cp:revision>
  <cp:lastPrinted>2013-06-28T14:16:17Z</cp:lastPrinted>
  <dcterms:created xsi:type="dcterms:W3CDTF">2013-04-10T02:11:28Z</dcterms:created>
  <dcterms:modified xsi:type="dcterms:W3CDTF">2018-08-28T19:18:10Z</dcterms:modified>
</cp:coreProperties>
</file>