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3"/>
    <p:sldId id="303" r:id="rId4"/>
    <p:sldId id="295" r:id="rId5"/>
    <p:sldId id="292" r:id="rId6"/>
    <p:sldId id="319" r:id="rId7"/>
    <p:sldId id="321" r:id="rId8"/>
    <p:sldId id="320" r:id="rId9"/>
    <p:sldId id="322" r:id="rId10"/>
    <p:sldId id="299" r:id="rId11"/>
    <p:sldId id="297" r:id="rId12"/>
    <p:sldId id="301" r:id="rId13"/>
    <p:sldId id="302" r:id="rId14"/>
    <p:sldId id="305" r:id="rId15"/>
    <p:sldId id="257" r:id="rId16"/>
    <p:sldId id="311" r:id="rId17"/>
    <p:sldId id="313" r:id="rId18"/>
    <p:sldId id="259" r:id="rId19"/>
    <p:sldId id="323" r:id="rId20"/>
    <p:sldId id="315" r:id="rId21"/>
    <p:sldId id="276" r:id="rId22"/>
    <p:sldId id="326" r:id="rId23"/>
    <p:sldId id="278" r:id="rId24"/>
    <p:sldId id="324" r:id="rId25"/>
    <p:sldId id="325" r:id="rId26"/>
    <p:sldId id="294" r:id="rId27"/>
    <p:sldId id="317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4706"/>
  </p:normalViewPr>
  <p:slideViewPr>
    <p:cSldViewPr snapToGrid="0" snapToObjects="1">
      <p:cViewPr varScale="1">
        <p:scale>
          <a:sx n="122" d="100"/>
          <a:sy n="122" d="100"/>
        </p:scale>
        <p:origin x="1611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5E8C-AA85-F44B-9221-17D5DDF340F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A3A7-72A8-8C45-845F-5EFFDF9663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B445-71B3-DC43-89D4-C65F55D49C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08EC-6DCE-684C-85C4-5EF07F5EFB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nysed_ell_mll_data-report_2018-2019-a.pdf/" TargetMode="Externa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5145"/>
            <a:ext cx="7772400" cy="30708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Working with Multilingual Learners in the Content Classroom, Part I </a:t>
            </a:r>
            <a:endParaRPr lang="en-US" sz="4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0160"/>
            <a:ext cx="6400800" cy="1460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Workshop prepared for </a:t>
            </a:r>
            <a:r>
              <a:rPr lang="en-US" dirty="0" err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ProjectCRITICAL</a:t>
            </a:r>
            <a:r>
              <a:rPr lang="en-US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participants</a:t>
            </a:r>
            <a:endParaRPr lang="en-US" sz="18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Catherine Box, Ed.D.</a:t>
            </a:r>
            <a:endParaRPr lang="en-US" sz="18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cbox@upenn</a:t>
            </a:r>
            <a:r>
              <a:rPr lang="en-US" sz="18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.</a:t>
            </a:r>
            <a:r>
              <a:rPr lang="en-US" sz="1800" dirty="0" err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edu</a:t>
            </a:r>
            <a:endParaRPr lang="en-US" sz="18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 For each point, rewrite the interpretation from an asset perspective!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15.3% of the total student population.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many students are arriving in the classroom poised to become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bilingual and biliterate, possessing skills that will be advantageous in a global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economy.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B0F0"/>
                </a:solidFill>
              </a:rPr>
              <a:t>    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160 foreign languages in the home, the most prevalent of them being Spanish, Chinese, Bengali, Arabic, and Russian.</a:t>
            </a:r>
            <a:endParaRPr lang="en-US" sz="3200" dirty="0"/>
          </a:p>
          <a:p>
            <a:pPr marL="0" indent="0">
              <a:buNone/>
            </a:pPr>
            <a:r>
              <a:rPr lang="en-US" sz="2400" dirty="0"/>
              <a:t>             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Levels range from Newcomer to Commanding in level of English Proficiency; may carry designation of </a:t>
            </a:r>
            <a:r>
              <a:rPr lang="en-US" sz="3200" i="1" dirty="0"/>
              <a:t>SIFE</a:t>
            </a:r>
            <a:r>
              <a:rPr lang="en-US" sz="3200" dirty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-8354"/>
            <a:ext cx="7886700" cy="1325563"/>
          </a:xfrm>
        </p:spPr>
        <p:txBody>
          <a:bodyPr>
            <a:normAutofit/>
          </a:bodyPr>
          <a:lstStyle/>
          <a:p>
            <a:r>
              <a:rPr lang="en-US" sz="1400" dirty="0"/>
              <a:t>*Photographed with the permission of the author at the Brooklyn International High School.  </a:t>
            </a:r>
            <a:endParaRPr lang="en-US" sz="1400" dirty="0"/>
          </a:p>
        </p:txBody>
      </p:sp>
      <p:pic>
        <p:nvPicPr>
          <p:cNvPr id="2050" name="Picture 2" descr="Image may contain: t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66" y="992723"/>
            <a:ext cx="4586068" cy="50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25003"/>
            <a:ext cx="6858000" cy="2387600"/>
          </a:xfrm>
        </p:spPr>
        <p:txBody>
          <a:bodyPr/>
          <a:lstStyle/>
          <a:p>
            <a:r>
              <a:rPr lang="en-US" b="1" dirty="0"/>
              <a:t>PART II: Differentiation in the Classroom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760"/>
            <a:ext cx="7886700" cy="1325563"/>
          </a:xfrm>
        </p:spPr>
        <p:txBody>
          <a:bodyPr/>
          <a:lstStyle/>
          <a:p>
            <a:r>
              <a:rPr lang="en-US" b="1" dirty="0"/>
              <a:t>Agenda for Part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90" y="1235612"/>
            <a:ext cx="7886700" cy="4727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Moving from “big picture” to the classroom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-- What are the </a:t>
            </a:r>
            <a:r>
              <a:rPr lang="en-US" b="1" dirty="0"/>
              <a:t>three ways </a:t>
            </a:r>
            <a:r>
              <a:rPr lang="en-US" dirty="0"/>
              <a:t>that content teachers can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differentiate for MLLs in the classroom?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   How does differentiating for MLLs dovetail and 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               deviate from differentiating for giftedness in the 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               classroom?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-- What techniques are effective when differentiating for MLLs?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-- How can these techniques be embedded in activities </a:t>
            </a:r>
            <a:r>
              <a:rPr lang="en-US" b="1" dirty="0"/>
              <a:t>such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that everyone benefits</a:t>
            </a:r>
            <a:r>
              <a:rPr lang="en-US" dirty="0"/>
              <a:t>, including the teacher(s)?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63526"/>
            <a:ext cx="7886700" cy="1325563"/>
          </a:xfrm>
        </p:spPr>
        <p:txBody>
          <a:bodyPr/>
          <a:lstStyle/>
          <a:p>
            <a:r>
              <a:rPr lang="en-US" dirty="0"/>
              <a:t>We can differentiate our: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890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Content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What do you want your students to learn?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Process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How do you want your students to learn?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Product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600" dirty="0"/>
              <a:t>How will your students demonstrate their 	knowledge?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0505" y="192406"/>
          <a:ext cx="7994845" cy="59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45"/>
                <a:gridCol w="2628900"/>
                <a:gridCol w="2628900"/>
              </a:tblGrid>
              <a:tr h="2095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Gifted Students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Multilingual Learners</a:t>
                      </a:r>
                      <a:endParaRPr lang="en-US" sz="3600" dirty="0"/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1" dirty="0"/>
                        <a:t>Content</a:t>
                      </a:r>
                      <a:endParaRPr lang="en-US" sz="4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36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rgbClr val="FFC000"/>
                          </a:solidFill>
                        </a:rPr>
                        <a:t>caution</a:t>
                      </a:r>
                      <a:endParaRPr lang="en-US" sz="3200" i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Process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Product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0505" y="212726"/>
          <a:ext cx="7994845" cy="59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45"/>
                <a:gridCol w="2628900"/>
                <a:gridCol w="2628900"/>
              </a:tblGrid>
              <a:tr h="2095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Gifted Students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Multilingual Learners</a:t>
                      </a:r>
                      <a:endParaRPr lang="en-US" sz="3600" dirty="0"/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0" dirty="0"/>
                        <a:t>Content</a:t>
                      </a:r>
                      <a:endParaRPr lang="en-US" sz="4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3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1" dirty="0"/>
                        <a:t>Process</a:t>
                      </a:r>
                      <a:endParaRPr lang="en-US" sz="4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36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Product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946825"/>
            <a:ext cx="7886700" cy="1525830"/>
          </a:xfrm>
        </p:spPr>
        <p:txBody>
          <a:bodyPr/>
          <a:lstStyle/>
          <a:p>
            <a:r>
              <a:rPr lang="en-US" dirty="0"/>
              <a:t>We can differentiate in response to student: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3216" y="3117076"/>
            <a:ext cx="7745505" cy="2371017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800" dirty="0"/>
          </a:p>
          <a:p>
            <a:pPr algn="l"/>
            <a:r>
              <a:rPr lang="en-US" sz="5900" dirty="0"/>
              <a:t>Readiness			Skill level</a:t>
            </a:r>
            <a:endParaRPr lang="en-US" sz="5900" dirty="0"/>
          </a:p>
          <a:p>
            <a:pPr algn="l"/>
            <a:r>
              <a:rPr lang="en-US" sz="5900" dirty="0"/>
              <a:t>Learning Profile	Interests</a:t>
            </a:r>
            <a:endParaRPr lang="en-US" sz="5900" dirty="0"/>
          </a:p>
          <a:p>
            <a:pPr algn="l"/>
            <a:r>
              <a:rPr lang="en-US" sz="5900" dirty="0"/>
              <a:t>Personality 			</a:t>
            </a:r>
            <a:r>
              <a:rPr lang="en-US" sz="5900" dirty="0">
                <a:solidFill>
                  <a:srgbClr val="00B050"/>
                </a:solidFill>
              </a:rPr>
              <a:t>&amp; more</a:t>
            </a:r>
            <a:endParaRPr lang="en-US" sz="59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3040" y="223520"/>
            <a:ext cx="8757920" cy="5699760"/>
          </a:xfrm>
          <a:prstGeom prst="rect">
            <a:avLst/>
          </a:prstGeom>
          <a:solidFill>
            <a:srgbClr val="404040"/>
          </a:solidFill>
          <a:ln w="10795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693262"/>
            <a:ext cx="6858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Language-focused </a:t>
            </a:r>
            <a:r>
              <a:rPr lang="en-US" sz="3600" b="1" i="1" dirty="0">
                <a:solidFill>
                  <a:schemeClr val="bg1"/>
                </a:solidFill>
              </a:rPr>
              <a:t>d</a:t>
            </a:r>
            <a:r>
              <a:rPr lang="en-US" sz="3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ifferentiation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provides specific language supports in the classroom designed to help MLLs access grade-level content and participate in lessons.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1143000" y="4256436"/>
            <a:ext cx="6858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What does language-focused differentiation look like?</a:t>
            </a:r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22880" y="400304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39314"/>
            <a:ext cx="78867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 </a:t>
            </a:r>
            <a:r>
              <a:rPr lang="en-US" sz="4400" b="1" dirty="0">
                <a:latin typeface="+mn-lt"/>
              </a:rPr>
              <a:t>Aim for the Challenge Zone</a:t>
            </a:r>
            <a:r>
              <a:rPr lang="en-US" b="1" dirty="0"/>
              <a:t>!</a:t>
            </a:r>
            <a:br>
              <a:rPr lang="en-US" b="1" dirty="0"/>
            </a:br>
            <a:r>
              <a:rPr lang="en-US" sz="1800" b="1" dirty="0"/>
              <a:t>(Gibbons, 2009)</a:t>
            </a:r>
            <a:r>
              <a:rPr lang="en-US" b="1" dirty="0"/>
              <a:t> 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33640" y="2027010"/>
            <a:ext cx="0" cy="4007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88945" y="3889588"/>
            <a:ext cx="4113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540760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HIGH CHALLENGE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980" y="5752167"/>
            <a:ext cx="377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LOW CHALLENGE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73" y="3627978"/>
            <a:ext cx="28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HIGH SUPPORT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2597" y="3627978"/>
            <a:ext cx="296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b="1" dirty="0">
                <a:solidFill>
                  <a:srgbClr val="FF0000"/>
                </a:solidFill>
              </a:rPr>
              <a:t>LOW SUPPORT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285" y="2665865"/>
            <a:ext cx="279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Learning/engagement zone</a:t>
            </a:r>
            <a:endParaRPr lang="en-US" b="1" dirty="0"/>
          </a:p>
          <a:p>
            <a:r>
              <a:rPr lang="en-US" sz="1400" b="1" dirty="0"/>
              <a:t>   (Zone of Proximal Development)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33640" y="2665865"/>
            <a:ext cx="279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Frustration/anxiety    </a:t>
            </a:r>
            <a:endParaRPr lang="en-US" dirty="0"/>
          </a:p>
          <a:p>
            <a:r>
              <a:rPr lang="en-US" dirty="0"/>
              <a:t>     zone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8753" y="4152700"/>
            <a:ext cx="203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Comfort zone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33640" y="4151198"/>
            <a:ext cx="279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Boredom zone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28650" y="2411730"/>
            <a:ext cx="3084830" cy="135064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I: Identity &amp; Discourse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ESSENTIAL ELEMENTS OF LANGUAGE-FOCUSED SUPPORT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Each support is matched to the </a:t>
            </a:r>
            <a:r>
              <a:rPr lang="en-US" dirty="0">
                <a:solidFill>
                  <a:srgbClr val="00B050"/>
                </a:solidFill>
              </a:rPr>
              <a:t>language learner’s proficiency level.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Each support is respectful and engaging.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Each support moves toward the same essential understanding.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differentiated for MLLs?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54178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Lesson Plans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Tasks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Schema Activation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Input/Output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Materials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differentiated for MLLs?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54178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Lesson Plans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Tasks 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Schema Activation            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/>
              <a:t>Input/Output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Materials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Arrow: Left 4"/>
          <p:cNvSpPr/>
          <p:nvPr/>
        </p:nvSpPr>
        <p:spPr>
          <a:xfrm>
            <a:off x="4881488" y="3080825"/>
            <a:ext cx="2419643" cy="1406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+mn-lt"/>
              </a:rPr>
              <a:t>Group Task: What do </a:t>
            </a:r>
            <a:r>
              <a:rPr lang="en-US" b="1" i="1" dirty="0">
                <a:solidFill>
                  <a:schemeClr val="accent1"/>
                </a:solidFill>
                <a:latin typeface="+mn-lt"/>
              </a:rPr>
              <a:t>You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Need to Succeed?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OBJECTIVE: SUMMARIZE THE TEXT.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*At first, I will give no scaffolding.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*You will brainstorm together, in groups of 3-4, a list of supports that will allow you to access the text.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*We will reconvene and I will provide the supports.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*You will go back into groups and summarize the texts.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444240" y="1849120"/>
            <a:ext cx="0" cy="309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430" y="1062892"/>
            <a:ext cx="2774103" cy="3049372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 fontScale="90000"/>
          </a:bodyPr>
          <a:lstStyle/>
          <a:p>
            <a:r>
              <a:rPr lang="en-US" b="1" dirty="0"/>
              <a:t>Here </a:t>
            </a:r>
            <a:r>
              <a:rPr lang="en-US" b="1" dirty="0" err="1"/>
              <a:t>bygynneth</a:t>
            </a:r>
            <a:r>
              <a:rPr lang="en-US" b="1" dirty="0"/>
              <a:t> the Book </a:t>
            </a:r>
            <a:br>
              <a:rPr lang="en-US" b="1" dirty="0"/>
            </a:br>
            <a:r>
              <a:rPr lang="en-US" b="1" dirty="0"/>
              <a:t>of the tales of </a:t>
            </a:r>
            <a:r>
              <a:rPr lang="en-US" b="1" dirty="0" err="1"/>
              <a:t>Caunterbury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sz="2200" dirty="0"/>
              <a:t>Take a Picture of this slide, and be prepared to discuss this passage in groups!</a:t>
            </a:r>
            <a:endParaRPr 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4103229" y="243840"/>
            <a:ext cx="4836160" cy="5852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93048" y="562220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that </a:t>
            </a:r>
            <a:r>
              <a:rPr lang="en-US" sz="1600" dirty="0" err="1">
                <a:solidFill>
                  <a:schemeClr val="bg1"/>
                </a:solidFill>
              </a:rPr>
              <a:t>aprill</a:t>
            </a:r>
            <a:r>
              <a:rPr lang="en-US" sz="1600" dirty="0">
                <a:solidFill>
                  <a:schemeClr val="bg1"/>
                </a:solidFill>
              </a:rPr>
              <a:t> with his </a:t>
            </a:r>
            <a:r>
              <a:rPr lang="en-US" sz="1600" dirty="0" err="1">
                <a:solidFill>
                  <a:schemeClr val="bg1"/>
                </a:solidFill>
              </a:rPr>
              <a:t>shoures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soote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droghte</a:t>
            </a:r>
            <a:r>
              <a:rPr lang="en-US" sz="1600" dirty="0">
                <a:solidFill>
                  <a:schemeClr val="bg1"/>
                </a:solidFill>
              </a:rPr>
              <a:t> of march hath </a:t>
            </a:r>
            <a:r>
              <a:rPr lang="en-US" sz="1600" dirty="0" err="1">
                <a:solidFill>
                  <a:schemeClr val="bg1"/>
                </a:solidFill>
              </a:rPr>
              <a:t>perced</a:t>
            </a:r>
            <a:r>
              <a:rPr lang="en-US" sz="1600" dirty="0">
                <a:solidFill>
                  <a:schemeClr val="bg1"/>
                </a:solidFill>
              </a:rPr>
              <a:t> to the </a:t>
            </a:r>
            <a:r>
              <a:rPr lang="en-US" sz="1600" dirty="0" err="1">
                <a:solidFill>
                  <a:schemeClr val="bg1"/>
                </a:solidFill>
              </a:rPr>
              <a:t>roote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bathed every </a:t>
            </a:r>
            <a:r>
              <a:rPr lang="en-US" sz="1600" dirty="0" err="1">
                <a:solidFill>
                  <a:schemeClr val="bg1"/>
                </a:solidFill>
              </a:rPr>
              <a:t>veyne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swich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licour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which </a:t>
            </a:r>
            <a:r>
              <a:rPr lang="en-US" sz="1600" dirty="0" err="1">
                <a:solidFill>
                  <a:schemeClr val="bg1"/>
                </a:solidFill>
              </a:rPr>
              <a:t>vertu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engendred</a:t>
            </a:r>
            <a:r>
              <a:rPr lang="en-US" sz="1600" dirty="0">
                <a:solidFill>
                  <a:schemeClr val="bg1"/>
                </a:solidFill>
              </a:rPr>
              <a:t> is the flour;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zephirus</a:t>
            </a:r>
            <a:r>
              <a:rPr lang="en-US" sz="1600" dirty="0">
                <a:solidFill>
                  <a:schemeClr val="bg1"/>
                </a:solidFill>
              </a:rPr>
              <a:t> eek with his </a:t>
            </a:r>
            <a:r>
              <a:rPr lang="en-US" sz="1600" dirty="0" err="1">
                <a:solidFill>
                  <a:schemeClr val="bg1"/>
                </a:solidFill>
              </a:rPr>
              <a:t>sweete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breeth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Inspired hath in every holt and </a:t>
            </a:r>
            <a:r>
              <a:rPr lang="en-US" sz="1600" dirty="0" err="1">
                <a:solidFill>
                  <a:schemeClr val="bg1"/>
                </a:solidFill>
              </a:rPr>
              <a:t>heeth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Tendre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croppes</a:t>
            </a:r>
            <a:r>
              <a:rPr lang="en-US" sz="1600" dirty="0">
                <a:solidFill>
                  <a:schemeClr val="bg1"/>
                </a:solidFill>
              </a:rPr>
              <a:t>, and the </a:t>
            </a:r>
            <a:r>
              <a:rPr lang="en-US" sz="1600" dirty="0" err="1">
                <a:solidFill>
                  <a:schemeClr val="bg1"/>
                </a:solidFill>
              </a:rPr>
              <a:t>yonge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sonne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Hath in the ram his halve </a:t>
            </a:r>
            <a:r>
              <a:rPr lang="en-US" sz="1600" dirty="0" err="1">
                <a:solidFill>
                  <a:schemeClr val="bg1"/>
                </a:solidFill>
              </a:rPr>
              <a:t>cours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yronne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err="1">
                <a:solidFill>
                  <a:schemeClr val="bg1"/>
                </a:solidFill>
              </a:rPr>
              <a:t>smale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foweles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maken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melodye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That </a:t>
            </a:r>
            <a:r>
              <a:rPr lang="en-US" sz="1600" dirty="0" err="1">
                <a:solidFill>
                  <a:schemeClr val="bg1"/>
                </a:solidFill>
              </a:rPr>
              <a:t>slepen</a:t>
            </a:r>
            <a:r>
              <a:rPr lang="en-US" sz="1600" dirty="0">
                <a:solidFill>
                  <a:schemeClr val="bg1"/>
                </a:solidFill>
              </a:rPr>
              <a:t> al the </a:t>
            </a:r>
            <a:r>
              <a:rPr lang="en-US" sz="1600" dirty="0" err="1">
                <a:solidFill>
                  <a:schemeClr val="bg1"/>
                </a:solidFill>
              </a:rPr>
              <a:t>nyght</a:t>
            </a:r>
            <a:r>
              <a:rPr lang="en-US" sz="1600" dirty="0">
                <a:solidFill>
                  <a:schemeClr val="bg1"/>
                </a:solidFill>
              </a:rPr>
              <a:t> with open ye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(so </a:t>
            </a:r>
            <a:r>
              <a:rPr lang="en-US" sz="1600" dirty="0" err="1">
                <a:solidFill>
                  <a:schemeClr val="bg1"/>
                </a:solidFill>
              </a:rPr>
              <a:t>priketh</a:t>
            </a:r>
            <a:r>
              <a:rPr lang="en-US" sz="1600" dirty="0">
                <a:solidFill>
                  <a:schemeClr val="bg1"/>
                </a:solidFill>
              </a:rPr>
              <a:t> hem nature in </a:t>
            </a:r>
            <a:r>
              <a:rPr lang="en-US" sz="1600" dirty="0" err="1">
                <a:solidFill>
                  <a:schemeClr val="bg1"/>
                </a:solidFill>
              </a:rPr>
              <a:t>hir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corages</a:t>
            </a:r>
            <a:r>
              <a:rPr lang="en-US" sz="1600" dirty="0">
                <a:solidFill>
                  <a:schemeClr val="bg1"/>
                </a:solidFill>
              </a:rPr>
              <a:t>);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Thanne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longen</a:t>
            </a:r>
            <a:r>
              <a:rPr lang="en-US" sz="1600" dirty="0">
                <a:solidFill>
                  <a:schemeClr val="bg1"/>
                </a:solidFill>
              </a:rPr>
              <a:t> folk to goon on pilgrimages,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err="1">
                <a:solidFill>
                  <a:schemeClr val="bg1"/>
                </a:solidFill>
              </a:rPr>
              <a:t>palmeres</a:t>
            </a:r>
            <a:r>
              <a:rPr lang="en-US" sz="1600" dirty="0">
                <a:solidFill>
                  <a:schemeClr val="bg1"/>
                </a:solidFill>
              </a:rPr>
              <a:t> for to </a:t>
            </a:r>
            <a:r>
              <a:rPr lang="en-US" sz="1600" dirty="0" err="1">
                <a:solidFill>
                  <a:schemeClr val="bg1"/>
                </a:solidFill>
              </a:rPr>
              <a:t>seken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straunge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strondes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err="1">
                <a:solidFill>
                  <a:schemeClr val="bg1"/>
                </a:solidFill>
              </a:rPr>
              <a:t>ferne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halwes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kowthe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sondry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londes</a:t>
            </a:r>
            <a:r>
              <a:rPr lang="en-US" sz="1600" dirty="0">
                <a:solidFill>
                  <a:schemeClr val="bg1"/>
                </a:solidFill>
              </a:rPr>
              <a:t>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specially from every shires </a:t>
            </a:r>
            <a:r>
              <a:rPr lang="en-US" sz="1600" dirty="0" err="1">
                <a:solidFill>
                  <a:schemeClr val="bg1"/>
                </a:solidFill>
              </a:rPr>
              <a:t>ende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dirty="0" err="1">
                <a:solidFill>
                  <a:schemeClr val="bg1"/>
                </a:solidFill>
              </a:rPr>
              <a:t>engelond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dirty="0" err="1">
                <a:solidFill>
                  <a:schemeClr val="bg1"/>
                </a:solidFill>
              </a:rPr>
              <a:t>caunterbury</a:t>
            </a:r>
            <a:r>
              <a:rPr lang="en-US" sz="1600" dirty="0">
                <a:solidFill>
                  <a:schemeClr val="bg1"/>
                </a:solidFill>
              </a:rPr>
              <a:t> they </a:t>
            </a:r>
            <a:r>
              <a:rPr lang="en-US" sz="1600" dirty="0" err="1">
                <a:solidFill>
                  <a:schemeClr val="bg1"/>
                </a:solidFill>
              </a:rPr>
              <a:t>wende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hooly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blisful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martir</a:t>
            </a:r>
            <a:r>
              <a:rPr lang="en-US" sz="1600" dirty="0">
                <a:solidFill>
                  <a:schemeClr val="bg1"/>
                </a:solidFill>
              </a:rPr>
              <a:t> for to </a:t>
            </a:r>
            <a:r>
              <a:rPr lang="en-US" sz="1600" dirty="0" err="1">
                <a:solidFill>
                  <a:schemeClr val="bg1"/>
                </a:solidFill>
              </a:rPr>
              <a:t>seke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That hem hath </a:t>
            </a:r>
            <a:r>
              <a:rPr lang="en-US" sz="1600" dirty="0" err="1">
                <a:solidFill>
                  <a:schemeClr val="bg1"/>
                </a:solidFill>
              </a:rPr>
              <a:t>holpen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that they were </a:t>
            </a:r>
            <a:r>
              <a:rPr lang="en-US" sz="1600" dirty="0" err="1">
                <a:solidFill>
                  <a:schemeClr val="bg1"/>
                </a:solidFill>
              </a:rPr>
              <a:t>seeke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7019"/>
            <a:ext cx="7756263" cy="1690254"/>
          </a:xfrm>
        </p:spPr>
        <p:txBody>
          <a:bodyPr/>
          <a:lstStyle/>
          <a:p>
            <a:r>
              <a:rPr lang="en-US" dirty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supports work to meet the various language needs within your class. </a:t>
            </a:r>
            <a:r>
              <a:rPr lang="en-US" sz="3600" dirty="0">
                <a:solidFill>
                  <a:srgbClr val="00B050"/>
                </a:solidFill>
              </a:rPr>
              <a:t>The supports should provide opportunities for multilingual learners to work at the same level as their peers.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545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Task Support Checklist</a:t>
            </a:r>
            <a:br>
              <a:rPr lang="en-US" b="1" dirty="0"/>
            </a:br>
            <a:r>
              <a:rPr lang="en-US" sz="1600" dirty="0"/>
              <a:t>(adapted from </a:t>
            </a:r>
            <a:r>
              <a:rPr lang="en-US" sz="1600" dirty="0" err="1"/>
              <a:t>Peregoy</a:t>
            </a:r>
            <a:r>
              <a:rPr lang="en-US" sz="1600" dirty="0"/>
              <a:t> &amp; Boyle,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788"/>
            <a:ext cx="7886700" cy="50157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SCHEMA ACTIVATION</a:t>
            </a:r>
            <a:endParaRPr lang="en-US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Prepare students for tasks by activating background knowledge </a:t>
            </a:r>
            <a:r>
              <a:rPr lang="en-US" b="1" dirty="0"/>
              <a:t>with an asset perspective in mind</a:t>
            </a:r>
            <a:r>
              <a:rPr lang="en-US" dirty="0"/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rich contextual information for tasks.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DIFFERENTIATION OF INPUT/OUTPUT</a:t>
            </a:r>
            <a:endParaRPr lang="en-US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 </a:t>
            </a:r>
            <a:r>
              <a:rPr lang="en-US" b="1" dirty="0"/>
              <a:t>multiple opportunities </a:t>
            </a:r>
            <a:r>
              <a:rPr lang="en-US" dirty="0"/>
              <a:t>for students to process information in </a:t>
            </a:r>
            <a:r>
              <a:rPr lang="en-US" b="1" dirty="0"/>
              <a:t>multiple ways </a:t>
            </a:r>
            <a:r>
              <a:rPr lang="en-US" dirty="0"/>
              <a:t>(visuals, dramatization, review, questions, think-pair-shares)</a:t>
            </a: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</a:t>
            </a:r>
            <a:r>
              <a:rPr lang="en-US" b="1" dirty="0"/>
              <a:t>abundancy and redundancy strategies </a:t>
            </a:r>
            <a:r>
              <a:rPr lang="en-US" dirty="0"/>
              <a:t>when introducing key vocabulary. (repeat often, use in different contexts, write on board, highlight when using it, have students repeat it, give opportunities for students to use it).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</a:t>
            </a:r>
            <a:r>
              <a:rPr lang="en-US" b="1" dirty="0"/>
              <a:t>multimodal </a:t>
            </a:r>
            <a:r>
              <a:rPr lang="en-US" dirty="0"/>
              <a:t>directions/explanations (modeling, gestures, write &amp; say simultaneously, read aloud).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Ask instruction-clarifying questions </a:t>
            </a:r>
            <a:r>
              <a:rPr lang="en-US" dirty="0"/>
              <a:t>(e.g. what do we do first?) before setting students on task.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Ensure participation of all students through providing </a:t>
            </a:r>
            <a:r>
              <a:rPr lang="en-US" b="1" dirty="0"/>
              <a:t>sentence frames, </a:t>
            </a:r>
            <a:r>
              <a:rPr lang="en-US" dirty="0"/>
              <a:t>allowing </a:t>
            </a:r>
            <a:r>
              <a:rPr lang="en-US" b="1" dirty="0"/>
              <a:t>non-verbal contributions</a:t>
            </a:r>
            <a:r>
              <a:rPr lang="en-US" dirty="0"/>
              <a:t>, and group task </a:t>
            </a:r>
            <a:r>
              <a:rPr lang="en-US" b="1" dirty="0"/>
              <a:t>monitoring</a:t>
            </a:r>
            <a:r>
              <a:rPr lang="en-US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MATERIALS</a:t>
            </a:r>
            <a:endParaRPr lang="en-US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Enhance input </a:t>
            </a:r>
            <a:r>
              <a:rPr lang="en-US" dirty="0"/>
              <a:t>through bolding key vocabulary in materials.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 word banks and glossaries for important terms. Provide brief explanations of grammar points as needed.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Include sentence frames/stems </a:t>
            </a:r>
            <a:r>
              <a:rPr lang="en-US" dirty="0"/>
              <a:t>to support students as they engage with written language.</a:t>
            </a:r>
            <a:r>
              <a:rPr lang="en-US" b="1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749918"/>
            <a:ext cx="8229600" cy="3886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9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Thank you!  </a:t>
            </a:r>
            <a:endParaRPr lang="en-US" sz="36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Catherine: </a:t>
            </a:r>
            <a:r>
              <a:rPr lang="en-US" sz="16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cbox@upenn.edu</a:t>
            </a:r>
            <a:endParaRPr lang="en-US" sz="16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Next Time:  More on Task Differentiation </a:t>
            </a:r>
            <a:endParaRPr 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     Assessing </a:t>
            </a:r>
            <a:r>
              <a:rPr lang="en-US" sz="1400" dirty="0" err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Multiilngual</a:t>
            </a:r>
            <a:r>
              <a:rPr lang="en-US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Learners   </a:t>
            </a:r>
            <a:endParaRPr 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Agenda for Part 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1908"/>
            <a:ext cx="7886700" cy="2782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“Big Picture Issues” in ENL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-- who are ENL learners?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-- what is the deficit discourse vs. the asset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discourse of MLLs?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-- what specific resources do MLLs bring into the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classroom?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300" y="26025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But First…  the Acronyms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300" y="1423963"/>
            <a:ext cx="7886700" cy="4671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700" b="1" dirty="0"/>
              <a:t>The students: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/>
              <a:t>ELL or EL </a:t>
            </a:r>
            <a:r>
              <a:rPr lang="en-US" sz="1700" dirty="0">
                <a:sym typeface="Wingdings" panose="05000000000000000000" pitchFamily="2" charset="2"/>
              </a:rPr>
              <a:t> MLL (but </a:t>
            </a:r>
            <a:r>
              <a:rPr lang="en-US" sz="1700" i="1" dirty="0">
                <a:sym typeface="Wingdings" panose="05000000000000000000" pitchFamily="2" charset="2"/>
              </a:rPr>
              <a:t>ELL </a:t>
            </a:r>
            <a:r>
              <a:rPr lang="en-US" sz="1700" dirty="0">
                <a:sym typeface="Wingdings" panose="05000000000000000000" pitchFamily="2" charset="2"/>
              </a:rPr>
              <a:t>and </a:t>
            </a:r>
            <a:r>
              <a:rPr lang="en-US" sz="1700" i="1" dirty="0">
                <a:sym typeface="Wingdings" panose="05000000000000000000" pitchFamily="2" charset="2"/>
              </a:rPr>
              <a:t>EL </a:t>
            </a:r>
            <a:r>
              <a:rPr lang="en-US" sz="1700" dirty="0">
                <a:sym typeface="Wingdings" panose="05000000000000000000" pitchFamily="2" charset="2"/>
              </a:rPr>
              <a:t>still widely used)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content area:                                                      </a:t>
            </a: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ENL   (English as a New Language)                                                                               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certification area:</a:t>
            </a: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ESOL  PK-12 (English Spoken as an Other Language)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academic program ENL teachers study:</a:t>
            </a: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TESOL (Teaching English Spoken as an Other Language)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state regulations regarding ENL students:</a:t>
            </a: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CR-154 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These were revised in 2015, limiting the amount of minutes MLLs could spend in “pull-out” style programs. NYS claims that these revisions have contributed to heightened success in state testing scores and graduation rates.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examinations MLLs take:</a:t>
            </a: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NYSITELL (initial entry) and NYSESLAT (yearly until exiting, at which point </a:t>
            </a:r>
            <a:r>
              <a:rPr lang="en-US" sz="1700" i="1" dirty="0">
                <a:sym typeface="Wingdings" panose="05000000000000000000" pitchFamily="2" charset="2"/>
              </a:rPr>
              <a:t>former MLL/FELL</a:t>
            </a:r>
            <a:r>
              <a:rPr lang="en-US" sz="1700" dirty="0">
                <a:sym typeface="Wingdings" panose="05000000000000000000" pitchFamily="2" charset="2"/>
              </a:rPr>
              <a:t>) </a:t>
            </a: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/>
          <p:nvPr/>
        </p:nvSpPr>
        <p:spPr>
          <a:xfrm>
            <a:off x="667322" y="2426917"/>
            <a:ext cx="2620771" cy="2185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accent1"/>
                </a:solidFill>
              </a:rPr>
              <a:t>Who are Multilingual Learners?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/>
          <p:cNvSpPr txBox="1"/>
          <p:nvPr/>
        </p:nvSpPr>
        <p:spPr>
          <a:xfrm>
            <a:off x="4088068" y="938477"/>
            <a:ext cx="4783327" cy="4930246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7200" dirty="0"/>
              <a:t> 15.3% of the total student population  </a:t>
            </a:r>
            <a:endParaRPr lang="en-US" sz="7200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en-US" sz="7200" dirty="0"/>
              <a:t>        215 foreign languages spoken in the </a:t>
            </a:r>
            <a:endParaRPr lang="en-US" sz="7200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en-US" sz="7200" dirty="0"/>
              <a:t>        home, the most prevalent of them being </a:t>
            </a:r>
            <a:endParaRPr lang="en-US" sz="7200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en-US" sz="7200" dirty="0"/>
              <a:t>        Spanish, Chinese, Bengali, Arabic, </a:t>
            </a:r>
            <a:endParaRPr lang="en-US" sz="7200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en-US" sz="7200" dirty="0"/>
              <a:t>        Haitian, and Russian.</a:t>
            </a:r>
            <a:endParaRPr lang="en-US" sz="7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7200" dirty="0"/>
              <a:t> Range from Newcomer to Commanding </a:t>
            </a:r>
            <a:endParaRPr lang="en-US" sz="7200" dirty="0"/>
          </a:p>
          <a:p>
            <a:pPr marL="0" indent="0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sz="7200" dirty="0"/>
              <a:t>         in level of English Proficiency; may </a:t>
            </a:r>
            <a:endParaRPr lang="en-US" sz="7200" dirty="0"/>
          </a:p>
          <a:p>
            <a:pPr marL="0" indent="0">
              <a:lnSpc>
                <a:spcPct val="100000"/>
              </a:lnSpc>
              <a:buFont typeface="Arial" panose="020B0604020202090204" pitchFamily="34" charset="0"/>
              <a:buNone/>
            </a:pPr>
            <a:r>
              <a:rPr lang="en-US" sz="7200" dirty="0"/>
              <a:t>         carry designation of </a:t>
            </a:r>
            <a:r>
              <a:rPr lang="en-US" sz="7200" i="1" dirty="0"/>
              <a:t>SIFE</a:t>
            </a:r>
            <a:r>
              <a:rPr lang="en-US" sz="7200" dirty="0"/>
              <a:t>. </a:t>
            </a:r>
            <a:endParaRPr lang="en-US" sz="7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7200" dirty="0"/>
              <a:t>  Does NOT include students who come to </a:t>
            </a:r>
            <a:endParaRPr lang="en-US" sz="72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7200" dirty="0"/>
              <a:t>         the classroom already multilingual, if </a:t>
            </a:r>
            <a:endParaRPr lang="en-US" sz="72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7200" dirty="0"/>
              <a:t>         English is one of the languages in </a:t>
            </a:r>
            <a:endParaRPr lang="en-US" sz="72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7200" dirty="0"/>
              <a:t>         which they are “fluent” or “native.”</a:t>
            </a:r>
            <a:endParaRPr lang="en-US" sz="2900" dirty="0"/>
          </a:p>
          <a:p>
            <a:pPr marL="0" indent="0">
              <a:buFont typeface="Arial" panose="020B0604020202090204" pitchFamily="34" charset="0"/>
              <a:buNone/>
            </a:pPr>
            <a:endParaRPr lang="en-US" dirty="0"/>
          </a:p>
          <a:p>
            <a:pPr marL="0" indent="0">
              <a:buFont typeface="Arial" panose="020B0604020202090204" pitchFamily="34" charset="0"/>
              <a:buNone/>
            </a:pPr>
            <a:endParaRPr lang="en-US" dirty="0"/>
          </a:p>
          <a:p>
            <a:pPr marL="0" indent="0">
              <a:buFont typeface="Arial" panose="020B060402020209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>
                <a:hlinkClick r:id="rId2"/>
              </a:rPr>
              <a:t>http://nysed_ell_mll_data-report_2018-2019-a.pdf</a:t>
            </a:r>
            <a:endParaRPr lang="en-US" sz="60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688080" y="1869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688080" y="2092960"/>
            <a:ext cx="0" cy="262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89680" y="421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28650" y="900430"/>
            <a:ext cx="7886700" cy="52546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15.3% of the total student population.</a:t>
            </a:r>
            <a:endParaRPr lang="en-US" sz="18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i="1" dirty="0">
                <a:solidFill>
                  <a:srgbClr val="FF0000"/>
                </a:solidFill>
              </a:rPr>
              <a:t>Teachers face more and more challenges concerning how to work with this growing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population of students in the classroom, for which training has not prepared them.</a:t>
            </a:r>
            <a:endParaRPr lang="en-US" sz="1400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215 foreign languages in the home, the most prevalent of them being Spanish, Chinese, Bengali, Haitian, Arabic, and Russian.</a:t>
            </a:r>
            <a:endParaRPr lang="en-US" sz="18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i="1" dirty="0">
                <a:solidFill>
                  <a:srgbClr val="FF0000"/>
                </a:solidFill>
              </a:rPr>
              <a:t>ELs arrive at schools speaking languages that many teachers do not know, and thus, are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unsure how best to help them. Also, it is suspicious when students speak to each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other in a language that the teacher does not understand– they might be cheating or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bullying each other.</a:t>
            </a:r>
            <a:endParaRPr lang="en-US" sz="1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Levels range from Newcomer to Commanding in level of English Proficiency; may carry designation of </a:t>
            </a:r>
            <a:r>
              <a:rPr lang="en-US" sz="1800" i="1" dirty="0"/>
              <a:t>SIFE</a:t>
            </a:r>
            <a:r>
              <a:rPr lang="en-US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i="1" dirty="0">
                <a:solidFill>
                  <a:srgbClr val="FF0000"/>
                </a:solidFill>
              </a:rPr>
              <a:t>       Students are in need of services to “pass” the NYSESLAT. In the meantime, they tend to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score lower on standardized tests and thus have lower graduation rates. There is a large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“achievement gap” that correlates with EL status. SIFE are in dire need of basic skills that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content teachers are not equipped to facilitate. There is not enough time and not enough </a:t>
            </a: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resources to make up for the lost years of US schooling. 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*COMMENTS IN RED TAKEN FROM FIELD NOTES OF A WORKSHOP GIVEN TO TEACHERS-IN-TRAINING.</a:t>
            </a:r>
            <a:endParaRPr lang="en-US" sz="14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52262"/>
            <a:ext cx="7886700" cy="1325563"/>
          </a:xfrm>
        </p:spPr>
        <p:txBody>
          <a:bodyPr/>
          <a:lstStyle/>
          <a:p>
            <a:r>
              <a:rPr lang="en-US" sz="2800" b="1" dirty="0"/>
              <a:t>Possible Interpretations of this information…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6815" y="2745736"/>
            <a:ext cx="27741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Discourse</a:t>
            </a:r>
            <a:br>
              <a:rPr lang="en-US" sz="2800" dirty="0"/>
            </a:br>
            <a:r>
              <a:rPr lang="en-US" sz="1300" dirty="0"/>
              <a:t>Crumpler </a:t>
            </a:r>
            <a:r>
              <a:rPr lang="en-US" sz="1300" i="1" dirty="0"/>
              <a:t>et al</a:t>
            </a:r>
            <a:r>
              <a:rPr lang="en-US" sz="1300" dirty="0"/>
              <a:t>., 2011; Gutiérrez &amp; Orellana, 2006; Shapiro, 2014)</a:t>
            </a:r>
            <a:endParaRPr lang="en-US" sz="1300" dirty="0"/>
          </a:p>
        </p:txBody>
      </p:sp>
      <p:sp>
        <p:nvSpPr>
          <p:cNvPr id="7" name="矩形 6"/>
          <p:cNvSpPr/>
          <p:nvPr/>
        </p:nvSpPr>
        <p:spPr>
          <a:xfrm>
            <a:off x="4572000" y="304800"/>
            <a:ext cx="4236720" cy="576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62099" y="558799"/>
            <a:ext cx="4056522" cy="5252722"/>
          </a:xfrm>
        </p:spPr>
        <p:txBody>
          <a:bodyPr anchor="ctr">
            <a:normAutofit fontScale="25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bg1"/>
                </a:solidFill>
              </a:rPr>
              <a:t>  Differences in race, culture, first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language, and origin are seen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as obstacles to overcome rather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than resources.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sz="7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bg1"/>
                </a:solidFill>
              </a:rPr>
              <a:t>   Proficiencies in other languages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 are ignored, while limited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 proficiency in English is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 highlighted (e.g. some still use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 the term </a:t>
            </a:r>
            <a:r>
              <a:rPr lang="en-US" sz="7200" i="1" dirty="0">
                <a:solidFill>
                  <a:schemeClr val="bg1"/>
                </a:solidFill>
              </a:rPr>
              <a:t>LEP</a:t>
            </a:r>
            <a:r>
              <a:rPr lang="en-US" sz="7200" dirty="0">
                <a:solidFill>
                  <a:schemeClr val="bg1"/>
                </a:solidFill>
              </a:rPr>
              <a:t>).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7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bg1"/>
                </a:solidFill>
              </a:rPr>
              <a:t>  Students are often evaluated with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respect to standardized test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scores in ways that may be even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more salient and consequential 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     than L1 English-speaking peers.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Deficit Discourse in Action for Gifted Students</a:t>
            </a: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*taken from a Gifted Written Report compiled in November 2017. Reproduced here with permission from parents.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“Examples of behaviors of strength include: has excellent reasoning abilities, is proficient at problem finding, </a:t>
            </a:r>
            <a:r>
              <a:rPr lang="en-US" sz="1800" i="1" dirty="0"/>
              <a:t>asks complex questions</a:t>
            </a:r>
            <a:r>
              <a:rPr lang="en-US" sz="1800" dirty="0"/>
              <a:t>, and can easily relate new information to old information.”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“[name of child] employs </a:t>
            </a:r>
            <a:r>
              <a:rPr lang="en-US" sz="1800" i="1" dirty="0"/>
              <a:t>an advanced vocabulary</a:t>
            </a:r>
            <a:r>
              <a:rPr lang="en-US" sz="1800" dirty="0"/>
              <a:t>, </a:t>
            </a:r>
            <a:r>
              <a:rPr lang="en-US" sz="1800" i="1" dirty="0"/>
              <a:t>prefers advanced level books</a:t>
            </a:r>
            <a:r>
              <a:rPr lang="en-US" sz="1800" dirty="0"/>
              <a:t>, and </a:t>
            </a:r>
            <a:r>
              <a:rPr lang="en-US" sz="1800" i="1" dirty="0"/>
              <a:t>uses language in unusual or novel ways.</a:t>
            </a:r>
            <a:r>
              <a:rPr lang="en-US" sz="1800" dirty="0"/>
              <a:t>”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“He requires </a:t>
            </a:r>
            <a:r>
              <a:rPr lang="en-US" sz="1800" i="1" dirty="0"/>
              <a:t>little repetition </a:t>
            </a:r>
            <a:r>
              <a:rPr lang="en-US" sz="1800" dirty="0"/>
              <a:t>or practice in order to show mathematical competency.”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At end of evaluation, there is this blurb: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i="1" dirty="0"/>
              <a:t>Include any intervening factors which may mask gifted abilities (such as English as a second language, learning disability, physical impairment, emotional disability, gender or race bias, or socio/cultural deprivation).</a:t>
            </a:r>
            <a:endParaRPr lang="en-US" sz="1800" i="1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383280" y="1981200"/>
            <a:ext cx="0" cy="247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From Deficit to Asset: Let’s flip the script!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sz="1800" b="1" dirty="0"/>
              <a:t>*</a:t>
            </a:r>
            <a:r>
              <a:rPr lang="en-US" sz="1800" dirty="0"/>
              <a:t>at the public school bus stop near Philadelphia, PA. Seven- and eight-year old </a:t>
            </a:r>
            <a:br>
              <a:rPr lang="en-US" sz="1800" dirty="0"/>
            </a:br>
            <a:r>
              <a:rPr lang="en-US" sz="1800" dirty="0"/>
              <a:t>         multilingualswho speak Korean, Tamil, Arabic, French, English, and Roblox! </a:t>
            </a:r>
            <a:br>
              <a:rPr lang="en-US" sz="1800" dirty="0"/>
            </a:br>
            <a:r>
              <a:rPr lang="en-US" sz="1800" dirty="0"/>
              <a:t>         Reproduced with permission of parents.</a:t>
            </a:r>
            <a:endParaRPr lang="en-US" sz="1800" dirty="0"/>
          </a:p>
        </p:txBody>
      </p:sp>
      <p:pic>
        <p:nvPicPr>
          <p:cNvPr id="1026" name="Picture 2" descr="Image may contain: 4 people, in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3846" y="1690689"/>
            <a:ext cx="32363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10175</Words>
  <Application>WPS Writer</Application>
  <PresentationFormat>On-screen Show (4:3)</PresentationFormat>
  <Paragraphs>317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Arial</vt:lpstr>
      <vt:lpstr>微软雅黑</vt:lpstr>
      <vt:lpstr>汉仪旗黑</vt:lpstr>
      <vt:lpstr>Arial Unicode MS</vt:lpstr>
      <vt:lpstr>宋体-简</vt:lpstr>
      <vt:lpstr>Calibri Light</vt:lpstr>
      <vt:lpstr>Helvetica Neue</vt:lpstr>
      <vt:lpstr>Calibri</vt:lpstr>
      <vt:lpstr>Office Theme</vt:lpstr>
      <vt:lpstr>Working with Multilingual Learners in the Content Classroom, Part I </vt:lpstr>
      <vt:lpstr>PART I: Identity &amp; Discourse</vt:lpstr>
      <vt:lpstr>Agenda for Part I</vt:lpstr>
      <vt:lpstr>But First…  the Acronyms  </vt:lpstr>
      <vt:lpstr>PowerPoint 演示文稿</vt:lpstr>
      <vt:lpstr>Possible Interpretations of this information…</vt:lpstr>
      <vt:lpstr>Deficit Discourse Crumpler et al., 2011; Gutiérrez &amp; Orellana, 2006; Shapiro, 2014)</vt:lpstr>
      <vt:lpstr>Deficit Discourse in Action for Gifted Students        *taken from a Gifted Written Report compiled in November 2017. Reproduced here with permission from parents. </vt:lpstr>
      <vt:lpstr>From Deficit to Asset: Let’s flip the script!     *taken September 2017, at the public school bus stop near Philadelphia, PA. Seven- and eight-year old             multilinguals who speak Korean, Tamil, Arabic, French, English, and Roblox! Reproduced with permission of             parents.</vt:lpstr>
      <vt:lpstr>Task: For each point, rewrite the interpretation from an asset perspective!</vt:lpstr>
      <vt:lpstr>*Photographed with the permission of the author in May 2017 at the Brooklyn International High School.  </vt:lpstr>
      <vt:lpstr>PART II: Differentiation in the Classroom </vt:lpstr>
      <vt:lpstr>Agenda for Part II</vt:lpstr>
      <vt:lpstr>We can differentiate our:</vt:lpstr>
      <vt:lpstr>PowerPoint 演示文稿</vt:lpstr>
      <vt:lpstr>PowerPoint 演示文稿</vt:lpstr>
      <vt:lpstr>We can differentiate in response to student:</vt:lpstr>
      <vt:lpstr>    Language-focused differentiation provides specific language supports in the classroom designed to help MLLs access grade-level content and participate in lessons.</vt:lpstr>
      <vt:lpstr> Aim for the Challenge Zone! (Gibbons, 2009) </vt:lpstr>
      <vt:lpstr>ESSENTIAL ELEMENTS OF LANGUAGE-FOCUSED SUPPORT</vt:lpstr>
      <vt:lpstr>What can be differentiated for MLLs?</vt:lpstr>
      <vt:lpstr>What can be differentiated for MLLs?</vt:lpstr>
      <vt:lpstr>Group Task: What do You Need to Succeed?</vt:lpstr>
      <vt:lpstr>Here bygynneth the Book  of the tales of Caunterbury:  Take a Picture of this slide, and be prepared to discuss this passage in groups!</vt:lpstr>
      <vt:lpstr>	</vt:lpstr>
      <vt:lpstr>Task Support Checklist (adapted from Peregoy &amp; Boyle, 2017)</vt:lpstr>
      <vt:lpstr>PowerPoint 演示文稿</vt:lpstr>
    </vt:vector>
  </TitlesOfParts>
  <Company>Teachers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by process &amp; product</dc:title>
  <dc:creator>T C</dc:creator>
  <cp:lastModifiedBy>catherinebox</cp:lastModifiedBy>
  <cp:revision>110</cp:revision>
  <cp:lastPrinted>2021-09-09T22:55:59Z</cp:lastPrinted>
  <dcterms:created xsi:type="dcterms:W3CDTF">2021-09-09T22:55:59Z</dcterms:created>
  <dcterms:modified xsi:type="dcterms:W3CDTF">2021-09-09T22:55:59Z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