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8" r:id="rId9"/>
    <p:sldId id="263" r:id="rId10"/>
    <p:sldId id="269" r:id="rId11"/>
    <p:sldId id="264" r:id="rId12"/>
    <p:sldId id="270" r:id="rId13"/>
    <p:sldId id="265" r:id="rId14"/>
    <p:sldId id="271" r:id="rId15"/>
    <p:sldId id="266" r:id="rId16"/>
    <p:sldId id="272" r:id="rId17"/>
    <p:sldId id="267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0"/>
  </p:normalViewPr>
  <p:slideViewPr>
    <p:cSldViewPr>
      <p:cViewPr varScale="1">
        <p:scale>
          <a:sx n="103" d="100"/>
          <a:sy n="103" d="100"/>
        </p:scale>
        <p:origin x="2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27888-62D5-43AF-B42C-BA2875FCB14D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C3397-6ADA-4322-A71B-D5FA1296B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3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Pause and let students come up with examples.  Such as poor test performance,</a:t>
            </a:r>
            <a:r>
              <a:rPr lang="en-US" baseline="0" dirty="0" smtClean="0"/>
              <a:t> loss of sleep, loss of motivation,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3397-6ADA-4322-A71B-D5FA1296BF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66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SMALL GROUPS!</a:t>
            </a:r>
            <a:r>
              <a:rPr lang="en-US" baseline="0" dirty="0" smtClean="0"/>
              <a:t>  </a:t>
            </a:r>
            <a:r>
              <a:rPr lang="en-US" dirty="0" smtClean="0"/>
              <a:t>For example,</a:t>
            </a:r>
            <a:r>
              <a:rPr lang="en-US" baseline="0" dirty="0" smtClean="0"/>
              <a:t> </a:t>
            </a:r>
            <a:r>
              <a:rPr lang="en-US" dirty="0" smtClean="0"/>
              <a:t>Math Anxiety has Negative Effects on Student Learning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3397-6ADA-4322-A71B-D5FA1296BF5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42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students list their policy suggestions and write/type</a:t>
            </a:r>
            <a:r>
              <a:rPr lang="en-US" baseline="0" dirty="0" smtClean="0"/>
              <a:t> them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3397-6ADA-4322-A71B-D5FA1296BF5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2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BF2094D-4544-4BA5-8B04-870887C0CA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E37E7D1-1780-4A65-893B-9B18185C4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94D-4544-4BA5-8B04-870887C0CA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E7D1-1780-4A65-893B-9B18185C4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94D-4544-4BA5-8B04-870887C0CA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E7D1-1780-4A65-893B-9B18185C4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94D-4544-4BA5-8B04-870887C0CA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E7D1-1780-4A65-893B-9B18185C4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94D-4544-4BA5-8B04-870887C0CA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E7D1-1780-4A65-893B-9B18185C4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94D-4544-4BA5-8B04-870887C0CA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E7D1-1780-4A65-893B-9B18185C4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94D-4544-4BA5-8B04-870887C0CA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E7D1-1780-4A65-893B-9B18185C4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94D-4544-4BA5-8B04-870887C0CA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E7D1-1780-4A65-893B-9B18185C4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94D-4544-4BA5-8B04-870887C0CA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E7D1-1780-4A65-893B-9B18185C4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94D-4544-4BA5-8B04-870887C0CA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E7D1-1780-4A65-893B-9B18185C4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94D-4544-4BA5-8B04-870887C0CA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E7D1-1780-4A65-893B-9B18185C4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BF2094D-4544-4BA5-8B04-870887C0CA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E37E7D1-1780-4A65-893B-9B18185C4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student%20rasing%20hand&amp;source=images&amp;cd=&amp;cad=rja&amp;docid=dMAyVf05gus4RM&amp;tbnid=yyCXiZL6SVmGCM:&amp;ved=0CAUQjRw&amp;url=http://bigeducationape.blogspot.com/2012_11_30_archive.html&amp;ei=tioeUoCqHYWE9QS4q4GYBw&amp;bvm=bv.51156542,d.cWc&amp;psig=AFQjCNEvDoGC_cSltXExZp8eP94g4vNnMQ&amp;ust=137779510180327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research&amp;source=images&amp;cd=&amp;cad=rja&amp;docid=GrsWGgIIxK_LBM&amp;tbnid=vqTqgoCIFcjAZM:&amp;ved=0CAUQjRw&amp;url=http://scriptcat.wordpress.com/2012/03/04/respecting-the-process-of-research-in-screenwriting/&amp;ei=3zMvUtDrNcGWqgHDwoGYBQ&amp;psig=AFQjCNFSfy5agMzUlEIW9I2VSo8KiffHZA&amp;ust=137891157188989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cause+and+effect&amp;source=images&amp;cd=&amp;cad=rja&amp;docid=UC_bxGMzBtPvCM&amp;tbnid=FpOdYw-7hjMDeM:&amp;ved=0CAUQjRw&amp;url=http://fearfully-n-wonderfullymade.com/what-is-cause-and-effect/&amp;ei=SDgvUpKlAcieqQHVoIHAAg&amp;psig=AFQjCNHt4QBCoA1Ky4ys0cUR6iXGmbLBFA&amp;ust=137891269140183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url?sa=i&amp;rct=j&amp;q=evaluate&amp;source=images&amp;cd=&amp;cad=rja&amp;docid=_CcjlxkR-9c8dM&amp;tbnid=tfABX9ZwFs11EM:&amp;ved=0CAUQjRw&amp;url=http://info.museumstoreassociation.org/MSAblog/bid/77639/3-things-you-must-evaluate-in-your-store-for-2012&amp;ei=vDgvUp3dIcjCrQHMrIDABA&amp;psig=AFQjCNGv49BCNrTUPwDKdviMjN196eZRXA&amp;ust=137891279563186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google.com/url?sa=i&amp;rct=j&amp;q=solution&amp;source=images&amp;cd=&amp;cad=rja&amp;docid=KIY6OTtbioqibM&amp;tbnid=LQ25uArjcLbv4M:&amp;ved=0CAUQjRw&amp;url=http://www.trinamix.com/solutions/&amp;ei=VjkvUpavFcqIrgH6rYHoCQ&amp;psig=AFQjCNG5E5d5bRKmyceklGes-ky3vaupmQ&amp;ust=137891294048520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/url?sa=i&amp;rct=j&amp;q=solution&amp;source=images&amp;cd=&amp;cad=rja&amp;docid=pLx6UulNDUU75M&amp;tbnid=IlChA_es0oSneM:&amp;ved=0CAUQjRw&amp;url=http://www.improvestaff.com/be-the-solution-not-the-problem/3d-white-man-jigsaw-solution/&amp;ei=uDkvUpzYGsPAqQHT1YGgBQ&amp;psig=AFQjCNFP6VmPc0OWsl3lSN5tq7DIhVONuQ&amp;ust=137891304567618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url?sa=i&amp;rct=j&amp;q=group+work&amp;source=images&amp;cd=&amp;cad=rja&amp;docid=MnfKVCLSAx7Y7M&amp;tbnid=yxWduPBaqSIO1M:&amp;ved=0CAUQjRw&amp;url=http://renasimleena.blogspot.com/&amp;ei=7NQgUv7vC7e-sAS2-oDwCQ&amp;psig=AFQjCNHO1TYLOAWnWNEORAkDLbtbWFkwnA&amp;ust=137796967622861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url?sa=i&amp;rct=j&amp;q=nervous+teenager&amp;source=images&amp;cd=&amp;cad=rja&amp;docid=YuHBuuYn6BmsZM&amp;tbnid=0l8T6zel3PEr4M:&amp;ved=0CAUQjRw&amp;url=http://www.wearmystory.com/blog&amp;ei=1c8gUtT-MJW1sQTyzIDwDQ&amp;psig=AFQjCNH43DN8A0SxkUOKcdG9T-TyBLWQLA&amp;ust=137796843147482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images.google.com/url?sa=i&amp;rct=j&amp;q=nervous+taking+exam&amp;source=images&amp;cd=&amp;cad=rja&amp;docid=cYoOKdsucf7UcM&amp;tbnid=7ygLkk8PyAdisM:&amp;ved=0CAUQjRw&amp;url=http://www.onlineuniversities-weblog.com/50226711/2008/02/page/2&amp;ei=hM8gUre1FY6zsATujYCICg&amp;psig=AFQjCNEJstbRgHXH9aqlasqEWK2L_kN3lw&amp;ust=137796837237786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com/url?sa=i&amp;rct=j&amp;q=%22math%20anxiety%22&amp;source=images&amp;cd=&amp;cad=rja&amp;docid=WElMPkPqFShDtM&amp;tbnid=94TVKlkUJpJcKM:&amp;ved=0CAUQjRw&amp;url=http://www.bethlehemschools.org/academics/Math/math.html&amp;ei=PjIeUtbaFI-K9QTsjYDwDA&amp;psig=AFQjCNGI5dS9RkOd8sNGJ7CshRtFUXNFKw&amp;ust=137779694823643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images.google.com/url?sa=i&amp;rct=j&amp;q=math+anxiety&amp;source=images&amp;cd=&amp;cad=rja&amp;docid=SUkkcDp4uYfvxM&amp;tbnid=AZ97OGa_GCsFMM:&amp;ved=0CAUQjRw&amp;url=http://www.cs-healthinfo.com/math-anxiety/&amp;ei=pdAgUq3_F4a8sQSX2oGwDQ&amp;psig=AFQjCNG_4z2-yZEkRiZU7ujPwrgQyfhAbg&amp;ust=137796864684096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gather.html" TargetMode="External"/><Relationship Id="rId7" Type="http://schemas.openxmlformats.org/officeDocument/2006/relationships/hyperlink" Target="http://www2.maxwell.syr.edu/plegal/TIPS/bestsol.html" TargetMode="External"/><Relationship Id="rId2" Type="http://schemas.openxmlformats.org/officeDocument/2006/relationships/hyperlink" Target="http://www2.maxwell.syr.edu/plegal/TIPS/selec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2.maxwell.syr.edu/plegal/TIPS/solutions.html" TargetMode="External"/><Relationship Id="rId5" Type="http://schemas.openxmlformats.org/officeDocument/2006/relationships/hyperlink" Target="http://www2.maxwell.syr.edu/plegal/TIPS/existing.html" TargetMode="External"/><Relationship Id="rId4" Type="http://schemas.openxmlformats.org/officeDocument/2006/relationships/hyperlink" Target="http://www2.maxwell.syr.edu/plegal/TIPS/identify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url?sa=i&amp;rct=j&amp;q=research&amp;source=images&amp;cd=&amp;cad=rja&amp;docid=NDo1iZTKq7o_wM&amp;tbnid=z5tq82veQN-PaM:&amp;ved=0CAUQjRw&amp;url=http://www.eng.ufl.edu/research/&amp;ei=ZdYgUrWFBOu7sASjuoGwCQ&amp;psig=AFQjCNEaVo-2_fl2-jdi85B0orSTyB9DZg&amp;ust=137797011721391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971800"/>
            <a:ext cx="3657599" cy="1676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Using Public Policy Analysis (PPA) to Decrease Math Anxiety in the Classroom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4724400"/>
            <a:ext cx="3309803" cy="1260629"/>
          </a:xfrm>
        </p:spPr>
        <p:txBody>
          <a:bodyPr/>
          <a:lstStyle/>
          <a:p>
            <a:r>
              <a:rPr lang="en-US" dirty="0" smtClean="0"/>
              <a:t>A student guide for using PPA to create classroom policies that foster an anxiety-free environment. </a:t>
            </a:r>
            <a:endParaRPr lang="en-US" dirty="0"/>
          </a:p>
        </p:txBody>
      </p:sp>
      <p:pic>
        <p:nvPicPr>
          <p:cNvPr id="1026" name="Picture 2" descr="http://t3.gstatic.com/images?q=tbn:ANd9GcRv_eT7i05Z_xwnsso38eaa0vFnY-X9ECILL5pyxUTrhxrWRQdh3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4926"/>
            <a:ext cx="2686050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6208" y="5486400"/>
            <a:ext cx="33061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Kimi</a:t>
            </a:r>
            <a:r>
              <a:rPr lang="en-US" dirty="0" smtClean="0"/>
              <a:t> Wright</a:t>
            </a:r>
          </a:p>
          <a:p>
            <a:r>
              <a:rPr lang="en-US" sz="1400" dirty="0" smtClean="0"/>
              <a:t>Bay Ridge Preparatory High School</a:t>
            </a:r>
          </a:p>
          <a:p>
            <a:r>
              <a:rPr lang="en-US" sz="1400" dirty="0" smtClean="0"/>
              <a:t>kwright@bayridgeprep.org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500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Step </a:t>
            </a:r>
            <a:r>
              <a:rPr lang="en-US" dirty="0" smtClean="0"/>
              <a:t>2.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Gather the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6777317" cy="350897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Present evidence that a problem exists.  Be as specific as possible and cite at least one source of data.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 </a:t>
            </a:r>
          </a:p>
          <a:p>
            <a:r>
              <a:rPr lang="en-US" b="1" dirty="0" smtClean="0"/>
              <a:t>Some types of evidence are: </a:t>
            </a:r>
          </a:p>
          <a:p>
            <a:pPr>
              <a:buNone/>
            </a:pPr>
            <a:r>
              <a:rPr lang="en-US" b="1" dirty="0" smtClean="0"/>
              <a:t>  		Statistics</a:t>
            </a:r>
          </a:p>
          <a:p>
            <a:pPr>
              <a:buNone/>
            </a:pPr>
            <a:r>
              <a:rPr lang="en-US" b="1" dirty="0" smtClean="0"/>
              <a:t>		Articles by experts</a:t>
            </a:r>
          </a:p>
          <a:p>
            <a:pPr>
              <a:buNone/>
            </a:pPr>
            <a:r>
              <a:rPr lang="en-US" b="1" dirty="0" smtClean="0"/>
              <a:t>		Case studies</a:t>
            </a:r>
          </a:p>
          <a:p>
            <a:pPr>
              <a:buNone/>
            </a:pPr>
            <a:r>
              <a:rPr lang="en-US" b="1" dirty="0" smtClean="0"/>
              <a:t>		Surveys</a:t>
            </a:r>
          </a:p>
          <a:p>
            <a:endParaRPr lang="en-US" dirty="0"/>
          </a:p>
        </p:txBody>
      </p:sp>
      <p:pic>
        <p:nvPicPr>
          <p:cNvPr id="12290" name="Picture 2" descr="http://scriptcat.files.wordpress.com/2012/03/research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52400"/>
            <a:ext cx="2238375" cy="14892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864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of 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881308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Step 1.  Define the Problem</a:t>
            </a:r>
          </a:p>
          <a:p>
            <a:r>
              <a:rPr lang="en-US" dirty="0"/>
              <a:t>Step </a:t>
            </a:r>
            <a:r>
              <a:rPr lang="en-US" dirty="0" smtClean="0"/>
              <a:t>2.  Gather the Evidence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Step 3.  Identify the Causes</a:t>
            </a:r>
          </a:p>
          <a:p>
            <a:r>
              <a:rPr lang="en-US" dirty="0"/>
              <a:t>Step </a:t>
            </a:r>
            <a:r>
              <a:rPr lang="en-US" dirty="0" smtClean="0"/>
              <a:t>4.  Evaluate an Existing Policy</a:t>
            </a:r>
          </a:p>
          <a:p>
            <a:r>
              <a:rPr lang="en-US" dirty="0"/>
              <a:t>Step </a:t>
            </a:r>
            <a:r>
              <a:rPr lang="en-US" dirty="0" smtClean="0"/>
              <a:t>5.  Develop Solutions</a:t>
            </a:r>
          </a:p>
          <a:p>
            <a:r>
              <a:rPr lang="en-US" dirty="0"/>
              <a:t>Step </a:t>
            </a:r>
            <a:r>
              <a:rPr lang="en-US" dirty="0" smtClean="0"/>
              <a:t>6.  Select the Best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10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Step </a:t>
            </a:r>
            <a:r>
              <a:rPr lang="en-US" dirty="0" smtClean="0"/>
              <a:t>3.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Identify the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Briefly list several underlying factors that contribute to the problem that you have identified.</a:t>
            </a:r>
          </a:p>
          <a:p>
            <a:endParaRPr lang="en-US" b="1" dirty="0" smtClean="0"/>
          </a:p>
          <a:p>
            <a:r>
              <a:rPr lang="en-US" b="1" dirty="0" smtClean="0"/>
              <a:t>Support these factors with evidence.</a:t>
            </a:r>
          </a:p>
          <a:p>
            <a:endParaRPr lang="en-US" b="1" dirty="0" smtClean="0"/>
          </a:p>
        </p:txBody>
      </p:sp>
      <p:pic>
        <p:nvPicPr>
          <p:cNvPr id="10242" name="Picture 2" descr="http://fearfully-n-wonderfullymade.com/wp-content/uploads/2012/05/Cause-Effec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"/>
            <a:ext cx="2134673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19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of 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881308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Step 1.  Define the Problem</a:t>
            </a:r>
          </a:p>
          <a:p>
            <a:r>
              <a:rPr lang="en-US" dirty="0"/>
              <a:t>Step </a:t>
            </a:r>
            <a:r>
              <a:rPr lang="en-US" dirty="0" smtClean="0"/>
              <a:t>2.  Gather the Evidence</a:t>
            </a:r>
          </a:p>
          <a:p>
            <a:r>
              <a:rPr lang="en-US" dirty="0" smtClean="0"/>
              <a:t>Step 3.  Identify the Causes</a:t>
            </a:r>
          </a:p>
          <a:p>
            <a:r>
              <a:rPr lang="en-US" dirty="0">
                <a:solidFill>
                  <a:srgbClr val="FFC000"/>
                </a:solidFill>
              </a:rPr>
              <a:t>Step </a:t>
            </a:r>
            <a:r>
              <a:rPr lang="en-US" dirty="0" smtClean="0">
                <a:solidFill>
                  <a:srgbClr val="FFC000"/>
                </a:solidFill>
              </a:rPr>
              <a:t>4.  Evaluate an Existing Policy</a:t>
            </a:r>
          </a:p>
          <a:p>
            <a:r>
              <a:rPr lang="en-US" dirty="0"/>
              <a:t>Step </a:t>
            </a:r>
            <a:r>
              <a:rPr lang="en-US" dirty="0" smtClean="0"/>
              <a:t>5.  Develop Solutions</a:t>
            </a:r>
          </a:p>
          <a:p>
            <a:r>
              <a:rPr lang="en-US" dirty="0"/>
              <a:t>Step </a:t>
            </a:r>
            <a:r>
              <a:rPr lang="en-US" dirty="0" smtClean="0"/>
              <a:t>6.  Select the Best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10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Step </a:t>
            </a:r>
            <a:r>
              <a:rPr lang="en-US" dirty="0" smtClean="0"/>
              <a:t>4.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Evaluate an Existing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State one of the major existing policies that attempts to deal with the social problem.</a:t>
            </a:r>
          </a:p>
          <a:p>
            <a:pPr>
              <a:buNone/>
            </a:pPr>
            <a:endParaRPr lang="en-US" b="1" dirty="0" smtClean="0"/>
          </a:p>
          <a:p>
            <a:pPr lvl="0"/>
            <a:r>
              <a:rPr lang="en-US" b="1" dirty="0" smtClean="0"/>
              <a:t>What are the advantages of this policy?</a:t>
            </a:r>
          </a:p>
          <a:p>
            <a:pPr>
              <a:buNone/>
            </a:pPr>
            <a:endParaRPr lang="en-US" b="1" dirty="0" smtClean="0"/>
          </a:p>
          <a:p>
            <a:pPr lvl="0"/>
            <a:r>
              <a:rPr lang="en-US" b="1" dirty="0" smtClean="0"/>
              <a:t>What are the disadvantages of this policy?  </a:t>
            </a:r>
          </a:p>
          <a:p>
            <a:endParaRPr lang="en-US" b="1" dirty="0" smtClean="0"/>
          </a:p>
          <a:p>
            <a:pPr lvl="0"/>
            <a:r>
              <a:rPr lang="en-US" b="1" dirty="0" smtClean="0"/>
              <a:t>Should the current policy be totally replaced, strengthened, or improved?  What advantages or disadvantages would exist?</a:t>
            </a:r>
          </a:p>
          <a:p>
            <a:endParaRPr lang="en-US" b="1" dirty="0"/>
          </a:p>
        </p:txBody>
      </p:sp>
      <p:pic>
        <p:nvPicPr>
          <p:cNvPr id="8194" name="Picture 2" descr="http://info.museumstoreassociation.org/Portals/97999/images/Evalua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52400"/>
            <a:ext cx="2084246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780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of 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881308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Step 1.  Define the Problem</a:t>
            </a:r>
          </a:p>
          <a:p>
            <a:r>
              <a:rPr lang="en-US" dirty="0"/>
              <a:t>Step </a:t>
            </a:r>
            <a:r>
              <a:rPr lang="en-US" dirty="0" smtClean="0"/>
              <a:t>2.  Gather the Evidence</a:t>
            </a:r>
          </a:p>
          <a:p>
            <a:r>
              <a:rPr lang="en-US" dirty="0" smtClean="0"/>
              <a:t>Step 3.  Identify the Causes</a:t>
            </a:r>
          </a:p>
          <a:p>
            <a:r>
              <a:rPr lang="en-US" dirty="0"/>
              <a:t>Step </a:t>
            </a:r>
            <a:r>
              <a:rPr lang="en-US" dirty="0" smtClean="0"/>
              <a:t>4.  Evaluate an Existing Policy</a:t>
            </a:r>
          </a:p>
          <a:p>
            <a:r>
              <a:rPr lang="en-US" dirty="0">
                <a:solidFill>
                  <a:srgbClr val="FFC000"/>
                </a:solidFill>
              </a:rPr>
              <a:t>Step </a:t>
            </a:r>
            <a:r>
              <a:rPr lang="en-US" dirty="0" smtClean="0">
                <a:solidFill>
                  <a:srgbClr val="FFC000"/>
                </a:solidFill>
              </a:rPr>
              <a:t>5.  Develop Solutions</a:t>
            </a:r>
          </a:p>
          <a:p>
            <a:r>
              <a:rPr lang="en-US" dirty="0"/>
              <a:t>Step </a:t>
            </a:r>
            <a:r>
              <a:rPr lang="en-US" dirty="0" smtClean="0"/>
              <a:t>6.  Select the Best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10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Step </a:t>
            </a:r>
            <a:r>
              <a:rPr lang="en-US" dirty="0" smtClean="0"/>
              <a:t>5.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Develop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6777317" cy="3508977"/>
          </a:xfrm>
        </p:spPr>
        <p:txBody>
          <a:bodyPr/>
          <a:lstStyle/>
          <a:p>
            <a:r>
              <a:rPr lang="en-US" b="1" dirty="0" smtClean="0"/>
              <a:t>Propose at least three new classroom  policy alternatives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  <p:pic>
        <p:nvPicPr>
          <p:cNvPr id="6148" name="Picture 4" descr="http://www.trinamix.com/wp-content/uploads/2012/06/solutio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52400"/>
            <a:ext cx="182785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15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of 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881308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Step 1.  Define the Problem</a:t>
            </a:r>
          </a:p>
          <a:p>
            <a:r>
              <a:rPr lang="en-US" dirty="0"/>
              <a:t>Step </a:t>
            </a:r>
            <a:r>
              <a:rPr lang="en-US" dirty="0" smtClean="0"/>
              <a:t>2.  Gather the Evidence</a:t>
            </a:r>
          </a:p>
          <a:p>
            <a:r>
              <a:rPr lang="en-US" dirty="0" smtClean="0"/>
              <a:t>Step 3.  Identify the Causes</a:t>
            </a:r>
          </a:p>
          <a:p>
            <a:r>
              <a:rPr lang="en-US" dirty="0"/>
              <a:t>Step </a:t>
            </a:r>
            <a:r>
              <a:rPr lang="en-US" dirty="0" smtClean="0"/>
              <a:t>4.  Evaluate an Existing Policy</a:t>
            </a:r>
          </a:p>
          <a:p>
            <a:r>
              <a:rPr lang="en-US" dirty="0"/>
              <a:t>Step </a:t>
            </a:r>
            <a:r>
              <a:rPr lang="en-US" dirty="0" smtClean="0"/>
              <a:t>5.  Develop Solutions</a:t>
            </a:r>
          </a:p>
          <a:p>
            <a:r>
              <a:rPr lang="en-US" dirty="0">
                <a:solidFill>
                  <a:srgbClr val="FFC000"/>
                </a:solidFill>
              </a:rPr>
              <a:t>Step </a:t>
            </a:r>
            <a:r>
              <a:rPr lang="en-US" dirty="0" smtClean="0">
                <a:solidFill>
                  <a:srgbClr val="FFC000"/>
                </a:solidFill>
              </a:rPr>
              <a:t>6.  Select the Best Solution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10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Step </a:t>
            </a:r>
            <a:r>
              <a:rPr lang="en-US" dirty="0" smtClean="0"/>
              <a:t>6.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Select the Best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Using the Step 6 Worksheet, fill in the matrix comparing Feasibility vs. Effectiveness for each suggestion.  </a:t>
            </a:r>
          </a:p>
          <a:p>
            <a:endParaRPr lang="en-US" b="1" dirty="0" smtClean="0"/>
          </a:p>
          <a:p>
            <a:r>
              <a:rPr lang="en-US" b="1" dirty="0" smtClean="0"/>
              <a:t>Select the best solution.</a:t>
            </a:r>
            <a:endParaRPr lang="en-US" b="1" dirty="0"/>
          </a:p>
        </p:txBody>
      </p:sp>
      <p:pic>
        <p:nvPicPr>
          <p:cNvPr id="4098" name="Picture 2" descr="http://www.improvestaff.com/wp-content/uploads/2013/01/3D-white-man-Jigsaw-solu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52400"/>
            <a:ext cx="1828800" cy="1175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957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Classroom Policy Suggestions: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t1.gstatic.com/images?q=tbn:ANd9GcTYJUAwFl2ShjJJDCke7qEJj8GK1SfG_gM5CI0Ja7rI-5Tje3L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457200"/>
            <a:ext cx="1427328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23652"/>
            <a:ext cx="6781800" cy="3924748"/>
          </a:xfrm>
        </p:spPr>
        <p:txBody>
          <a:bodyPr>
            <a:normAutofit/>
          </a:bodyPr>
          <a:lstStyle/>
          <a:p>
            <a:r>
              <a:rPr lang="en-US" dirty="0" smtClean="0"/>
              <a:t>Felt nervous during math class?</a:t>
            </a:r>
          </a:p>
          <a:p>
            <a:endParaRPr lang="en-US" dirty="0" smtClean="0"/>
          </a:p>
          <a:p>
            <a:r>
              <a:rPr lang="en-US" dirty="0" smtClean="0"/>
              <a:t>Been afraid to participate?</a:t>
            </a:r>
          </a:p>
          <a:p>
            <a:endParaRPr lang="en-US" dirty="0" smtClean="0"/>
          </a:p>
          <a:p>
            <a:r>
              <a:rPr lang="en-US" dirty="0" smtClean="0"/>
              <a:t>Felt nervous during a math exam?</a:t>
            </a:r>
          </a:p>
          <a:p>
            <a:endParaRPr lang="en-US" dirty="0"/>
          </a:p>
          <a:p>
            <a:r>
              <a:rPr lang="en-US" dirty="0" smtClean="0"/>
              <a:t>Worried about encountering math in the future?</a:t>
            </a:r>
          </a:p>
          <a:p>
            <a:endParaRPr lang="en-US" dirty="0" smtClean="0"/>
          </a:p>
        </p:txBody>
      </p:sp>
      <p:pic>
        <p:nvPicPr>
          <p:cNvPr id="17410" name="Picture 2" descr="http://www.wearmystory.com/blog/wp-content/uploads/2013/08/nervous-teenag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914400"/>
            <a:ext cx="2337083" cy="1371600"/>
          </a:xfrm>
          <a:prstGeom prst="rect">
            <a:avLst/>
          </a:prstGeom>
          <a:noFill/>
        </p:spPr>
      </p:pic>
      <p:pic>
        <p:nvPicPr>
          <p:cNvPr id="17412" name="Picture 4" descr="http://www.onlineuniversities-weblog.com/50226711/3672452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2514600"/>
            <a:ext cx="2438400" cy="15551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44450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If you answered “Yes,”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23653"/>
            <a:ext cx="6677809" cy="133394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800" dirty="0" smtClean="0"/>
              <a:t>You may have</a:t>
            </a:r>
            <a:endParaRPr lang="en-US" sz="4800" dirty="0"/>
          </a:p>
        </p:txBody>
      </p:sp>
      <p:pic>
        <p:nvPicPr>
          <p:cNvPr id="2050" name="Picture 2" descr="http://www.bethlehemschools.org/academics/Math/pics/math_anxiety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52800"/>
            <a:ext cx="2733675" cy="256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73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Good News: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23652"/>
            <a:ext cx="6906409" cy="384854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are not alone!</a:t>
            </a:r>
            <a:r>
              <a:rPr lang="en-US" sz="3200" dirty="0"/>
              <a:t> </a:t>
            </a:r>
            <a:r>
              <a:rPr lang="en-US" sz="3200" dirty="0" smtClean="0"/>
              <a:t> About 93% of Americans show symptoms of Math </a:t>
            </a:r>
            <a:r>
              <a:rPr lang="en-US" sz="3200" dirty="0"/>
              <a:t>A</a:t>
            </a:r>
            <a:r>
              <a:rPr lang="en-US" sz="3200" dirty="0" smtClean="0"/>
              <a:t>nxiety.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Math Anxiety can be cured.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3528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40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Bad News: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33707" cy="270554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Math Anxiety has many negative effects on student performance such as...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439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We will use Public Policy Analyst (PPA)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3"/>
            <a:ext cx="6576508" cy="2934148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Analyze the problem, the causes, and the effects of Math Anxiety</a:t>
            </a:r>
          </a:p>
          <a:p>
            <a:r>
              <a:rPr lang="en-US" sz="4000" dirty="0" smtClean="0"/>
              <a:t>Develop a classroom policy solution to decrease Math Anxiety </a:t>
            </a:r>
            <a:endParaRPr lang="en-US" sz="4000" dirty="0"/>
          </a:p>
        </p:txBody>
      </p:sp>
      <p:pic>
        <p:nvPicPr>
          <p:cNvPr id="13314" name="Picture 2" descr="http://www.cs-healthinfo.com/images/say_no_math_anxiety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5029200"/>
            <a:ext cx="1348739" cy="13008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841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of 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881308" cy="369614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Step 1. 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Define the Problem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/>
              <a:t>Step </a:t>
            </a:r>
            <a:r>
              <a:rPr lang="en-US" dirty="0" smtClean="0"/>
              <a:t>2.  </a:t>
            </a:r>
            <a:r>
              <a:rPr lang="en-US" dirty="0" smtClean="0">
                <a:hlinkClick r:id="rId3"/>
              </a:rPr>
              <a:t>Gather the Evidence</a:t>
            </a:r>
            <a:endParaRPr lang="en-US" dirty="0" smtClean="0"/>
          </a:p>
          <a:p>
            <a:r>
              <a:rPr lang="en-US" dirty="0" smtClean="0"/>
              <a:t>Step 3.  </a:t>
            </a:r>
            <a:r>
              <a:rPr lang="en-US" dirty="0" smtClean="0">
                <a:hlinkClick r:id="rId4"/>
              </a:rPr>
              <a:t>Identify the Causes</a:t>
            </a:r>
            <a:endParaRPr lang="en-US" dirty="0" smtClean="0"/>
          </a:p>
          <a:p>
            <a:r>
              <a:rPr lang="en-US" dirty="0"/>
              <a:t>Step </a:t>
            </a:r>
            <a:r>
              <a:rPr lang="en-US" dirty="0" smtClean="0"/>
              <a:t>4.  </a:t>
            </a:r>
            <a:r>
              <a:rPr lang="en-US" dirty="0" smtClean="0">
                <a:hlinkClick r:id="rId5"/>
              </a:rPr>
              <a:t>Evaluate an Existing Policy</a:t>
            </a:r>
            <a:endParaRPr lang="en-US" dirty="0" smtClean="0"/>
          </a:p>
          <a:p>
            <a:r>
              <a:rPr lang="en-US" dirty="0"/>
              <a:t>Step </a:t>
            </a:r>
            <a:r>
              <a:rPr lang="en-US" dirty="0" smtClean="0"/>
              <a:t>5.  </a:t>
            </a:r>
            <a:r>
              <a:rPr lang="en-US" dirty="0" smtClean="0">
                <a:hlinkClick r:id="rId6"/>
              </a:rPr>
              <a:t>Develop Solutions</a:t>
            </a:r>
            <a:endParaRPr lang="en-US" dirty="0" smtClean="0"/>
          </a:p>
          <a:p>
            <a:r>
              <a:rPr lang="en-US" dirty="0"/>
              <a:t>Step </a:t>
            </a:r>
            <a:r>
              <a:rPr lang="en-US" dirty="0" smtClean="0"/>
              <a:t>6.  </a:t>
            </a:r>
            <a:r>
              <a:rPr lang="en-US" dirty="0" smtClean="0">
                <a:hlinkClick r:id="rId7"/>
              </a:rPr>
              <a:t>Select the Best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07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Step 1.</a:t>
            </a:r>
            <a:br>
              <a:rPr lang="en-US" dirty="0" smtClean="0"/>
            </a:br>
            <a:r>
              <a:rPr lang="en-US" dirty="0" smtClean="0"/>
              <a:t>Define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In one or two sentences, state the nature of the social problem that your group plans to study.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What is the specific community location of the social problem?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List at least three undesirable social conditions that result from this problem.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Write a short phrase that summarizes the social problem and its geopolitical location.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1272" name="AutoShape 8" descr="data:image/jpeg;base64,/9j/4AAQSkZJRgABAQAAAQABAAD/2wCEAAkGBhQSERUUEhQWFBQVGBgXFxcYGBgXFBQXGBgXGBcUFhgaGyYeGBokGhcXHy8gIycpLC0sFx4yNTAqNSYrLCkBCQoKDgwOGg8PGiwlHyQsLCwsLCwsLCwsLCwsLCwsLCwsLCwsLCwsLCwsLCwsLCwsLCwsLCwsLCwsLCwsLCksLP/AABEIAIsBagMBIgACEQEDEQH/xAAbAAABBQEBAAAAAAAAAAAAAAAFAQIDBAYAB//EAEcQAAIBAgQDBgIGCAQFAgcAAAECAwARBBIhMQUTQQYiUWFxgTKRFCNCobHwBzNSYoLB0eEVcpLxJEODorIWczRTY5Ojs8L/xAAaAQADAQEBAQAAAAAAAAAAAAAAAQIDBAUG/8QAKREAAgICAgIBBAICAwAAAAAAAAECEQMhEjEEQVETIjJhBfBx0YGRsf/aAAwDAQACEQMRAD8A9AC6fOu009q5bV19K0KPOOKYx8dKdmijZgIhlJVhcBpEuHvfrYjfbrq+xnE+bh7ZVUxHlkL8Pd6jQeY9r9aDdpcLyZnKojpKrMyXyyo1tSrggopvf52GgBPdl+FPBD9YSZHJdyxzNc2sGI3IA1PiTXRNriU+g2l6eu1MUa703E4pIkLSOEW9rk9TsANyT4Cucgdj8esKqz5jdgqqozO7EGyqo3NgT6A1CO0OH5byZ9I+66kNzFcnSMxkZs5OgW2vSgvFu0WHz4aTMwVJu8WilVQHjkjvmZANCy0L4lxnDJjRjImSRI2CPHHYvM3LctiFW9iYgwGYjbPqLVrHFfaf99FqJs+F8aWRzGY5IZMokCSKAxQnLnGUkb6Ebi4uNaJDbbxrKCPEYjHJmIw2XDM1oykkuWSRQFZ2QoCTHfug/DvrRPs/JKJ8TE0pmjiMYV3C5w7KWkjJQKGt3DtcZrVEoe0Kg0SbfKlym4pQmn56U4p61mSNCa70G4h2gUOYcPabEZgrKMzJCCRd5ivwgAk5bgm1h5G8ov8Ak1iJWsMUqyOMOmKXmJ3QwikdDi2OX6wIGL9427rm1wAaqKsaGS4jHA5y8jsGjaKKPDmOHFJZXdGZlLRG2de+QQVvf7NQ8B4kXi+lIM2IkneBi7SyIl80isqXGTLHcZFUFiFFxvVvAyqpRMsUP0gypJDFKrR8jksxxPdYiMqwy5xbMCLgGwURwXFyH6pIBicHGxzPEuW8mY9+BkK5rnKwU3ZcuhsATr6GaDB8TmxMbRkqRLG7xzZXgI5bAEPGS2ztHqGyspYGxGsvYTiskqzRuE+qdirpJzVYSSzHJew1XKN9SrIbC9UJcHi54CI8I0RmKq7S4gmVo1b6yOQyKzojLcDLc73AvrquzvCDh8NHExBZV75XRWcks7dDqxJvUSpIRcyab+Ncy/y61IFFJl0rIRHYXFQYzHpCM0hyroCxByr5sdlHmbDzq4w8qpY4zhrxiFktqrs6N598Blt5FfemgAnEnYQTxyOqgMjwSyNYNdhIiZvtOrKRpqVyHW5ojhseJXZ0kQwogGhHxk5mZwdUyqotf9pqDSYgQSyOiR3jmTDQqxKRxIYlkbJlVsrO7hb2/ZBsBU8+JE4w8jRWeRpEMchS0iKrMLsLhk5qxFW8WFvi11aKoM4THLLrGWKg2D5SEa9/gJHfHmNPOrBXXX8fz41VwuJmY2lgCDfMJlkAt0Isp+QNXSov/as2SQgDX/em202PWrBGuxpoU66daQEDelMZTfpUxTu9BYfhUULh1VxezWIuLaHY+4196AI8mtMyeNWGjF9fxrM8SmxP0sLBHDmEEhBkkbJZpIwDZUzFhk2213qkrGGyotVPG4/KQqmLNro8nLIHjbKSd6zOJ7KY/Ef/ABckUihriNXeOIaEWyrFmJ13Lf1q4vY5gvcgwCNYDMYnlYf6iBWnGK7YUGocaP8AmPED5OLfMmq2L4wi/DPhl8c7j+TiqHFOHTwwO4GC7iOxIw5BGVCwsM5BNx1sB57VawHAlij5mIPOdVzksqhUyrchUHdBGvetfzpUuxiYDiskqExqsouyhlDRxd0kFs7E5100KBr+VFI1a3fIJv0uBb3PrUPAsNlw0QbfIpP+ZgGb/uY1byi1J96EMNr/AJNKD+bUxJ+9lIsw18Ay7Zh+B8D6i8pGu1IQ0Ul9KcAaQLp86QziK62tIdvlXG16AOFqjz+QqUHWmlPI0AOvrtWZ4zx2Rm5OHIUksoka4VnAvywwFlvsCd+lhqdNreqr8MjKNHlCqTeygDvHdvW/zqotLsZhcRworh3mu7MFbOHBMkJNiRIqkhwCvxAXsDfYitr2exBkw0Lk3utr+NrqD462vWWxpkbEciFmE62SQn9XLA4PxHfMAAb79Cb77PBYVY41QahQB6+J99T71pketgyyAL/3qtxLBM2R4svMifOga+V7oyMhIBK3VjZhextvqKuKNv6VT7RTSphpWhsJAuhILBQSAzWXvGyknS+2xrKPYkZ/tH2tDwSwKjRTgaiSwEbqVZAjAkSyE5cqr6mwol2Z7PYaXCI7RLI0wzStIAZGkLESAm11s+cWW1qEwvh1hw2DwwfGLzeZIFXMHyhpDndwsf6zJe5vYfOpjOHS4Tmh5JMJDMrtBDBIXVpjYfRyzLZGYjMAgF8zjMctq6eKritf3/suvSHcBw0y4nEwYKdi8biLNIA8MUCglLs3eLqzSKqobXQ3Fq2nZ2NYVXDMpjlCl9Wzc83+smWSwzksQWuAwvqLWNZtuzeLwX0YYeaDMyNhrtEVAZg0ysxVjnOdHAJH29Qb1oOFcDxRnWXGzxScvMYkiQoAXTISxJubAtYeLE+AEZGn7/2Jh4IOv40oAtUoTy+6uC/zrlIGkbUK4pwLPIk0OSLEIb8wr+sW1milykFkItuTbKD0ozbSly0J0Bjv/RuIcEPNh0DtdliwqKFGYMrIxN2ewKkvdSGN1PUliezSJgZYIr7SOpJu3OuZBJfoeZZtLAdAK0GWuVR99VzY7KuCnEsUcg2dUf8A1KD/ADqbIKHdlkIwcSsCCoKAEEGyOyqbeaqD70WNKWm0J9kYFcFqS1dakBEV0qvjeFxy5eaiuFNwGF1BItfKdCfUaVcy0MweNaaUsh+ojBXN0mkuLlf3EsRcbsT+zq18gecLxhpp7tEJQ8xkjjuUOZgERSdiMqoDfoX8dNbJCsXM5qiYoE+klwGzwOPiiUaJGjq/cA2Q7mxo5huzuHjk5iRgMSzbsQGb4mVScqk67AbnxNXjCLk5QSRYmw1Guh8tTp51pLIn0U5FXBYTlx5AzMBcKWOYgdFzbsBsCbm25O9TMPKplXpaky6VkSQlTekya1OyVHLZQWY2ABJJOgA1JPtQBRllPMWMC5bMzeCoOunUsVA/i8KGDtJCWkjUNI8b5MkYzuSoBYkDSNQ11u5AJVqk41OGgUZLS4kpHGtyGubsDJlIOVEDSMt7aFetK3Axho0OEj1hBUoNDPHe7KT1lvd1Y/aJGzGtEl7GVOJSYsxM6CODKCwS4eRgNSDIfqoiQCL2cAka2ruGTpJiVdCzA4W13+O/OOYP4MCLEdCLUvGe0qNFlhIYyLvcqVzAZSb28SNxY7kBXZAXYbCsMdJra2GQMttyZCASNLEBANhpYEDLlWkvtbYzbCM60wxG3zq3ytd6QRfj41kSZ3teLYOQX+PJGP8AqyLH+DGhPHe0AkDwRi/NzRBrnZwFDD3ar3bxrRYZR9rFQ3/yx5pD/wCF6zvDbc+NlR3iiaIzOilhGQHYAganXJewNutbwX22UujfcsA6DTpYU3J5VZhkVwGQhlYXDAggjyIveqHE+J8ohEXmzuLpEp1I2LsTpHGOrn0FzpWK2SRY7DZlBBCOveRj9k+Y6qb2I8D42NJhMRnGoyupyuu5RrXtfqCLEHqCDWXxUMzNI05LFbxTRpqLEZhkJACwFWBGbcg5sxAWu4DxF85jYlsRCoI11xOHv+rJJ/WprYk311+Jra8NFUa0prTbD8mlimR1V1IZWFwf7HUHy6WpTvWZJHpb+1KTS38qbragBTe9Lr5UhFLagoQiutr/AHpNLfKnaaW/CgkigwsaszKqhnN2IGradT1qyg0pF3qeJaGAMxMsnOVWYxREqFZQDzWP2GcgiPwta7dD0o6iG4/P52qh/hsecSMLtfQksVViLXClsqk7XAvr50WEdEmtDYH7QzmHl4jK8iwljIqDM+R0ZSyr1swQnyuelC4I24sPrI5IMItnjbMolll1CuCpIVYzdgR8Ryna4OxVBf8AvTmdUBJsB/bp8qFOl1sLM0uBxcjwJOISkMiymdGOaXIGyrysvcYkgsQxGhtvWottTcNOrqShzAEg26HwPgbEfOlgnDqGXVTsdehselTJtiBT9lICxZVkjY650mlRr+Nw+vveuHC8TH+qxOcfs4iMP/8AkjyMPcN70by12SnzfsLYB/xmaOwxGGYAm3MgPPjFzYFlsJFH8Jt40cK08LTWsBc6W3Pp1pNpgQYzFxxIZJGVEUXZmNgK8441+mUBiuDhzi9s73sfMINbepHpWa7d9q34hMVQlcNGSEHRiNOa3iT0HQe9B8JAq6CueeVI3x4XI1GH/SBxJ2uXjVfDlr/c/fWq4V2+facK3mgKkexJv91YjCQXq8kQFcb8mSZ2LxY0er4DikcwvG4Plsw9RVsivIosWYjmDZLfava3vW77KdqYcahQsjyKCHW3xqdM2UjUdD/euvDm+p2jjzYfpkjTnGkpESMKDZ5QbGcjQxREbR9GkG+qr1INxQhVCqAqqLAAWAA0AA6ACosVj4cOq8x0hTRFzEIl7aKL2A0G3lU2GxaSC8bK48VYMPmL11Pr9GDHGutTulKRUCI8tcEp5WksKAIyBageLx+fELhWUWbvEjYooDcpv32PsyB+qkDQdKF9ocC00JiQEGUqpkGjRLqxkU75hYhfBmB2vVRqwRWwEPPxBxJ1RQ0WH8MtxzZv42AUH9lL/bowF3oRwkS4YrBMyshAWGQDKBYW5DgWANhdT1Fxut2NW13/ADrRLsbMj2m7OyOAMLZZHYliVvGgsQ7G+l2JU5dbnMbEM96/Bv0bLFJzZZ5JnIUfEVykNfMGBv18tbnc1thHTCot0/Gq+pJKgtkRjFx/M0gUXP8ASp28h91d12/CoEAu0HBPpKxjW0bszDq6mORMgN7i+cajUdKHYbFwzxtgwpwrqvdQDKpC6nIMouOpQhTbXbvVrQpudvz/ALUG7R9mFxcVsxilX9XKmjxsCSNd7X6eZtVxl6Y0zLwcLxGGmMWEkEszW5oI/wCHhDA/WS3N+bsVUasB3hlsa1PC+BLBmszPI/eklexkkYbEm1gBewUWAG1J2bw4ihELLklSzOASeYW3mzHVyxvckkggjwJKuguP63/O1EpN6G2ZTtZwp7fSIRmkjFnQgNzYtyFU6GVCWZD4lhrmtWWnhZ0VoCoeNlkhZBdWuDlPiUZbqerajpaH1EgX0/D1rDcc4EMNJLOllw0gczKfhjci+cDK1lcgBha18pIYd2rxy9DTHcF4uGUSajNl+kLayxTGw5qnblvcG4NiGV9ixo841rCwuYsRHJHeQuBCYtbTKxzMbMTqCcwZzqASTZlZ9tFEV7t7gfCeuXopPiNr9RbreiapiYh3pAPOnMuu9M0qAO6fKl0/JpBa3z6U4NQBw2p1ItPUaUCJEWp401qNVqcWGrGwAJJJ0AGpJ8rXpAD+NQmRDEpNwpla29k70a+WZwPZGolw7EB1sTdgFN/2lYXVx6jfzDVHwhLgyMO9IQ9raqtrRp7KAT5s1M4bCREMoJeBpIrdWjVrBPUoEYeYHiap9UP0GANqr8Qw0Zs8iZil8vUktZcoGxuSBY+VWIZQyhl1UgEHoQdjTcUvejvtn/8A4e332rMRTj4FGR3kVNb5YxkAPTvKASfPT0p2FwsgW8cjGxcZZDmVrOwtmPfB03ufQ0TyUP8A8NkUfVzG4JJzgMDc36Wt5nrrteiwJsVxKOKMSSuI1JAu5CgE/Z9d6pr2ow5+Bnk/9uKWT/wQ0RwkgZMw2JJHmLmx9xY+9TE09ewBMfGZHYCPDS2J1eTLEgHU2JLk22GX5b0D/Sfx4QYMxqbPOeX5hN5D8u7/ABUc4nxbLoN68a/Sbj2fEIDsqaeVybn7h8qictaKirYGmcXsNhtUuFqhDLcA1NPjCuVYxd2+4eJrzpJvR6cGkrNHDjAN9B47CjXDcOJBcEH0rIvg4IVDYmVnmOuRbWW+17kBfxo8nEOTEsiqQgPWwPlsTesJQSV7ZqpuWui7xXgyFgWN0XUj8aHvj8Xh5oZYsIVhuGVgvQX7rMNEJAOh6EeNS4XtFzmJygBhYfMHNb2rQYWe62dwx6Z73HoNh7VcGlt/8ETg6/8AT0SGUSIrDVXUHXwIvrVKbszhnNzh4r/tBFV/9S2P30N7McZv9Ux1+yfHxH860tq9PFk5R5RZ5c4uEqBR7OIB3JcRHb9meQj5OWH3UicFcEH6XiCNO6eRr6nk3++itdWvJkWdSFqo8Y4tyEDct5CSoAWwF2IUZmJst2YD38LkBcdFiJJohiX5WHlYqIonIcPkuqyzLYkMA4strHKMxvQo2FBLG8fTmJBFJEZpDoC2bKMpfMVXU90EgXW9t6tYzHpBGGnkVRdUzNoGYmwsPX5DyF68w43JEeIxx4ZxhhCY2WSTTCowcjMiLu0neW7subXe4NFO3nDTFh5AzPO8kEnMmkZe6qvEXCRhRkXL9lLDW7ZrVr9NaXyOg/x7ib4iBlwsXPRyE5puI9T8cZGr5fizgqoIBDEi1N/R7iJJ8KuKxDZpJgFBGnciuqn1Zs7n/P5U6L9HWCAugmQEfYxOIUW9BJVnsLw4wYKOMkkoZFsTcLlkdbKbfDp18aluPGkLVB2wvUGKxyRLdyRckAAFmY+CqLsx8gDVonWvPu1XaBpp3w0MvJUNy3kU/WySZM7RRajKqqBmYEC51IAJqIx5MEjRydqVGjQzrse8qKT55WcN91EMNxBZCAAynweN0PtmAB9r1mOwfAcPLgVZsPGxkaRiXjV7ksbWZhdgFAGbra9EcbwIYZOZgw8VtWSPvREdT9HJsfSMo3hc6Gmo3QGgya79Pz+NIE3v+NCeBdoUxHdayyqoYqGzI6N8M0TaZ4zYi9gQQQwBowLX9vCoarTEDuJYMsgaO3NjuUvs3Ro2/dYCx8O6d1FWYMQHRXUEBrGxFiL9D4EbH0qyDvoao47GcoISujyIhN/hLaKTpsWCr/FR3oCZ99vH+VVsTCGVlYDKQQwOosQQb30tbxod2j7YQ4VhHcy4g6rBHYynTdrmyL5t99Bo8ekoEnEGeMHUQtFImFXqMzlcs582OXwUb1ag6saRV4Bw+PngYcmWCAOvMupXmuScoO75YyBcXuZmJa9aDEKcpsbG2h3APjbS9Lw6SAoRBIkiklrq4e5Y5ie6fHTyAA6UrgW+dOTtjZXYDTrSX1/tT3amE60hHA0zmW6U/W9NMXnQMlUa1LGtRga1LGBQIlQC1MxoDskIGj3L6actbXB/zMVX0LeFTx1Dwnv5piP1hGXyiW4T53Z/+p5UL5GFE3qtgjlxMyftCOUe4Mbf/rX51bWqmLGXEQPf4s8J/iHMX74rfxVKAmiBjfL/AMuQkr+7JqWX0bVh55vEVelhDCx6+x8iD0IOvtUc2HDqVN9evUHQgjzBsR5iouHYospV7cxDlcdD1Dj91hYjwuR0NHexD/rBp3HHiSUPuApHuLelMaB5NHyqnVVJJYeBYgWHkBfzq5S1IhFFhaqvEcTlSrdB+OqctJjRncTMWa9YT9I2APclG1ip9tR+J+VbY1V4lgFmiaNtmG/geh+dQaI8pwS3W3h/OrvDVCy59CbaX8baVBJgJMPNlZdjbyYeX3fdRri/COQkcgPdk0N9LPa+g8CL266VyZtaOzDsJdmxDJCI5oI5CXLvJKM3fNxdVBubKbC5t5VP2m4YgiZUt3rAGwDWFvkLKB8qH8InGm2lGJV5jXb0rllmb0zrjjSdoyfBI++xYhUjBLEmwW2u9a9OKRvh1aDLIxIBue4Fv3iba6Dw8qzHHMMsLSAZWSS2ZGGZQdLEePoetEOFYCRoe+3KjNtABmt69DTq9j/QfhnykMhIIII9q9Nws4dFcfaAPzFeVx4eMLeJGa25X/fWvQuyuM5mGXxUlT7H+9dfjLi2jh8uOkwxXV1dXacBl+1T4mRvo8ShY3jdi+jSNkMYIRTZQPrNybnKbW0JqYDGYniMQ7qwRK4BlIJeVon1kiRh3BnXTOLi3WtDxeN1KTRqXaInMgtmeNxZwt9MwIVgDvkt1peFKkcJyt3Q0jEnu5cztIVYHVSuaxv4Vpy0O9AHh3ZH6HLLIFGJSZbOuVVkAuTol+W66/CAnoxNQ8U4ajrDHhJFWOR3TlEaJaN2dYswPIbKChQqVs+qeNvhHblJcRJE6csKpdSdGyruWW5OxDDyIuAak7XYBZYRIGXlgh5BbuSLayvIy94xrfMwBAZM4Ohqrd/cP3svdk8Sz4KHOCJFTlyA7iSO8bg/xKascKmJEqlQMkrjTQEG0in1IcXrHYfg2Mw+JbPi5BFKRlMaosPPkzHUSLJYM6kaWsXSw72k/Z3tAwx8kMuISQMChtHk/wCIj0yK2ezEpf7IvyhoNqTh20FG5NeX4fLJFCeVnaVCzswVEBLszu9xdrO7WaS6hvgVjXqBrzjiXDsn0jDuWvExmg1OUYaQsWyi+hSRnQkBnsUA+IUYwQW/R9jlRHwTMA8LMYxc9+FznVluSxsWIIJzAZSwGa1a6wtXjqYh8yiD6qWIkoxALIdnUqe6gb4WQAk/aIyha1fA+3eKIUYrBkgkKJIGBDE+ETkNp1IJH3XqeNt2gcS3xDhvKx0TRi2YvLGAPtXUYqEeUkbCUD9uIt1rXE67VmeJ8SSTE4AIRm5srEHRlCYeRXUjoQzqCNwdOhrTNfTas5XqxMQXudvz/tQXthGTgMTZspSN3VhoVaP6xWB6EMoPtRq2u/T8/jTWQag6jwOxFtjUp07EeX9l+HwzTNljsJJDI2nNjKqQFVzezXVQxZmbvk6V6Hy0QAKAoGgA0AHgAKpYjsrg31OHiDa95FyPfxzx2b76rzcEZR9TicRHtYMROnymBb5MK0lJSKuwd2qwGHWGST6PC0rDJGeWuZpXOSMXy3+JgfQGreCQqmTcJZFN7lgqqpZtd8wbTyoBK+KfHxxymLELh1eYFFMJDlLIHBZlzd9bagd4npWlWPKLABRvYbXJJP3mnLSSAha9qa1PIqO2lSIW2tdYeP30htTvztQMkAFTodaiBqZBtSEQ43vWiG8pIbXURgAyHyuCEv4uKJxLYWFhbQADQW6UL4X33ebo3cj/APbQm7fxPc+gSi0YolrQ2TLVTjgtCX/+UUl/+26u3/aGHvVldqXEyRhG5hVUsQxJAUA6G5Og3pLsRaW1U8ehQiZASV0cDd473IHiy3zD3H2qq8L4sow0TMWa4yXVWkLMl0JGQE2JUm9EJcWQ6qI3bNuwC5U/zFmB+QJoppgTxyBlDKQQQCCDcEHUEeVPoRwYlZZ4QPqo2Uobg2MgztEB0C3BA6CQDYCrXEZD3FObIxOYgEmwGid0XFz9wI6ihrdBRdqDF4cMpFTKBpS1IjFY/BlCaq0f49Gd6z9QaIxGJw0s3EmjlPdUqyeHLYd23ncH5GrP6QVCrBFfQZnt4fZB/wDKtXhcMrTZyBdAAD1ubm1/f7zWO7Y8Nmnxr5LlI1UXtoAVBAHiczHboDXF3lO5fhozeF4jyzvRxeOAjeg2I7J4hj3Iy3XS1/Qa1QxvD5sPYSoyE6jMN/Q1M8cG9M1hkkltBpZBLMrNqFOYjxt0rScKxIlP1mieFYHBYy53o/gyPb1pP7DWEr2bWXjUS/VwLe3gLKvv19q1XYiW8T+oPzH9q85i4kqpaw128q1nYzjJXB4qdEziLUAtlDZFLMM1jbQjp1rXBylNHN5P4fs35paxmN7bs8YEMbCTRpNUIiEZV5Y2DlTnyFRtoX01U21eCxiyxrIoNmFxcWNvz12O4r0HFrs81qhs+JKPqLoRuLllN92W3wWtqNjuLa1nOGgxSSxTMzCaRkkJPWS4w8g6BXitF/niA1JJrUyQKxBIuV2PUehrPcd7LcwlozJlYFZYlfKJEJDHIxByNmGYWIBJOq5i1OLXTBGN5cuFblkXkjsJF1b6Sg0+kuxHeSQtYr3srErYXudF2BxQKth7l4ynMUMhCpdissK3+OMNaxOveN76E3sM0OKYwTLzmgKlZCLSKWW4EgFmiksCDcBWt55aN4fhiJIZBfMVVBtlRFJIVABYC5J+XgKuU9Uxtmc4jxOCCCTCzGTu3WMorMyoqo8cmbZSmZQGYjVKEcI4b/iGKlllLYeXDGMGNG7zTKC0eJcagJY6RgnUMGJtR/HcA+kYp5gQrwmLksyh05iLJnLKdxaQLcEEFdCCKynGMY2GxQxMEDJMJOVLGt3jxDkKzxRkXvmDoy3C2IYlSQ1qj8LsaPReH4zOpDjLImjr0v0ZfFGtcHw8wQGcV4Sk4U3ZJEJMcqaSRkixym1iCNCpBB6jal4bi4sQiTx63DAG1mXWzxsOhDCxU7FamwuPSVc0TrIoJUlWDAMpsy3HUGsOmQeeTdjcXEWPLXEXvlERSFLCwQSoxViN2Kq9idNBrUkHZzFPZuVIHsuRppY0EZI1YpCTy7a2VQbaAFbXr0Ymk61p9VlcjL9muwaYaUzO/Nmy5QbWSMajLGt+6oBsB5sftaag7Xv4UgG9N0t06+dQ25bZLHPbT+tDsNis+Iky/q4wI9Bo0l8z/wCkZBfxLDpTO0HGo8PFmaRYi1gpIu1z+wm8jW2UD10rNcP7YyR9xeHztFH9qJklkGYlgZU0bmGxZrFtTuTTUW1Y0jZ599DvVTFThI2ZtFRSzG+wUEk/IUL4X24wmINkmVWOySXickEggBwMxBBHdJ2qt21MrwDDw25uJfIL/CsY78sjfuhRbzzgdaFF3TBIrdncIXjeaTR55A59FYnL6By6+YUUWkGu9Oiw4jiVBeyKAPYDU+dV2WzEk3BIsP2RbX1ubmm3bGNa2v8AWmC1cgIvc3uSRpawvovsDa9KDvQITNp8qdfyputqcL0DI+IY8QxlmtexyrexY2Ogv6b9Bc1JxUSGB+Vq7Cwta4DaMRqLkKSRqNbVL9HDHXXQr5Wa19Papo1AFvAePhRdAV8FKHyiGQKkYCvHks62tZWDEGPQWtb3ohHh/rC+dzpbJcZB52y3J9TVXE8PSQhjdXX4ZE7si+QYbj903B8KRMRLF+sBmX9tFtIB+/EPi9U/0in30MIYfBouawY575szOwN76AMSANdhYVNhcIkaZY0RF3yqqqt/GwFqiwmKVxmRgw8Qb2PgfA+R1qypqHYivw8ZZJk6ZhIPSRdf+9HPvVrGYsRoztsqk2G5tsB5k6DzNVnFpkb9tWT3FnX7uZTMWeZMkX2UtK/sfql93Bb/AKXnT7YixwrCmOMB/jYl5D++5zMB5C+UeSirl6aDSg1L2IdeuLU29Q4y+XSkAE45jLmwrPYjEBFLNsPv8h51axl8xvQnjeGLwkDdSG9bXuPkazk3Vo1ilaTAs3FCWABIuxza+dW8DieZNl2G3v71mzL3qNcCPeJ63ryZKj1lVGzw+BGgJJ9yB91BO12DjmweIEagmNC997OvesPOwIPrRniHMXCSvCbSCNitxcZgpI09qymHc4HhpMsmcuuUKQLszg31Gp3JJq16M0rTZ5NHi7bUUTiUrrljUk+VUcPhACL1teGCNFUqBc7V1zlFejGEZNdkfZns7iMRPGk7cqN3AbKQZLdbdB4X1r13EcOgih/w/DOcPIyGRMt7nKwJJdr3JNr63tfoKxnAJguIiJNgHUk+9eoq0cl7ZX0Km1jYNa6m217CtvHldsw8hcWjB8+GTBhsUZlnK3W15GmVi8iiM2yuGEmVluPgsbAUe4BhDJi5cUJ3eMjKkTCReWGCSWIfcd64sNAw8rXcVwNnEimYhWaJoxlW0HKbN3Leg1N9RrcaVc4Rw8QQpECDkWxa1ix6uR4neuyU1WjBvRfJpL029dWJAO4nwQSNzI3MM4FhKoFyNwkinSRL9DtrYg60Dg43NBJ/xjqoZisignloCqLFPESL8tpFZSLnK0yA2trrbiq2P4fHMuVxfW4P2lP7SnofxGhuNKtP0xmVnxhWdnwrSOxyhCUk+jKtwGhmBAWNBq4lXvDvA30Dz9meGTs3OmsjNJI5PxHKznLHBmHciKhSXIDv4KAtaaANltIQxH2rWzDxZdgfTT02ExNNy1QWA+I9mjLKSXywOQZYVJTnm1s0jDXwGUWzAWYnQCHjvBxzcHynbD2kaM8khAUEEzKrLbKwDRrYMCNx1rRXoZxbgwnaEksOU5e6uyOLxulgV82FxsfuKUgFDYlN+XOviv1Un+k5kY+60Pl7XCEn6XFJh1H/ADCHkj92RCq/M1beLEx/A6Tr+zJ9XJ7SICp90HrQzi3F5WfDxpDJDI8jd5lDxqOTKpe8ZYMAWGjZb6XsL00rAv8AD+12FnZhBJzWVc5REbMRpsGAB+JevUUUglLLcqyE9DlLLfxsSt+u5oRJ2ZjEaLGWSVGaRJzZpea3xu5+2H2ZTYEaC1lssPaaNQ4xLxwSRWEgdwF1vleMtbMjAXHXQg6g0mk/xD/BBxLsdDIC6KFxAAyzsS73W+jkm7Kbm4BB2IIKqQnAJkihkz2jkiJ54OrLYEg3Fs6ZdVYAAi+gNwH/APqVpdMJC89z8ZBhgA6nmSC7fwK1B8VwTEz4mNpp41KAPIkUZymISBkhd2ILgunUfYci1yDSuqkx/wCQ1w/hmaEjEIrGVpJWjZVZUMjZghBBFwtgfMGqHCOCRxYmd0TloAkaLdsmoEkjIpNlBJRe6APqqPysOv41C7C/t4fnxqeT2FlYG6jMAGtqAcwB6gG2o87VC7aVMz71XbagQ1zTetK9IRTGcBTQ3rS2F/71GU9KALyWqVKjU1IhpCJFOlSg1CtPFIZFiOFo75wTHJb9YhyubdG3DjyYEUqPiE3CTL4qeVJ6lTdCfRl9BVgGnqRTv5AoY3jUQUFyYmVla0gKaA2ezHut3C3wk1d4QhymRhZpmzm+6qRaNPKyBQR45vGpgbggi48OlJLiwo1obVUBbzUjSgb0CxXH7fDQqfibt1rOwo02I4sq9aE4rtATtQDEYsKCWPt1PoKz2O7SMdI7KPE6t/QffW2PDPL0jOeSEOzRcR4oid6RgPLqfQVmcZ2xvoigDrm1JHXQaDT1rN4/Gljcvc+t6oq2teli8KEfy2zB5pS60GZ7Zz4X09KN8CHeXzNZlZbqvuPwra9nsCSqnwANfKeVjeObh+z38M1KHI2mS8WXx0+ehryHjmLWRo40dnjiQKC3Vj8R2HgB7V63hwbLfpXkicNYsba6n8TU2lscLqgTNgxeifBMNY0Vh4GSpzCrOD4ZZe6NSbUvq+jTiuySJu8LeNJiOJtHLmiJVtAWU2JIN+m9v61ZxQEEYOhdtB+fAUAaTr5/k17P8X47k/qvpdHlefmVcEei8H7fj4cTp/8AUAv/AKgPxHyrW4TGpIM0bq48VIP+1eKyHWpOH8QaKQMjFT4ivTyeJGW46PMhnaW9ntl9K64rHcC7cZjknAv+2NB5XX+YrWQ4hXW6kMPEG4rzsmKWN1I6oTjPomvXXptdWZoOpCaQUhNAhxptxSXri1AChqYW0rs1NpjHM1C+JcHV3EyKgxCjuyFRqB/y3NrlCLjyNiNRV8nSmyEfk006AcD436df56eFRHLrtf7+tvxriwvTeZvvSARpNPl0qGV9dqVmNvnUUhNMBjk3qH3p7+tRGqAZbSua1cLV2bSgDr6/2p2b1pCaXXyoGWB0qRd6hZqkQ3pCJQKUbUgFOWgB4IqQNUQ2p9IZ2IxOQE+GtYzC4qQqc5Nyb65vDYBtRbbztfwrTcVOlARGL0m9UNEV6GcT4vkOVdW6+Xl60YkjAUnqAfwrA4tiSTXX4eGM25S9HN5GRxqK9jOI40ubte/7QOo/t5UHxeMaxub238x4+tXJXJANDJhr869itHPCKKckhvVrDPeqHQe/4mrmDrLG9nTKOgzw+G+UWvr/ADr1XhEAVF8hWD7NICV06D8a9HYWGnhXx/lT555P9s9jHHjiigTxzjxiBsNwVXX7Vt/aszwnEJsdD+dan7Xueao6BfxJv+AoCTsa9XB/HY83jpv8nuzgn5ksWal18GuOP7hFgT0NUmx6wooY3IGw3YnU28B50Fgxj97vdPKqchu2ut6wwfxUnOsjVL4N8vnRUfsW38liXENK+Zuv3AdBXSCnAd72rn3r6OMVBKMVpHiSk5O2PJ1qu7WZf8w/A1YHWqk+8f8AnX+dUSi7FLYn0/nRHCcXZDcEjQHQkajS/wAqFJ9r2/nTn2P8NDVkVs33Z/tmdFnN77NbUeTeOlbJHBAINwdj0NeNxt3z5KLV6B2JmJiYE3CkW8rg3rzvJwRS5xOnBlbfFmlrgabXV552nFtKRjXVE7mgB53ptINbU22vt/WgBCRb501n0+XSnCmH4famAjPqNPz+RTCxvTnNQzsQaAOv51Aw03P+1PTW9MKj8aYEclvyajJF/wC1Pbb5fyprdKYDQaTp86d1/PnTGa3zoGKdqdbzqJDcVLloBH//2Q=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4" name="AutoShape 10" descr="data:image/jpeg;base64,/9j/4AAQSkZJRgABAQAAAQABAAD/2wCEAAkGBhQSERUUEhQWFBQVGBgXFxcYGBgXFBQXGBgXGBcUFhgaGyYeGBokGhcXHy8gIycpLC0sFx4yNTAqNSYrLCkBCQoKDgwOGg8PGiwlHyQsLCwsLCwsLCwsLCwsLCwsLCwsLCwsLCwsLCwsLCwsLCwsLCwsLCwsLCwsLCwsLCksLP/AABEIAIsBagMBIgACEQEDEQH/xAAbAAABBQEBAAAAAAAAAAAAAAAFAQIDBAYAB//EAEcQAAIBAgQDBgIGCAQFAgcAAAECAwARBBIhMQUTQQYiUWFxgTKRFCNCobHwBzNSYoLB0eEVcpLxJEODorIWczRTY5Ojs8L/xAAaAQADAQEBAQAAAAAAAAAAAAAAAQIDBAUG/8QAKREAAgICAgIBBAICAwAAAAAAAAECEQMhEjEEQVETIjJhBfBx0YGRsf/aAAwDAQACEQMRAD8A9AC6fOu009q5bV19K0KPOOKYx8dKdmijZgIhlJVhcBpEuHvfrYjfbrq+xnE+bh7ZVUxHlkL8Pd6jQeY9r9aDdpcLyZnKojpKrMyXyyo1tSrggopvf52GgBPdl+FPBD9YSZHJdyxzNc2sGI3IA1PiTXRNriU+g2l6eu1MUa703E4pIkLSOEW9rk9TsANyT4Cucgdj8esKqz5jdgqqozO7EGyqo3NgT6A1CO0OH5byZ9I+66kNzFcnSMxkZs5OgW2vSgvFu0WHz4aTMwVJu8WilVQHjkjvmZANCy0L4lxnDJjRjImSRI2CPHHYvM3LctiFW9iYgwGYjbPqLVrHFfaf99FqJs+F8aWRzGY5IZMokCSKAxQnLnGUkb6Ebi4uNaJDbbxrKCPEYjHJmIw2XDM1oykkuWSRQFZ2QoCTHfug/DvrRPs/JKJ8TE0pmjiMYV3C5w7KWkjJQKGt3DtcZrVEoe0Kg0SbfKlym4pQmn56U4p61mSNCa70G4h2gUOYcPabEZgrKMzJCCRd5ivwgAk5bgm1h5G8ov8Ak1iJWsMUqyOMOmKXmJ3QwikdDi2OX6wIGL9427rm1wAaqKsaGS4jHA5y8jsGjaKKPDmOHFJZXdGZlLRG2de+QQVvf7NQ8B4kXi+lIM2IkneBi7SyIl80isqXGTLHcZFUFiFFxvVvAyqpRMsUP0gypJDFKrR8jksxxPdYiMqwy5xbMCLgGwURwXFyH6pIBicHGxzPEuW8mY9+BkK5rnKwU3ZcuhsATr6GaDB8TmxMbRkqRLG7xzZXgI5bAEPGS2ztHqGyspYGxGsvYTiskqzRuE+qdirpJzVYSSzHJew1XKN9SrIbC9UJcHi54CI8I0RmKq7S4gmVo1b6yOQyKzojLcDLc73AvrquzvCDh8NHExBZV75XRWcks7dDqxJvUSpIRcyab+Ncy/y61IFFJl0rIRHYXFQYzHpCM0hyroCxByr5sdlHmbDzq4w8qpY4zhrxiFktqrs6N598Blt5FfemgAnEnYQTxyOqgMjwSyNYNdhIiZvtOrKRpqVyHW5ojhseJXZ0kQwogGhHxk5mZwdUyqotf9pqDSYgQSyOiR3jmTDQqxKRxIYlkbJlVsrO7hb2/ZBsBU8+JE4w8jRWeRpEMchS0iKrMLsLhk5qxFW8WFvi11aKoM4THLLrGWKg2D5SEa9/gJHfHmNPOrBXXX8fz41VwuJmY2lgCDfMJlkAt0Isp+QNXSov/as2SQgDX/em202PWrBGuxpoU66daQEDelMZTfpUxTu9BYfhUULh1VxezWIuLaHY+4196AI8mtMyeNWGjF9fxrM8SmxP0sLBHDmEEhBkkbJZpIwDZUzFhk2213qkrGGyotVPG4/KQqmLNro8nLIHjbKSd6zOJ7KY/Ef/ABckUihriNXeOIaEWyrFmJ13Lf1q4vY5gvcgwCNYDMYnlYf6iBWnGK7YUGocaP8AmPED5OLfMmq2L4wi/DPhl8c7j+TiqHFOHTwwO4GC7iOxIw5BGVCwsM5BNx1sB57VawHAlij5mIPOdVzksqhUyrchUHdBGvetfzpUuxiYDiskqExqsouyhlDRxd0kFs7E5100KBr+VFI1a3fIJv0uBb3PrUPAsNlw0QbfIpP+ZgGb/uY1byi1J96EMNr/AJNKD+bUxJ+9lIsw18Ay7Zh+B8D6i8pGu1IQ0Ul9KcAaQLp86QziK62tIdvlXG16AOFqjz+QqUHWmlPI0AOvrtWZ4zx2Rm5OHIUksoka4VnAvywwFlvsCd+lhqdNreqr8MjKNHlCqTeygDvHdvW/zqotLsZhcRworh3mu7MFbOHBMkJNiRIqkhwCvxAXsDfYitr2exBkw0Lk3utr+NrqD462vWWxpkbEciFmE62SQn9XLA4PxHfMAAb79Cb77PBYVY41QahQB6+J99T71pketgyyAL/3qtxLBM2R4svMifOga+V7oyMhIBK3VjZhextvqKuKNv6VT7RTSphpWhsJAuhILBQSAzWXvGyknS+2xrKPYkZ/tH2tDwSwKjRTgaiSwEbqVZAjAkSyE5cqr6mwol2Z7PYaXCI7RLI0wzStIAZGkLESAm11s+cWW1qEwvh1hw2DwwfGLzeZIFXMHyhpDndwsf6zJe5vYfOpjOHS4Tmh5JMJDMrtBDBIXVpjYfRyzLZGYjMAgF8zjMctq6eKritf3/suvSHcBw0y4nEwYKdi8biLNIA8MUCglLs3eLqzSKqobXQ3Fq2nZ2NYVXDMpjlCl9Wzc83+smWSwzksQWuAwvqLWNZtuzeLwX0YYeaDMyNhrtEVAZg0ysxVjnOdHAJH29Qb1oOFcDxRnWXGzxScvMYkiQoAXTISxJubAtYeLE+AEZGn7/2Jh4IOv40oAtUoTy+6uC/zrlIGkbUK4pwLPIk0OSLEIb8wr+sW1milykFkItuTbKD0ozbSly0J0Bjv/RuIcEPNh0DtdliwqKFGYMrIxN2ewKkvdSGN1PUliezSJgZYIr7SOpJu3OuZBJfoeZZtLAdAK0GWuVR99VzY7KuCnEsUcg2dUf8A1KD/ADqbIKHdlkIwcSsCCoKAEEGyOyqbeaqD70WNKWm0J9kYFcFqS1dakBEV0qvjeFxy5eaiuFNwGF1BItfKdCfUaVcy0MweNaaUsh+ojBXN0mkuLlf3EsRcbsT+zq18gecLxhpp7tEJQ8xkjjuUOZgERSdiMqoDfoX8dNbJCsXM5qiYoE+klwGzwOPiiUaJGjq/cA2Q7mxo5huzuHjk5iRgMSzbsQGb4mVScqk67AbnxNXjCLk5QSRYmw1Guh8tTp51pLIn0U5FXBYTlx5AzMBcKWOYgdFzbsBsCbm25O9TMPKplXpaky6VkSQlTekya1OyVHLZQWY2ABJJOgA1JPtQBRllPMWMC5bMzeCoOunUsVA/i8KGDtJCWkjUNI8b5MkYzuSoBYkDSNQ11u5AJVqk41OGgUZLS4kpHGtyGubsDJlIOVEDSMt7aFetK3Axho0OEj1hBUoNDPHe7KT1lvd1Y/aJGzGtEl7GVOJSYsxM6CODKCwS4eRgNSDIfqoiQCL2cAka2ruGTpJiVdCzA4W13+O/OOYP4MCLEdCLUvGe0qNFlhIYyLvcqVzAZSb28SNxY7kBXZAXYbCsMdJra2GQMttyZCASNLEBANhpYEDLlWkvtbYzbCM60wxG3zq3ytd6QRfj41kSZ3teLYOQX+PJGP8AqyLH+DGhPHe0AkDwRi/NzRBrnZwFDD3ar3bxrRYZR9rFQ3/yx5pD/wCF6zvDbc+NlR3iiaIzOilhGQHYAganXJewNutbwX22UujfcsA6DTpYU3J5VZhkVwGQhlYXDAggjyIveqHE+J8ohEXmzuLpEp1I2LsTpHGOrn0FzpWK2SRY7DZlBBCOveRj9k+Y6qb2I8D42NJhMRnGoyupyuu5RrXtfqCLEHqCDWXxUMzNI05LFbxTRpqLEZhkJACwFWBGbcg5sxAWu4DxF85jYlsRCoI11xOHv+rJJ/WprYk311+Jra8NFUa0prTbD8mlimR1V1IZWFwf7HUHy6WpTvWZJHpb+1KTS38qbragBTe9Lr5UhFLagoQiutr/AHpNLfKnaaW/CgkigwsaszKqhnN2IGradT1qyg0pF3qeJaGAMxMsnOVWYxREqFZQDzWP2GcgiPwta7dD0o6iG4/P52qh/hsecSMLtfQksVViLXClsqk7XAvr50WEdEmtDYH7QzmHl4jK8iwljIqDM+R0ZSyr1swQnyuelC4I24sPrI5IMItnjbMolll1CuCpIVYzdgR8Ryna4OxVBf8AvTmdUBJsB/bp8qFOl1sLM0uBxcjwJOISkMiymdGOaXIGyrysvcYkgsQxGhtvWottTcNOrqShzAEg26HwPgbEfOlgnDqGXVTsdehselTJtiBT9lICxZVkjY650mlRr+Nw+vveuHC8TH+qxOcfs4iMP/8AkjyMPcN70by12SnzfsLYB/xmaOwxGGYAm3MgPPjFzYFlsJFH8Jt40cK08LTWsBc6W3Pp1pNpgQYzFxxIZJGVEUXZmNgK8441+mUBiuDhzi9s73sfMINbepHpWa7d9q34hMVQlcNGSEHRiNOa3iT0HQe9B8JAq6CueeVI3x4XI1GH/SBxJ2uXjVfDlr/c/fWq4V2+facK3mgKkexJv91YjCQXq8kQFcb8mSZ2LxY0er4DikcwvG4Plsw9RVsivIosWYjmDZLfava3vW77KdqYcahQsjyKCHW3xqdM2UjUdD/euvDm+p2jjzYfpkjTnGkpESMKDZ5QbGcjQxREbR9GkG+qr1INxQhVCqAqqLAAWAA0AA6ACosVj4cOq8x0hTRFzEIl7aKL2A0G3lU2GxaSC8bK48VYMPmL11Pr9GDHGutTulKRUCI8tcEp5WksKAIyBageLx+fELhWUWbvEjYooDcpv32PsyB+qkDQdKF9ocC00JiQEGUqpkGjRLqxkU75hYhfBmB2vVRqwRWwEPPxBxJ1RQ0WH8MtxzZv42AUH9lL/bowF3oRwkS4YrBMyshAWGQDKBYW5DgWANhdT1Fxut2NW13/ADrRLsbMj2m7OyOAMLZZHYliVvGgsQ7G+l2JU5dbnMbEM96/Bv0bLFJzZZ5JnIUfEVykNfMGBv18tbnc1thHTCot0/Gq+pJKgtkRjFx/M0gUXP8ASp28h91d12/CoEAu0HBPpKxjW0bszDq6mORMgN7i+cajUdKHYbFwzxtgwpwrqvdQDKpC6nIMouOpQhTbXbvVrQpudvz/ALUG7R9mFxcVsxilX9XKmjxsCSNd7X6eZtVxl6Y0zLwcLxGGmMWEkEszW5oI/wCHhDA/WS3N+bsVUasB3hlsa1PC+BLBmszPI/eklexkkYbEm1gBewUWAG1J2bw4ihELLklSzOASeYW3mzHVyxvckkggjwJKuguP63/O1EpN6G2ZTtZwp7fSIRmkjFnQgNzYtyFU6GVCWZD4lhrmtWWnhZ0VoCoeNlkhZBdWuDlPiUZbqerajpaH1EgX0/D1rDcc4EMNJLOllw0gczKfhjci+cDK1lcgBha18pIYd2rxy9DTHcF4uGUSajNl+kLayxTGw5qnblvcG4NiGV9ixo841rCwuYsRHJHeQuBCYtbTKxzMbMTqCcwZzqASTZlZ9tFEV7t7gfCeuXopPiNr9RbreiapiYh3pAPOnMuu9M0qAO6fKl0/JpBa3z6U4NQBw2p1ItPUaUCJEWp401qNVqcWGrGwAJJJ0AGpJ8rXpAD+NQmRDEpNwpla29k70a+WZwPZGolw7EB1sTdgFN/2lYXVx6jfzDVHwhLgyMO9IQ9raqtrRp7KAT5s1M4bCREMoJeBpIrdWjVrBPUoEYeYHiap9UP0GANqr8Qw0Zs8iZil8vUktZcoGxuSBY+VWIZQyhl1UgEHoQdjTcUvejvtn/8A4e332rMRTj4FGR3kVNb5YxkAPTvKASfPT0p2FwsgW8cjGxcZZDmVrOwtmPfB03ufQ0TyUP8A8NkUfVzG4JJzgMDc36Wt5nrrteiwJsVxKOKMSSuI1JAu5CgE/Z9d6pr2ow5+Bnk/9uKWT/wQ0RwkgZMw2JJHmLmx9xY+9TE09ewBMfGZHYCPDS2J1eTLEgHU2JLk22GX5b0D/Sfx4QYMxqbPOeX5hN5D8u7/ABUc4nxbLoN68a/Sbj2fEIDsqaeVybn7h8qictaKirYGmcXsNhtUuFqhDLcA1NPjCuVYxd2+4eJrzpJvR6cGkrNHDjAN9B47CjXDcOJBcEH0rIvg4IVDYmVnmOuRbWW+17kBfxo8nEOTEsiqQgPWwPlsTesJQSV7ZqpuWui7xXgyFgWN0XUj8aHvj8Xh5oZYsIVhuGVgvQX7rMNEJAOh6EeNS4XtFzmJygBhYfMHNb2rQYWe62dwx6Z73HoNh7VcGlt/8ETg6/8AT0SGUSIrDVXUHXwIvrVKbszhnNzh4r/tBFV/9S2P30N7McZv9Ux1+yfHxH860tq9PFk5R5RZ5c4uEqBR7OIB3JcRHb9meQj5OWH3UicFcEH6XiCNO6eRr6nk3++itdWvJkWdSFqo8Y4tyEDct5CSoAWwF2IUZmJst2YD38LkBcdFiJJohiX5WHlYqIonIcPkuqyzLYkMA4strHKMxvQo2FBLG8fTmJBFJEZpDoC2bKMpfMVXU90EgXW9t6tYzHpBGGnkVRdUzNoGYmwsPX5DyF68w43JEeIxx4ZxhhCY2WSTTCowcjMiLu0neW7subXe4NFO3nDTFh5AzPO8kEnMmkZe6qvEXCRhRkXL9lLDW7ZrVr9NaXyOg/x7ib4iBlwsXPRyE5puI9T8cZGr5fizgqoIBDEi1N/R7iJJ8KuKxDZpJgFBGnciuqn1Zs7n/P5U6L9HWCAugmQEfYxOIUW9BJVnsLw4wYKOMkkoZFsTcLlkdbKbfDp18aluPGkLVB2wvUGKxyRLdyRckAAFmY+CqLsx8gDVonWvPu1XaBpp3w0MvJUNy3kU/WySZM7RRajKqqBmYEC51IAJqIx5MEjRydqVGjQzrse8qKT55WcN91EMNxBZCAAynweN0PtmAB9r1mOwfAcPLgVZsPGxkaRiXjV7ksbWZhdgFAGbra9EcbwIYZOZgw8VtWSPvREdT9HJsfSMo3hc6Gmo3QGgya79Pz+NIE3v+NCeBdoUxHdayyqoYqGzI6N8M0TaZ4zYi9gQQQwBowLX9vCoarTEDuJYMsgaO3NjuUvs3Ro2/dYCx8O6d1FWYMQHRXUEBrGxFiL9D4EbH0qyDvoao47GcoISujyIhN/hLaKTpsWCr/FR3oCZ99vH+VVsTCGVlYDKQQwOosQQb30tbxod2j7YQ4VhHcy4g6rBHYynTdrmyL5t99Bo8ekoEnEGeMHUQtFImFXqMzlcs582OXwUb1ag6saRV4Bw+PngYcmWCAOvMupXmuScoO75YyBcXuZmJa9aDEKcpsbG2h3APjbS9Lw6SAoRBIkiklrq4e5Y5ie6fHTyAA6UrgW+dOTtjZXYDTrSX1/tT3amE60hHA0zmW6U/W9NMXnQMlUa1LGtRga1LGBQIlQC1MxoDskIGj3L6actbXB/zMVX0LeFTx1Dwnv5piP1hGXyiW4T53Z/+p5UL5GFE3qtgjlxMyftCOUe4Mbf/rX51bWqmLGXEQPf4s8J/iHMX74rfxVKAmiBjfL/AMuQkr+7JqWX0bVh55vEVelhDCx6+x8iD0IOvtUc2HDqVN9evUHQgjzBsR5iouHYospV7cxDlcdD1Dj91hYjwuR0NHexD/rBp3HHiSUPuApHuLelMaB5NHyqnVVJJYeBYgWHkBfzq5S1IhFFhaqvEcTlSrdB+OqctJjRncTMWa9YT9I2APclG1ip9tR+J+VbY1V4lgFmiaNtmG/geh+dQaI8pwS3W3h/OrvDVCy59CbaX8baVBJgJMPNlZdjbyYeX3fdRri/COQkcgPdk0N9LPa+g8CL266VyZtaOzDsJdmxDJCI5oI5CXLvJKM3fNxdVBubKbC5t5VP2m4YgiZUt3rAGwDWFvkLKB8qH8InGm2lGJV5jXb0rllmb0zrjjSdoyfBI++xYhUjBLEmwW2u9a9OKRvh1aDLIxIBue4Fv3iba6Dw8qzHHMMsLSAZWSS2ZGGZQdLEePoetEOFYCRoe+3KjNtABmt69DTq9j/QfhnykMhIIII9q9Nws4dFcfaAPzFeVx4eMLeJGa25X/fWvQuyuM5mGXxUlT7H+9dfjLi2jh8uOkwxXV1dXacBl+1T4mRvo8ShY3jdi+jSNkMYIRTZQPrNybnKbW0JqYDGYniMQ7qwRK4BlIJeVon1kiRh3BnXTOLi3WtDxeN1KTRqXaInMgtmeNxZwt9MwIVgDvkt1peFKkcJyt3Q0jEnu5cztIVYHVSuaxv4Vpy0O9AHh3ZH6HLLIFGJSZbOuVVkAuTol+W66/CAnoxNQ8U4ajrDHhJFWOR3TlEaJaN2dYswPIbKChQqVs+qeNvhHblJcRJE6csKpdSdGyruWW5OxDDyIuAak7XYBZYRIGXlgh5BbuSLayvIy94xrfMwBAZM4Ohqrd/cP3svdk8Sz4KHOCJFTlyA7iSO8bg/xKascKmJEqlQMkrjTQEG0in1IcXrHYfg2Mw+JbPi5BFKRlMaosPPkzHUSLJYM6kaWsXSw72k/Z3tAwx8kMuISQMChtHk/wCIj0yK2ezEpf7IvyhoNqTh20FG5NeX4fLJFCeVnaVCzswVEBLszu9xdrO7WaS6hvgVjXqBrzjiXDsn0jDuWvExmg1OUYaQsWyi+hSRnQkBnsUA+IUYwQW/R9jlRHwTMA8LMYxc9+FznVluSxsWIIJzAZSwGa1a6wtXjqYh8yiD6qWIkoxALIdnUqe6gb4WQAk/aIyha1fA+3eKIUYrBkgkKJIGBDE+ETkNp1IJH3XqeNt2gcS3xDhvKx0TRi2YvLGAPtXUYqEeUkbCUD9uIt1rXE67VmeJ8SSTE4AIRm5srEHRlCYeRXUjoQzqCNwdOhrTNfTas5XqxMQXudvz/tQXthGTgMTZspSN3VhoVaP6xWB6EMoPtRq2u/T8/jTWQag6jwOxFtjUp07EeX9l+HwzTNljsJJDI2nNjKqQFVzezXVQxZmbvk6V6Hy0QAKAoGgA0AHgAKpYjsrg31OHiDa95FyPfxzx2b76rzcEZR9TicRHtYMROnymBb5MK0lJSKuwd2qwGHWGST6PC0rDJGeWuZpXOSMXy3+JgfQGreCQqmTcJZFN7lgqqpZtd8wbTyoBK+KfHxxymLELh1eYFFMJDlLIHBZlzd9bagd4npWlWPKLABRvYbXJJP3mnLSSAha9qa1PIqO2lSIW2tdYeP30htTvztQMkAFTodaiBqZBtSEQ43vWiG8pIbXURgAyHyuCEv4uKJxLYWFhbQADQW6UL4X33ebo3cj/APbQm7fxPc+gSi0YolrQ2TLVTjgtCX/+UUl/+26u3/aGHvVldqXEyRhG5hVUsQxJAUA6G5Og3pLsRaW1U8ehQiZASV0cDd473IHiy3zD3H2qq8L4sow0TMWa4yXVWkLMl0JGQE2JUm9EJcWQ6qI3bNuwC5U/zFmB+QJoppgTxyBlDKQQQCCDcEHUEeVPoRwYlZZ4QPqo2Uobg2MgztEB0C3BA6CQDYCrXEZD3FObIxOYgEmwGid0XFz9wI6ihrdBRdqDF4cMpFTKBpS1IjFY/BlCaq0f49Gd6z9QaIxGJw0s3EmjlPdUqyeHLYd23ncH5GrP6QVCrBFfQZnt4fZB/wDKtXhcMrTZyBdAAD1ubm1/f7zWO7Y8Nmnxr5LlI1UXtoAVBAHiczHboDXF3lO5fhozeF4jyzvRxeOAjeg2I7J4hj3Iy3XS1/Qa1QxvD5sPYSoyE6jMN/Q1M8cG9M1hkkltBpZBLMrNqFOYjxt0rScKxIlP1mieFYHBYy53o/gyPb1pP7DWEr2bWXjUS/VwLe3gLKvv19q1XYiW8T+oPzH9q85i4kqpaw128q1nYzjJXB4qdEziLUAtlDZFLMM1jbQjp1rXBylNHN5P4fs35paxmN7bs8YEMbCTRpNUIiEZV5Y2DlTnyFRtoX01U21eCxiyxrIoNmFxcWNvz12O4r0HFrs81qhs+JKPqLoRuLllN92W3wWtqNjuLa1nOGgxSSxTMzCaRkkJPWS4w8g6BXitF/niA1JJrUyQKxBIuV2PUehrPcd7LcwlozJlYFZYlfKJEJDHIxByNmGYWIBJOq5i1OLXTBGN5cuFblkXkjsJF1b6Sg0+kuxHeSQtYr3srErYXudF2BxQKth7l4ynMUMhCpdissK3+OMNaxOveN76E3sM0OKYwTLzmgKlZCLSKWW4EgFmiksCDcBWt55aN4fhiJIZBfMVVBtlRFJIVABYC5J+XgKuU9Uxtmc4jxOCCCTCzGTu3WMorMyoqo8cmbZSmZQGYjVKEcI4b/iGKlllLYeXDGMGNG7zTKC0eJcagJY6RgnUMGJtR/HcA+kYp5gQrwmLksyh05iLJnLKdxaQLcEEFdCCKynGMY2GxQxMEDJMJOVLGt3jxDkKzxRkXvmDoy3C2IYlSQ1qj8LsaPReH4zOpDjLImjr0v0ZfFGtcHw8wQGcV4Sk4U3ZJEJMcqaSRkixym1iCNCpBB6jal4bi4sQiTx63DAG1mXWzxsOhDCxU7FamwuPSVc0TrIoJUlWDAMpsy3HUGsOmQeeTdjcXEWPLXEXvlERSFLCwQSoxViN2Kq9idNBrUkHZzFPZuVIHsuRppY0EZI1YpCTy7a2VQbaAFbXr0Ymk61p9VlcjL9muwaYaUzO/Nmy5QbWSMajLGt+6oBsB5sftaag7Xv4UgG9N0t06+dQ25bZLHPbT+tDsNis+Iky/q4wI9Bo0l8z/wCkZBfxLDpTO0HGo8PFmaRYi1gpIu1z+wm8jW2UD10rNcP7YyR9xeHztFH9qJklkGYlgZU0bmGxZrFtTuTTUW1Y0jZ599DvVTFThI2ZtFRSzG+wUEk/IUL4X24wmINkmVWOySXickEggBwMxBBHdJ2qt21MrwDDw25uJfIL/CsY78sjfuhRbzzgdaFF3TBIrdncIXjeaTR55A59FYnL6By6+YUUWkGu9Oiw4jiVBeyKAPYDU+dV2WzEk3BIsP2RbX1ubmm3bGNa2v8AWmC1cgIvc3uSRpawvovsDa9KDvQITNp8qdfyputqcL0DI+IY8QxlmtexyrexY2Ogv6b9Bc1JxUSGB+Vq7Cwta4DaMRqLkKSRqNbVL9HDHXXQr5Wa19Papo1AFvAePhRdAV8FKHyiGQKkYCvHks62tZWDEGPQWtb3ohHh/rC+dzpbJcZB52y3J9TVXE8PSQhjdXX4ZE7si+QYbj903B8KRMRLF+sBmX9tFtIB+/EPi9U/0in30MIYfBouawY575szOwN76AMSANdhYVNhcIkaZY0RF3yqqqt/GwFqiwmKVxmRgw8Qb2PgfA+R1qypqHYivw8ZZJk6ZhIPSRdf+9HPvVrGYsRoztsqk2G5tsB5k6DzNVnFpkb9tWT3FnX7uZTMWeZMkX2UtK/sfql93Bb/AKXnT7YixwrCmOMB/jYl5D++5zMB5C+UeSirl6aDSg1L2IdeuLU29Q4y+XSkAE45jLmwrPYjEBFLNsPv8h51axl8xvQnjeGLwkDdSG9bXuPkazk3Vo1ilaTAs3FCWABIuxza+dW8DieZNl2G3v71mzL3qNcCPeJ63ryZKj1lVGzw+BGgJJ9yB91BO12DjmweIEagmNC997OvesPOwIPrRniHMXCSvCbSCNitxcZgpI09qymHc4HhpMsmcuuUKQLszg31Gp3JJq16M0rTZ5NHi7bUUTiUrrljUk+VUcPhACL1teGCNFUqBc7V1zlFejGEZNdkfZns7iMRPGk7cqN3AbKQZLdbdB4X1r13EcOgih/w/DOcPIyGRMt7nKwJJdr3JNr63tfoKxnAJguIiJNgHUk+9eoq0cl7ZX0Km1jYNa6m217CtvHldsw8hcWjB8+GTBhsUZlnK3W15GmVi8iiM2yuGEmVluPgsbAUe4BhDJi5cUJ3eMjKkTCReWGCSWIfcd64sNAw8rXcVwNnEimYhWaJoxlW0HKbN3Leg1N9RrcaVc4Rw8QQpECDkWxa1ix6uR4neuyU1WjBvRfJpL029dWJAO4nwQSNzI3MM4FhKoFyNwkinSRL9DtrYg60Dg43NBJ/xjqoZisignloCqLFPESL8tpFZSLnK0yA2trrbiq2P4fHMuVxfW4P2lP7SnofxGhuNKtP0xmVnxhWdnwrSOxyhCUk+jKtwGhmBAWNBq4lXvDvA30Dz9meGTs3OmsjNJI5PxHKznLHBmHciKhSXIDv4KAtaaANltIQxH2rWzDxZdgfTT02ExNNy1QWA+I9mjLKSXywOQZYVJTnm1s0jDXwGUWzAWYnQCHjvBxzcHynbD2kaM8khAUEEzKrLbKwDRrYMCNx1rRXoZxbgwnaEksOU5e6uyOLxulgV82FxsfuKUgFDYlN+XOviv1Un+k5kY+60Pl7XCEn6XFJh1H/ADCHkj92RCq/M1beLEx/A6Tr+zJ9XJ7SICp90HrQzi3F5WfDxpDJDI8jd5lDxqOTKpe8ZYMAWGjZb6XsL00rAv8AD+12FnZhBJzWVc5REbMRpsGAB+JevUUUglLLcqyE9DlLLfxsSt+u5oRJ2ZjEaLGWSVGaRJzZpea3xu5+2H2ZTYEaC1lssPaaNQ4xLxwSRWEgdwF1vleMtbMjAXHXQg6g0mk/xD/BBxLsdDIC6KFxAAyzsS73W+jkm7Kbm4BB2IIKqQnAJkihkz2jkiJ54OrLYEg3Fs6ZdVYAAi+gNwH/APqVpdMJC89z8ZBhgA6nmSC7fwK1B8VwTEz4mNpp41KAPIkUZymISBkhd2ILgunUfYci1yDSuqkx/wCQ1w/hmaEjEIrGVpJWjZVZUMjZghBBFwtgfMGqHCOCRxYmd0TloAkaLdsmoEkjIpNlBJRe6APqqPysOv41C7C/t4fnxqeT2FlYG6jMAGtqAcwB6gG2o87VC7aVMz71XbagQ1zTetK9IRTGcBTQ3rS2F/71GU9KALyWqVKjU1IhpCJFOlSg1CtPFIZFiOFo75wTHJb9YhyubdG3DjyYEUqPiE3CTL4qeVJ6lTdCfRl9BVgGnqRTv5AoY3jUQUFyYmVla0gKaA2ezHut3C3wk1d4QhymRhZpmzm+6qRaNPKyBQR45vGpgbggi48OlJLiwo1obVUBbzUjSgb0CxXH7fDQqfibt1rOwo02I4sq9aE4rtATtQDEYsKCWPt1PoKz2O7SMdI7KPE6t/QffW2PDPL0jOeSEOzRcR4oid6RgPLqfQVmcZ2xvoigDrm1JHXQaDT1rN4/Gljcvc+t6oq2teli8KEfy2zB5pS60GZ7Zz4X09KN8CHeXzNZlZbqvuPwra9nsCSqnwANfKeVjeObh+z38M1KHI2mS8WXx0+ehryHjmLWRo40dnjiQKC3Vj8R2HgB7V63hwbLfpXkicNYsba6n8TU2lscLqgTNgxeifBMNY0Vh4GSpzCrOD4ZZe6NSbUvq+jTiuySJu8LeNJiOJtHLmiJVtAWU2JIN+m9v61ZxQEEYOhdtB+fAUAaTr5/k17P8X47k/qvpdHlefmVcEei8H7fj4cTp/8AUAv/AKgPxHyrW4TGpIM0bq48VIP+1eKyHWpOH8QaKQMjFT4ivTyeJGW46PMhnaW9ntl9K64rHcC7cZjknAv+2NB5XX+YrWQ4hXW6kMPEG4rzsmKWN1I6oTjPomvXXptdWZoOpCaQUhNAhxptxSXri1AChqYW0rs1NpjHM1C+JcHV3EyKgxCjuyFRqB/y3NrlCLjyNiNRV8nSmyEfk006AcD436df56eFRHLrtf7+tvxriwvTeZvvSARpNPl0qGV9dqVmNvnUUhNMBjk3qH3p7+tRGqAZbSua1cLV2bSgDr6/2p2b1pCaXXyoGWB0qRd6hZqkQ3pCJQKUbUgFOWgB4IqQNUQ2p9IZ2IxOQE+GtYzC4qQqc5Nyb65vDYBtRbbztfwrTcVOlARGL0m9UNEV6GcT4vkOVdW6+Xl60YkjAUnqAfwrA4tiSTXX4eGM25S9HN5GRxqK9jOI40ubte/7QOo/t5UHxeMaxub238x4+tXJXJANDJhr869itHPCKKckhvVrDPeqHQe/4mrmDrLG9nTKOgzw+G+UWvr/ADr1XhEAVF8hWD7NICV06D8a9HYWGnhXx/lT555P9s9jHHjiigTxzjxiBsNwVXX7Vt/aszwnEJsdD+dan7Xueao6BfxJv+AoCTsa9XB/HY83jpv8nuzgn5ksWal18GuOP7hFgT0NUmx6wooY3IGw3YnU28B50Fgxj97vdPKqchu2ut6wwfxUnOsjVL4N8vnRUfsW38liXENK+Zuv3AdBXSCnAd72rn3r6OMVBKMVpHiSk5O2PJ1qu7WZf8w/A1YHWqk+8f8AnX+dUSi7FLYn0/nRHCcXZDcEjQHQkajS/wAqFJ9r2/nTn2P8NDVkVs33Z/tmdFnN77NbUeTeOlbJHBAINwdj0NeNxt3z5KLV6B2JmJiYE3CkW8rg3rzvJwRS5xOnBlbfFmlrgabXV552nFtKRjXVE7mgB53ptINbU22vt/WgBCRb501n0+XSnCmH4famAjPqNPz+RTCxvTnNQzsQaAOv51Aw03P+1PTW9MKj8aYEclvyajJF/wC1Pbb5fyprdKYDQaTp86d1/PnTGa3zoGKdqdbzqJDcVLloBH//2Q=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6" name="Picture 12" descr="http://www.eng.ufl.edu/files/2011/02/banner_research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04800"/>
            <a:ext cx="3409950" cy="13130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707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of 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881308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Step 1.  Define the Problem</a:t>
            </a:r>
          </a:p>
          <a:p>
            <a:r>
              <a:rPr lang="en-US" dirty="0">
                <a:solidFill>
                  <a:srgbClr val="FFC000"/>
                </a:solidFill>
              </a:rPr>
              <a:t>Step </a:t>
            </a:r>
            <a:r>
              <a:rPr lang="en-US" dirty="0" smtClean="0">
                <a:solidFill>
                  <a:srgbClr val="FFC000"/>
                </a:solidFill>
              </a:rPr>
              <a:t>2.  Gather the Evidence</a:t>
            </a:r>
          </a:p>
          <a:p>
            <a:r>
              <a:rPr lang="en-US" dirty="0" smtClean="0"/>
              <a:t>Step 3.  Identify the Causes</a:t>
            </a:r>
          </a:p>
          <a:p>
            <a:r>
              <a:rPr lang="en-US" dirty="0"/>
              <a:t>Step </a:t>
            </a:r>
            <a:r>
              <a:rPr lang="en-US" dirty="0" smtClean="0"/>
              <a:t>4.  Evaluate an Existing Policy</a:t>
            </a:r>
          </a:p>
          <a:p>
            <a:r>
              <a:rPr lang="en-US" dirty="0"/>
              <a:t>Step </a:t>
            </a:r>
            <a:r>
              <a:rPr lang="en-US" dirty="0" smtClean="0"/>
              <a:t>5.  Develop Solutions</a:t>
            </a:r>
          </a:p>
          <a:p>
            <a:r>
              <a:rPr lang="en-US" dirty="0"/>
              <a:t>Step </a:t>
            </a:r>
            <a:r>
              <a:rPr lang="en-US" dirty="0" smtClean="0"/>
              <a:t>6.  Select the Best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9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162</TotalTime>
  <Words>651</Words>
  <Application>Microsoft Office PowerPoint</Application>
  <PresentationFormat>On-screen Show (4:3)</PresentationFormat>
  <Paragraphs>110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Century Gothic</vt:lpstr>
      <vt:lpstr>Wingdings 2</vt:lpstr>
      <vt:lpstr>Austin</vt:lpstr>
      <vt:lpstr>Using Public Policy Analysis (PPA) to Decrease Math Anxiety in the Classroom</vt:lpstr>
      <vt:lpstr>Have you ever…</vt:lpstr>
      <vt:lpstr>If you answered “Yes,”</vt:lpstr>
      <vt:lpstr>The Good News:</vt:lpstr>
      <vt:lpstr>The Bad News:</vt:lpstr>
      <vt:lpstr>We will use Public Policy Analyst (PPA) to:</vt:lpstr>
      <vt:lpstr>Steps of PPA</vt:lpstr>
      <vt:lpstr>Step 1. Define the Problem</vt:lpstr>
      <vt:lpstr>Steps of PPA</vt:lpstr>
      <vt:lpstr>Step 2. Gather the Evidence</vt:lpstr>
      <vt:lpstr>Steps of PPA</vt:lpstr>
      <vt:lpstr>Step 3. Identify the Causes</vt:lpstr>
      <vt:lpstr>Steps of PPA</vt:lpstr>
      <vt:lpstr>Step 4. Evaluate an Existing Policy</vt:lpstr>
      <vt:lpstr>Steps of PPA</vt:lpstr>
      <vt:lpstr>Step 5. Develop Solutions</vt:lpstr>
      <vt:lpstr>Steps of PPA</vt:lpstr>
      <vt:lpstr>Step 6. Select the Best Solution</vt:lpstr>
      <vt:lpstr>Classroom Policy Suggestions: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Class Participation by Decreasing Math Anxiety</dc:title>
  <dc:creator>admin</dc:creator>
  <cp:lastModifiedBy>Joseph Montecalvo</cp:lastModifiedBy>
  <cp:revision>69</cp:revision>
  <dcterms:created xsi:type="dcterms:W3CDTF">2013-08-28T16:54:47Z</dcterms:created>
  <dcterms:modified xsi:type="dcterms:W3CDTF">2013-09-11T15:36:15Z</dcterms:modified>
</cp:coreProperties>
</file>