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9"/>
  </p:notesMasterIdLst>
  <p:sldIdLst>
    <p:sldId id="256" r:id="rId2"/>
    <p:sldId id="280" r:id="rId3"/>
    <p:sldId id="284" r:id="rId4"/>
    <p:sldId id="277" r:id="rId5"/>
    <p:sldId id="257" r:id="rId6"/>
    <p:sldId id="261" r:id="rId7"/>
    <p:sldId id="272" r:id="rId8"/>
    <p:sldId id="273" r:id="rId9"/>
    <p:sldId id="258" r:id="rId10"/>
    <p:sldId id="274" r:id="rId11"/>
    <p:sldId id="264" r:id="rId12"/>
    <p:sldId id="281" r:id="rId13"/>
    <p:sldId id="279" r:id="rId14"/>
    <p:sldId id="263" r:id="rId15"/>
    <p:sldId id="265" r:id="rId16"/>
    <p:sldId id="289" r:id="rId17"/>
    <p:sldId id="268" r:id="rId18"/>
    <p:sldId id="285" r:id="rId19"/>
    <p:sldId id="286" r:id="rId20"/>
    <p:sldId id="271" r:id="rId21"/>
    <p:sldId id="267" r:id="rId22"/>
    <p:sldId id="262" r:id="rId23"/>
    <p:sldId id="276" r:id="rId24"/>
    <p:sldId id="287" r:id="rId25"/>
    <p:sldId id="266" r:id="rId26"/>
    <p:sldId id="275"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80" y="1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1" Type="http://schemas.openxmlformats.org/officeDocument/2006/relationships/hyperlink" Target="http://www.childrensdefense.org/policy-priorities/childrens-health/child-nutrition/" TargetMode="External"/><Relationship Id="rId2" Type="http://schemas.openxmlformats.org/officeDocument/2006/relationships/hyperlink" Target="http://ajcn.nutrition.org/content/79/1/6.full" TargetMode="External"/><Relationship Id="rId3" Type="http://schemas.openxmlformats.org/officeDocument/2006/relationships/hyperlink" Target="http://www.sciencedirect.com/science/article/pii/S1058981308000374"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childrensdefense.org/policy-priorities/childrens-health/child-nutrition/" TargetMode="External"/><Relationship Id="rId2" Type="http://schemas.openxmlformats.org/officeDocument/2006/relationships/hyperlink" Target="http://ajcn.nutrition.org/content/79/1/6.full" TargetMode="External"/><Relationship Id="rId3" Type="http://schemas.openxmlformats.org/officeDocument/2006/relationships/hyperlink" Target="http://www.sciencedirect.com/science/article/pii/S105898130800037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99342-A1C5-CB4A-BE13-837149EF0044}" type="doc">
      <dgm:prSet loTypeId="urn:microsoft.com/office/officeart/2005/8/layout/gear1" loCatId="" qsTypeId="urn:microsoft.com/office/officeart/2005/8/quickstyle/simple4" qsCatId="simple" csTypeId="urn:microsoft.com/office/officeart/2005/8/colors/accent1_2" csCatId="accent1" phldr="1"/>
      <dgm:spPr/>
      <dgm:t>
        <a:bodyPr/>
        <a:lstStyle/>
        <a:p>
          <a:endParaRPr lang="en-US"/>
        </a:p>
      </dgm:t>
    </dgm:pt>
    <dgm:pt modelId="{4550FD82-7B9B-6B4F-9D6A-7BA0598A1B91}">
      <dgm:prSet/>
      <dgm:spPr/>
      <dgm:t>
        <a:bodyPr/>
        <a:lstStyle/>
        <a:p>
          <a:pPr rtl="0"/>
          <a:r>
            <a:rPr lang="en-US" dirty="0" smtClean="0">
              <a:solidFill>
                <a:srgbClr val="FFFF00"/>
              </a:solidFill>
              <a:hlinkClick xmlns:r="http://schemas.openxmlformats.org/officeDocument/2006/relationships" r:id="rId1"/>
            </a:rPr>
            <a:t>Household Influence</a:t>
          </a:r>
          <a:endParaRPr lang="en-US" dirty="0">
            <a:solidFill>
              <a:srgbClr val="FFFF00"/>
            </a:solidFill>
          </a:endParaRPr>
        </a:p>
      </dgm:t>
    </dgm:pt>
    <dgm:pt modelId="{DC226D8A-246E-C345-AC13-E52AD2DF22A3}" type="parTrans" cxnId="{805D2C4C-50AF-5040-AA1F-79FCB809EE69}">
      <dgm:prSet/>
      <dgm:spPr/>
      <dgm:t>
        <a:bodyPr/>
        <a:lstStyle/>
        <a:p>
          <a:endParaRPr lang="en-US">
            <a:solidFill>
              <a:srgbClr val="FFFF00"/>
            </a:solidFill>
          </a:endParaRPr>
        </a:p>
      </dgm:t>
    </dgm:pt>
    <dgm:pt modelId="{4DDC34E7-0398-A44E-AA29-E5BD4F1E8ED3}" type="sibTrans" cxnId="{805D2C4C-50AF-5040-AA1F-79FCB809EE69}">
      <dgm:prSet/>
      <dgm:spPr/>
      <dgm:t>
        <a:bodyPr/>
        <a:lstStyle/>
        <a:p>
          <a:endParaRPr lang="en-US">
            <a:solidFill>
              <a:srgbClr val="FFFF00"/>
            </a:solidFill>
          </a:endParaRPr>
        </a:p>
      </dgm:t>
    </dgm:pt>
    <dgm:pt modelId="{D5E24CB8-E6C6-764F-A008-F4573AB0E141}">
      <dgm:prSet/>
      <dgm:spPr/>
      <dgm:t>
        <a:bodyPr/>
        <a:lstStyle/>
        <a:p>
          <a:pPr rtl="0"/>
          <a:r>
            <a:rPr lang="en-US" dirty="0" smtClean="0">
              <a:solidFill>
                <a:srgbClr val="FFFF00"/>
              </a:solidFill>
              <a:hlinkClick xmlns:r="http://schemas.openxmlformats.org/officeDocument/2006/relationships" r:id="rId2"/>
            </a:rPr>
            <a:t>Poverty</a:t>
          </a:r>
          <a:endParaRPr lang="en-US" dirty="0">
            <a:solidFill>
              <a:srgbClr val="FFFF00"/>
            </a:solidFill>
          </a:endParaRPr>
        </a:p>
      </dgm:t>
    </dgm:pt>
    <dgm:pt modelId="{1F75D202-FE80-1E46-AF35-C96BAF29F5BC}" type="parTrans" cxnId="{BE475736-26F4-5C41-976E-27DFCED1F587}">
      <dgm:prSet/>
      <dgm:spPr/>
      <dgm:t>
        <a:bodyPr/>
        <a:lstStyle/>
        <a:p>
          <a:endParaRPr lang="en-US">
            <a:solidFill>
              <a:srgbClr val="FFFF00"/>
            </a:solidFill>
          </a:endParaRPr>
        </a:p>
      </dgm:t>
    </dgm:pt>
    <dgm:pt modelId="{036DFE23-EC8E-7043-A5B4-39E26243116F}" type="sibTrans" cxnId="{BE475736-26F4-5C41-976E-27DFCED1F587}">
      <dgm:prSet/>
      <dgm:spPr/>
      <dgm:t>
        <a:bodyPr/>
        <a:lstStyle/>
        <a:p>
          <a:endParaRPr lang="en-US">
            <a:solidFill>
              <a:srgbClr val="FFFF00"/>
            </a:solidFill>
          </a:endParaRPr>
        </a:p>
      </dgm:t>
    </dgm:pt>
    <dgm:pt modelId="{78C47BAD-2D3C-BC41-9314-365750D31FFE}">
      <dgm:prSet/>
      <dgm:spPr/>
      <dgm:t>
        <a:bodyPr/>
        <a:lstStyle/>
        <a:p>
          <a:pPr rtl="0"/>
          <a:r>
            <a:rPr lang="en-US" dirty="0" smtClean="0">
              <a:solidFill>
                <a:srgbClr val="FFFF00"/>
              </a:solidFill>
              <a:hlinkClick xmlns:r="http://schemas.openxmlformats.org/officeDocument/2006/relationships" r:id="rId3"/>
            </a:rPr>
            <a:t>Role Of Television</a:t>
          </a:r>
          <a:endParaRPr lang="en-US" dirty="0">
            <a:solidFill>
              <a:srgbClr val="FFFF00"/>
            </a:solidFill>
          </a:endParaRPr>
        </a:p>
      </dgm:t>
    </dgm:pt>
    <dgm:pt modelId="{A8D205D8-CE8E-654F-A897-EE0F39BF95C7}" type="parTrans" cxnId="{E42EC074-8D4B-2247-9673-2F8EC5A165AA}">
      <dgm:prSet/>
      <dgm:spPr/>
      <dgm:t>
        <a:bodyPr/>
        <a:lstStyle/>
        <a:p>
          <a:endParaRPr lang="en-US">
            <a:solidFill>
              <a:srgbClr val="FFFF00"/>
            </a:solidFill>
          </a:endParaRPr>
        </a:p>
      </dgm:t>
    </dgm:pt>
    <dgm:pt modelId="{60C96F10-C047-DC47-9E86-5CE09AA1E084}" type="sibTrans" cxnId="{E42EC074-8D4B-2247-9673-2F8EC5A165AA}">
      <dgm:prSet/>
      <dgm:spPr/>
      <dgm:t>
        <a:bodyPr/>
        <a:lstStyle/>
        <a:p>
          <a:endParaRPr lang="en-US">
            <a:solidFill>
              <a:srgbClr val="FFFF00"/>
            </a:solidFill>
          </a:endParaRPr>
        </a:p>
      </dgm:t>
    </dgm:pt>
    <dgm:pt modelId="{4E37E590-66C1-8846-8F87-58C00BFBB6A3}">
      <dgm:prSet/>
      <dgm:spPr/>
      <dgm:t>
        <a:bodyPr/>
        <a:lstStyle/>
        <a:p>
          <a:endParaRPr lang="en-US"/>
        </a:p>
      </dgm:t>
    </dgm:pt>
    <dgm:pt modelId="{743CF715-85C4-B346-BA12-C43E5392D6C6}" type="parTrans" cxnId="{CF61B746-EE67-7C4E-AF0E-A104C3C2E21C}">
      <dgm:prSet/>
      <dgm:spPr/>
      <dgm:t>
        <a:bodyPr/>
        <a:lstStyle/>
        <a:p>
          <a:endParaRPr lang="en-US">
            <a:solidFill>
              <a:srgbClr val="FFFF00"/>
            </a:solidFill>
          </a:endParaRPr>
        </a:p>
      </dgm:t>
    </dgm:pt>
    <dgm:pt modelId="{0E81D174-A762-404F-A5E1-826BFFDC667A}" type="sibTrans" cxnId="{CF61B746-EE67-7C4E-AF0E-A104C3C2E21C}">
      <dgm:prSet/>
      <dgm:spPr/>
      <dgm:t>
        <a:bodyPr/>
        <a:lstStyle/>
        <a:p>
          <a:endParaRPr lang="en-US">
            <a:solidFill>
              <a:srgbClr val="FFFF00"/>
            </a:solidFill>
          </a:endParaRPr>
        </a:p>
      </dgm:t>
    </dgm:pt>
    <dgm:pt modelId="{A467B8E5-2289-6C4D-AFB7-6D03C722E84F}" type="pres">
      <dgm:prSet presAssocID="{4CE99342-A1C5-CB4A-BE13-837149EF0044}" presName="composite" presStyleCnt="0">
        <dgm:presLayoutVars>
          <dgm:chMax val="3"/>
          <dgm:animLvl val="lvl"/>
          <dgm:resizeHandles val="exact"/>
        </dgm:presLayoutVars>
      </dgm:prSet>
      <dgm:spPr/>
      <dgm:t>
        <a:bodyPr/>
        <a:lstStyle/>
        <a:p>
          <a:endParaRPr lang="en-US"/>
        </a:p>
      </dgm:t>
    </dgm:pt>
    <dgm:pt modelId="{48752E55-939B-484E-8947-19C8BF93570C}" type="pres">
      <dgm:prSet presAssocID="{4550FD82-7B9B-6B4F-9D6A-7BA0598A1B91}" presName="gear1" presStyleLbl="node1" presStyleIdx="0" presStyleCnt="3">
        <dgm:presLayoutVars>
          <dgm:chMax val="1"/>
          <dgm:bulletEnabled val="1"/>
        </dgm:presLayoutVars>
      </dgm:prSet>
      <dgm:spPr/>
      <dgm:t>
        <a:bodyPr/>
        <a:lstStyle/>
        <a:p>
          <a:endParaRPr lang="en-US"/>
        </a:p>
      </dgm:t>
    </dgm:pt>
    <dgm:pt modelId="{8DF44277-B5BD-344D-8045-2678B30D96F9}" type="pres">
      <dgm:prSet presAssocID="{4550FD82-7B9B-6B4F-9D6A-7BA0598A1B91}" presName="gear1srcNode" presStyleLbl="node1" presStyleIdx="0" presStyleCnt="3"/>
      <dgm:spPr/>
      <dgm:t>
        <a:bodyPr/>
        <a:lstStyle/>
        <a:p>
          <a:endParaRPr lang="en-US"/>
        </a:p>
      </dgm:t>
    </dgm:pt>
    <dgm:pt modelId="{B1F18D93-6793-0147-9E61-66D81E9132D2}" type="pres">
      <dgm:prSet presAssocID="{4550FD82-7B9B-6B4F-9D6A-7BA0598A1B91}" presName="gear1dstNode" presStyleLbl="node1" presStyleIdx="0" presStyleCnt="3"/>
      <dgm:spPr/>
      <dgm:t>
        <a:bodyPr/>
        <a:lstStyle/>
        <a:p>
          <a:endParaRPr lang="en-US"/>
        </a:p>
      </dgm:t>
    </dgm:pt>
    <dgm:pt modelId="{43A1FE7D-C235-854E-BA27-6AC75B412730}" type="pres">
      <dgm:prSet presAssocID="{D5E24CB8-E6C6-764F-A008-F4573AB0E141}" presName="gear2" presStyleLbl="node1" presStyleIdx="1" presStyleCnt="3">
        <dgm:presLayoutVars>
          <dgm:chMax val="1"/>
          <dgm:bulletEnabled val="1"/>
        </dgm:presLayoutVars>
      </dgm:prSet>
      <dgm:spPr/>
      <dgm:t>
        <a:bodyPr/>
        <a:lstStyle/>
        <a:p>
          <a:endParaRPr lang="en-US"/>
        </a:p>
      </dgm:t>
    </dgm:pt>
    <dgm:pt modelId="{EB375E35-FAE7-F541-AE4C-EF55A4AD016D}" type="pres">
      <dgm:prSet presAssocID="{D5E24CB8-E6C6-764F-A008-F4573AB0E141}" presName="gear2srcNode" presStyleLbl="node1" presStyleIdx="1" presStyleCnt="3"/>
      <dgm:spPr/>
      <dgm:t>
        <a:bodyPr/>
        <a:lstStyle/>
        <a:p>
          <a:endParaRPr lang="en-US"/>
        </a:p>
      </dgm:t>
    </dgm:pt>
    <dgm:pt modelId="{A124B129-1D47-AB49-B67F-83A8A5074655}" type="pres">
      <dgm:prSet presAssocID="{D5E24CB8-E6C6-764F-A008-F4573AB0E141}" presName="gear2dstNode" presStyleLbl="node1" presStyleIdx="1" presStyleCnt="3"/>
      <dgm:spPr/>
      <dgm:t>
        <a:bodyPr/>
        <a:lstStyle/>
        <a:p>
          <a:endParaRPr lang="en-US"/>
        </a:p>
      </dgm:t>
    </dgm:pt>
    <dgm:pt modelId="{B024B534-0592-CF4A-BEC1-2A393AECC2B2}" type="pres">
      <dgm:prSet presAssocID="{78C47BAD-2D3C-BC41-9314-365750D31FFE}" presName="gear3" presStyleLbl="node1" presStyleIdx="2" presStyleCnt="3"/>
      <dgm:spPr/>
      <dgm:t>
        <a:bodyPr/>
        <a:lstStyle/>
        <a:p>
          <a:endParaRPr lang="en-US"/>
        </a:p>
      </dgm:t>
    </dgm:pt>
    <dgm:pt modelId="{2975AF91-3E21-AB4B-8D91-A6E5B67F1750}" type="pres">
      <dgm:prSet presAssocID="{78C47BAD-2D3C-BC41-9314-365750D31FFE}" presName="gear3tx" presStyleLbl="node1" presStyleIdx="2" presStyleCnt="3">
        <dgm:presLayoutVars>
          <dgm:chMax val="1"/>
          <dgm:bulletEnabled val="1"/>
        </dgm:presLayoutVars>
      </dgm:prSet>
      <dgm:spPr/>
      <dgm:t>
        <a:bodyPr/>
        <a:lstStyle/>
        <a:p>
          <a:endParaRPr lang="en-US"/>
        </a:p>
      </dgm:t>
    </dgm:pt>
    <dgm:pt modelId="{03CBAAAA-A6DD-EC41-9B6A-7927568124D2}" type="pres">
      <dgm:prSet presAssocID="{78C47BAD-2D3C-BC41-9314-365750D31FFE}" presName="gear3srcNode" presStyleLbl="node1" presStyleIdx="2" presStyleCnt="3"/>
      <dgm:spPr/>
      <dgm:t>
        <a:bodyPr/>
        <a:lstStyle/>
        <a:p>
          <a:endParaRPr lang="en-US"/>
        </a:p>
      </dgm:t>
    </dgm:pt>
    <dgm:pt modelId="{FA6ECA8E-20E5-BA44-B2E9-323FFE4C73BF}" type="pres">
      <dgm:prSet presAssocID="{78C47BAD-2D3C-BC41-9314-365750D31FFE}" presName="gear3dstNode" presStyleLbl="node1" presStyleIdx="2" presStyleCnt="3"/>
      <dgm:spPr/>
      <dgm:t>
        <a:bodyPr/>
        <a:lstStyle/>
        <a:p>
          <a:endParaRPr lang="en-US"/>
        </a:p>
      </dgm:t>
    </dgm:pt>
    <dgm:pt modelId="{087AA276-80D4-E04B-8547-C12E5CB8AEE0}" type="pres">
      <dgm:prSet presAssocID="{4DDC34E7-0398-A44E-AA29-E5BD4F1E8ED3}" presName="connector1" presStyleLbl="sibTrans2D1" presStyleIdx="0" presStyleCnt="3"/>
      <dgm:spPr/>
      <dgm:t>
        <a:bodyPr/>
        <a:lstStyle/>
        <a:p>
          <a:endParaRPr lang="en-US"/>
        </a:p>
      </dgm:t>
    </dgm:pt>
    <dgm:pt modelId="{F77971C7-CF4B-B84D-865F-46A41EFCC00F}" type="pres">
      <dgm:prSet presAssocID="{036DFE23-EC8E-7043-A5B4-39E26243116F}" presName="connector2" presStyleLbl="sibTrans2D1" presStyleIdx="1" presStyleCnt="3"/>
      <dgm:spPr/>
      <dgm:t>
        <a:bodyPr/>
        <a:lstStyle/>
        <a:p>
          <a:endParaRPr lang="en-US"/>
        </a:p>
      </dgm:t>
    </dgm:pt>
    <dgm:pt modelId="{FC35E91C-4E7D-9742-8E27-5DE8BABC34E8}" type="pres">
      <dgm:prSet presAssocID="{60C96F10-C047-DC47-9E86-5CE09AA1E084}" presName="connector3" presStyleLbl="sibTrans2D1" presStyleIdx="2" presStyleCnt="3"/>
      <dgm:spPr/>
      <dgm:t>
        <a:bodyPr/>
        <a:lstStyle/>
        <a:p>
          <a:endParaRPr lang="en-US"/>
        </a:p>
      </dgm:t>
    </dgm:pt>
  </dgm:ptLst>
  <dgm:cxnLst>
    <dgm:cxn modelId="{DD8EB48E-1B37-A441-BBF5-407A8E1168B9}" type="presOf" srcId="{78C47BAD-2D3C-BC41-9314-365750D31FFE}" destId="{B024B534-0592-CF4A-BEC1-2A393AECC2B2}" srcOrd="0" destOrd="0" presId="urn:microsoft.com/office/officeart/2005/8/layout/gear1"/>
    <dgm:cxn modelId="{381736A5-4661-0E45-9015-C5B68A61FD21}" type="presOf" srcId="{78C47BAD-2D3C-BC41-9314-365750D31FFE}" destId="{FA6ECA8E-20E5-BA44-B2E9-323FFE4C73BF}" srcOrd="3" destOrd="0" presId="urn:microsoft.com/office/officeart/2005/8/layout/gear1"/>
    <dgm:cxn modelId="{92D3EF4C-6C9F-B246-A32E-EFE244B0F6FD}" type="presOf" srcId="{D5E24CB8-E6C6-764F-A008-F4573AB0E141}" destId="{EB375E35-FAE7-F541-AE4C-EF55A4AD016D}" srcOrd="1" destOrd="0" presId="urn:microsoft.com/office/officeart/2005/8/layout/gear1"/>
    <dgm:cxn modelId="{38B1E6FE-1B34-564E-9F8D-8FF605C9D901}" type="presOf" srcId="{036DFE23-EC8E-7043-A5B4-39E26243116F}" destId="{F77971C7-CF4B-B84D-865F-46A41EFCC00F}" srcOrd="0" destOrd="0" presId="urn:microsoft.com/office/officeart/2005/8/layout/gear1"/>
    <dgm:cxn modelId="{F345E3F3-2225-7D43-89CB-ACE6E5EAC7ED}" type="presOf" srcId="{78C47BAD-2D3C-BC41-9314-365750D31FFE}" destId="{03CBAAAA-A6DD-EC41-9B6A-7927568124D2}" srcOrd="2" destOrd="0" presId="urn:microsoft.com/office/officeart/2005/8/layout/gear1"/>
    <dgm:cxn modelId="{BE475736-26F4-5C41-976E-27DFCED1F587}" srcId="{4CE99342-A1C5-CB4A-BE13-837149EF0044}" destId="{D5E24CB8-E6C6-764F-A008-F4573AB0E141}" srcOrd="1" destOrd="0" parTransId="{1F75D202-FE80-1E46-AF35-C96BAF29F5BC}" sibTransId="{036DFE23-EC8E-7043-A5B4-39E26243116F}"/>
    <dgm:cxn modelId="{2A771283-DC89-4447-B4E8-59F9B56E0BCF}" type="presOf" srcId="{4CE99342-A1C5-CB4A-BE13-837149EF0044}" destId="{A467B8E5-2289-6C4D-AFB7-6D03C722E84F}" srcOrd="0" destOrd="0" presId="urn:microsoft.com/office/officeart/2005/8/layout/gear1"/>
    <dgm:cxn modelId="{953EA860-5DE5-B742-89BF-A4C79987CD34}" type="presOf" srcId="{4DDC34E7-0398-A44E-AA29-E5BD4F1E8ED3}" destId="{087AA276-80D4-E04B-8547-C12E5CB8AEE0}" srcOrd="0" destOrd="0" presId="urn:microsoft.com/office/officeart/2005/8/layout/gear1"/>
    <dgm:cxn modelId="{05EEF0EA-6AB8-974E-9492-92DD145E8319}" type="presOf" srcId="{4550FD82-7B9B-6B4F-9D6A-7BA0598A1B91}" destId="{8DF44277-B5BD-344D-8045-2678B30D96F9}" srcOrd="1" destOrd="0" presId="urn:microsoft.com/office/officeart/2005/8/layout/gear1"/>
    <dgm:cxn modelId="{805D2C4C-50AF-5040-AA1F-79FCB809EE69}" srcId="{4CE99342-A1C5-CB4A-BE13-837149EF0044}" destId="{4550FD82-7B9B-6B4F-9D6A-7BA0598A1B91}" srcOrd="0" destOrd="0" parTransId="{DC226D8A-246E-C345-AC13-E52AD2DF22A3}" sibTransId="{4DDC34E7-0398-A44E-AA29-E5BD4F1E8ED3}"/>
    <dgm:cxn modelId="{CF61B746-EE67-7C4E-AF0E-A104C3C2E21C}" srcId="{4CE99342-A1C5-CB4A-BE13-837149EF0044}" destId="{4E37E590-66C1-8846-8F87-58C00BFBB6A3}" srcOrd="3" destOrd="0" parTransId="{743CF715-85C4-B346-BA12-C43E5392D6C6}" sibTransId="{0E81D174-A762-404F-A5E1-826BFFDC667A}"/>
    <dgm:cxn modelId="{E42EC074-8D4B-2247-9673-2F8EC5A165AA}" srcId="{4CE99342-A1C5-CB4A-BE13-837149EF0044}" destId="{78C47BAD-2D3C-BC41-9314-365750D31FFE}" srcOrd="2" destOrd="0" parTransId="{A8D205D8-CE8E-654F-A897-EE0F39BF95C7}" sibTransId="{60C96F10-C047-DC47-9E86-5CE09AA1E084}"/>
    <dgm:cxn modelId="{03C72EFC-BDFF-8447-BBE3-1AFE2CBDF2EE}" type="presOf" srcId="{4550FD82-7B9B-6B4F-9D6A-7BA0598A1B91}" destId="{B1F18D93-6793-0147-9E61-66D81E9132D2}" srcOrd="2" destOrd="0" presId="urn:microsoft.com/office/officeart/2005/8/layout/gear1"/>
    <dgm:cxn modelId="{BD6EB150-B56D-274E-A1CE-17C120B1AACF}" type="presOf" srcId="{D5E24CB8-E6C6-764F-A008-F4573AB0E141}" destId="{A124B129-1D47-AB49-B67F-83A8A5074655}" srcOrd="2" destOrd="0" presId="urn:microsoft.com/office/officeart/2005/8/layout/gear1"/>
    <dgm:cxn modelId="{457D9700-873D-CA46-B26C-D427DEDECC35}" type="presOf" srcId="{78C47BAD-2D3C-BC41-9314-365750D31FFE}" destId="{2975AF91-3E21-AB4B-8D91-A6E5B67F1750}" srcOrd="1" destOrd="0" presId="urn:microsoft.com/office/officeart/2005/8/layout/gear1"/>
    <dgm:cxn modelId="{C1BBC696-54B8-4D4A-A173-CEDF065741E9}" type="presOf" srcId="{D5E24CB8-E6C6-764F-A008-F4573AB0E141}" destId="{43A1FE7D-C235-854E-BA27-6AC75B412730}" srcOrd="0" destOrd="0" presId="urn:microsoft.com/office/officeart/2005/8/layout/gear1"/>
    <dgm:cxn modelId="{BC9ACA7B-7576-FA4C-89A5-94431BF30F92}" type="presOf" srcId="{4550FD82-7B9B-6B4F-9D6A-7BA0598A1B91}" destId="{48752E55-939B-484E-8947-19C8BF93570C}" srcOrd="0" destOrd="0" presId="urn:microsoft.com/office/officeart/2005/8/layout/gear1"/>
    <dgm:cxn modelId="{E35B8B33-D694-3C4F-95F2-312E0F661C7C}" type="presOf" srcId="{60C96F10-C047-DC47-9E86-5CE09AA1E084}" destId="{FC35E91C-4E7D-9742-8E27-5DE8BABC34E8}" srcOrd="0" destOrd="0" presId="urn:microsoft.com/office/officeart/2005/8/layout/gear1"/>
    <dgm:cxn modelId="{91D870C5-9CA1-A946-B4E9-A045D977C3E2}" type="presParOf" srcId="{A467B8E5-2289-6C4D-AFB7-6D03C722E84F}" destId="{48752E55-939B-484E-8947-19C8BF93570C}" srcOrd="0" destOrd="0" presId="urn:microsoft.com/office/officeart/2005/8/layout/gear1"/>
    <dgm:cxn modelId="{39CF6A32-577F-074B-96E9-55C215D82E4A}" type="presParOf" srcId="{A467B8E5-2289-6C4D-AFB7-6D03C722E84F}" destId="{8DF44277-B5BD-344D-8045-2678B30D96F9}" srcOrd="1" destOrd="0" presId="urn:microsoft.com/office/officeart/2005/8/layout/gear1"/>
    <dgm:cxn modelId="{E4E507DE-4E47-C84C-A118-B1418545B9B8}" type="presParOf" srcId="{A467B8E5-2289-6C4D-AFB7-6D03C722E84F}" destId="{B1F18D93-6793-0147-9E61-66D81E9132D2}" srcOrd="2" destOrd="0" presId="urn:microsoft.com/office/officeart/2005/8/layout/gear1"/>
    <dgm:cxn modelId="{F772473E-8A07-454F-9D58-05E74435D06A}" type="presParOf" srcId="{A467B8E5-2289-6C4D-AFB7-6D03C722E84F}" destId="{43A1FE7D-C235-854E-BA27-6AC75B412730}" srcOrd="3" destOrd="0" presId="urn:microsoft.com/office/officeart/2005/8/layout/gear1"/>
    <dgm:cxn modelId="{59452033-D5F7-BB4D-8CFE-B2002836353B}" type="presParOf" srcId="{A467B8E5-2289-6C4D-AFB7-6D03C722E84F}" destId="{EB375E35-FAE7-F541-AE4C-EF55A4AD016D}" srcOrd="4" destOrd="0" presId="urn:microsoft.com/office/officeart/2005/8/layout/gear1"/>
    <dgm:cxn modelId="{1F1745EC-D5B3-2341-BF57-B3F6F9A8186E}" type="presParOf" srcId="{A467B8E5-2289-6C4D-AFB7-6D03C722E84F}" destId="{A124B129-1D47-AB49-B67F-83A8A5074655}" srcOrd="5" destOrd="0" presId="urn:microsoft.com/office/officeart/2005/8/layout/gear1"/>
    <dgm:cxn modelId="{BEB4B7DE-5E93-B946-A983-CBF1CCC2B4E5}" type="presParOf" srcId="{A467B8E5-2289-6C4D-AFB7-6D03C722E84F}" destId="{B024B534-0592-CF4A-BEC1-2A393AECC2B2}" srcOrd="6" destOrd="0" presId="urn:microsoft.com/office/officeart/2005/8/layout/gear1"/>
    <dgm:cxn modelId="{A26A9C69-942E-E042-A0F3-A4A14ABEC311}" type="presParOf" srcId="{A467B8E5-2289-6C4D-AFB7-6D03C722E84F}" destId="{2975AF91-3E21-AB4B-8D91-A6E5B67F1750}" srcOrd="7" destOrd="0" presId="urn:microsoft.com/office/officeart/2005/8/layout/gear1"/>
    <dgm:cxn modelId="{16544B13-EC39-7249-9634-EEE84A9C9DD1}" type="presParOf" srcId="{A467B8E5-2289-6C4D-AFB7-6D03C722E84F}" destId="{03CBAAAA-A6DD-EC41-9B6A-7927568124D2}" srcOrd="8" destOrd="0" presId="urn:microsoft.com/office/officeart/2005/8/layout/gear1"/>
    <dgm:cxn modelId="{37275BEA-66FC-1143-8FFF-4E4E9B7F61BF}" type="presParOf" srcId="{A467B8E5-2289-6C4D-AFB7-6D03C722E84F}" destId="{FA6ECA8E-20E5-BA44-B2E9-323FFE4C73BF}" srcOrd="9" destOrd="0" presId="urn:microsoft.com/office/officeart/2005/8/layout/gear1"/>
    <dgm:cxn modelId="{0A40C0D3-C8C5-2F43-86E8-A833811ABC01}" type="presParOf" srcId="{A467B8E5-2289-6C4D-AFB7-6D03C722E84F}" destId="{087AA276-80D4-E04B-8547-C12E5CB8AEE0}" srcOrd="10" destOrd="0" presId="urn:microsoft.com/office/officeart/2005/8/layout/gear1"/>
    <dgm:cxn modelId="{414D7F57-5CFB-D14B-B499-3B4445AC96C8}" type="presParOf" srcId="{A467B8E5-2289-6C4D-AFB7-6D03C722E84F}" destId="{F77971C7-CF4B-B84D-865F-46A41EFCC00F}" srcOrd="11" destOrd="0" presId="urn:microsoft.com/office/officeart/2005/8/layout/gear1"/>
    <dgm:cxn modelId="{9667B758-562E-114E-9AB0-42CFD264FAEC}" type="presParOf" srcId="{A467B8E5-2289-6C4D-AFB7-6D03C722E84F}" destId="{FC35E91C-4E7D-9742-8E27-5DE8BABC34E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52E55-939B-484E-8947-19C8BF93570C}">
      <dsp:nvSpPr>
        <dsp:cNvPr id="0" name=""/>
        <dsp:cNvSpPr/>
      </dsp:nvSpPr>
      <dsp:spPr>
        <a:xfrm>
          <a:off x="3802380" y="1440180"/>
          <a:ext cx="1760220" cy="1760220"/>
        </a:xfrm>
        <a:prstGeom prst="gear9">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rgbClr val="FFFF00"/>
              </a:solidFill>
              <a:hlinkClick xmlns:r="http://schemas.openxmlformats.org/officeDocument/2006/relationships" r:id="rId1"/>
            </a:rPr>
            <a:t>Household Influence</a:t>
          </a:r>
          <a:endParaRPr lang="en-US" sz="1100" kern="1200" dirty="0">
            <a:solidFill>
              <a:srgbClr val="FFFF00"/>
            </a:solidFill>
          </a:endParaRPr>
        </a:p>
      </dsp:txBody>
      <dsp:txXfrm>
        <a:off x="4156263" y="1852503"/>
        <a:ext cx="1052454" cy="904790"/>
      </dsp:txXfrm>
    </dsp:sp>
    <dsp:sp modelId="{43A1FE7D-C235-854E-BA27-6AC75B412730}">
      <dsp:nvSpPr>
        <dsp:cNvPr id="0" name=""/>
        <dsp:cNvSpPr/>
      </dsp:nvSpPr>
      <dsp:spPr>
        <a:xfrm>
          <a:off x="2778252" y="1024128"/>
          <a:ext cx="1280160" cy="1280160"/>
        </a:xfrm>
        <a:prstGeom prst="gear6">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rgbClr val="FFFF00"/>
              </a:solidFill>
              <a:hlinkClick xmlns:r="http://schemas.openxmlformats.org/officeDocument/2006/relationships" r:id="rId2"/>
            </a:rPr>
            <a:t>Poverty</a:t>
          </a:r>
          <a:endParaRPr lang="en-US" sz="1100" kern="1200" dirty="0">
            <a:solidFill>
              <a:srgbClr val="FFFF00"/>
            </a:solidFill>
          </a:endParaRPr>
        </a:p>
      </dsp:txBody>
      <dsp:txXfrm>
        <a:off x="3100536" y="1348360"/>
        <a:ext cx="635592" cy="631696"/>
      </dsp:txXfrm>
    </dsp:sp>
    <dsp:sp modelId="{B024B534-0592-CF4A-BEC1-2A393AECC2B2}">
      <dsp:nvSpPr>
        <dsp:cNvPr id="0" name=""/>
        <dsp:cNvSpPr/>
      </dsp:nvSpPr>
      <dsp:spPr>
        <a:xfrm rot="20700000">
          <a:off x="3495272" y="140948"/>
          <a:ext cx="1254295" cy="1254295"/>
        </a:xfrm>
        <a:prstGeom prst="gear6">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rgbClr val="FFFF00"/>
              </a:solidFill>
              <a:hlinkClick xmlns:r="http://schemas.openxmlformats.org/officeDocument/2006/relationships" r:id="rId3"/>
            </a:rPr>
            <a:t>Role Of Television</a:t>
          </a:r>
          <a:endParaRPr lang="en-US" sz="1100" kern="1200" dirty="0">
            <a:solidFill>
              <a:srgbClr val="FFFF00"/>
            </a:solidFill>
          </a:endParaRPr>
        </a:p>
      </dsp:txBody>
      <dsp:txXfrm rot="-20700000">
        <a:off x="3770376" y="416052"/>
        <a:ext cx="704088" cy="704088"/>
      </dsp:txXfrm>
    </dsp:sp>
    <dsp:sp modelId="{087AA276-80D4-E04B-8547-C12E5CB8AEE0}">
      <dsp:nvSpPr>
        <dsp:cNvPr id="0" name=""/>
        <dsp:cNvSpPr/>
      </dsp:nvSpPr>
      <dsp:spPr>
        <a:xfrm>
          <a:off x="3656431" y="1180540"/>
          <a:ext cx="2253081" cy="2253081"/>
        </a:xfrm>
        <a:prstGeom prst="circularArrow">
          <a:avLst>
            <a:gd name="adj1" fmla="val 4687"/>
            <a:gd name="adj2" fmla="val 299029"/>
            <a:gd name="adj3" fmla="val 2486671"/>
            <a:gd name="adj4" fmla="val 15926341"/>
            <a:gd name="adj5" fmla="val 5469"/>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sp>
    <dsp:sp modelId="{F77971C7-CF4B-B84D-865F-46A41EFCC00F}">
      <dsp:nvSpPr>
        <dsp:cNvPr id="0" name=""/>
        <dsp:cNvSpPr/>
      </dsp:nvSpPr>
      <dsp:spPr>
        <a:xfrm>
          <a:off x="2551538" y="745142"/>
          <a:ext cx="1637004" cy="163700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sp>
    <dsp:sp modelId="{FC35E91C-4E7D-9742-8E27-5DE8BABC34E8}">
      <dsp:nvSpPr>
        <dsp:cNvPr id="0" name=""/>
        <dsp:cNvSpPr/>
      </dsp:nvSpPr>
      <dsp:spPr>
        <a:xfrm>
          <a:off x="3205140" y="-129524"/>
          <a:ext cx="1765020" cy="1765020"/>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D7647-2D39-E144-B309-208B8E85B260}" type="datetimeFigureOut">
              <a:rPr lang="en-US" smtClean="0"/>
              <a:t>11/4/13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E39A7E-BF97-F647-ACD4-BB69610C56B9}" type="slidenum">
              <a:rPr lang="en-US" smtClean="0"/>
              <a:t>‹#›</a:t>
            </a:fld>
            <a:endParaRPr lang="en-US"/>
          </a:p>
        </p:txBody>
      </p:sp>
    </p:spTree>
    <p:extLst>
      <p:ext uri="{BB962C8B-B14F-4D97-AF65-F5344CB8AC3E}">
        <p14:creationId xmlns:p14="http://schemas.microsoft.com/office/powerpoint/2010/main" val="16414723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39A7E-BF97-F647-ACD4-BB69610C56B9}" type="slidenum">
              <a:rPr lang="en-US" smtClean="0"/>
              <a:t>27</a:t>
            </a:fld>
            <a:endParaRPr lang="en-US"/>
          </a:p>
        </p:txBody>
      </p:sp>
    </p:spTree>
    <p:extLst>
      <p:ext uri="{BB962C8B-B14F-4D97-AF65-F5344CB8AC3E}">
        <p14:creationId xmlns:p14="http://schemas.microsoft.com/office/powerpoint/2010/main" val="4236236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6917C29-1211-4BED-9A06-36D4799FE365}" type="datetimeFigureOut">
              <a:rPr lang="en-US" smtClean="0"/>
              <a:t>11/4/13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94EAAAEE-C70B-4F45-87CB-478503653D1E}"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917C29-1211-4BED-9A06-36D4799FE365}" type="datetimeFigureOut">
              <a:rPr lang="en-US" smtClean="0"/>
              <a:t>11/4/13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EAAAEE-C70B-4F45-87CB-478503653D1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917C29-1211-4BED-9A06-36D4799FE365}" type="datetimeFigureOut">
              <a:rPr lang="en-US" smtClean="0"/>
              <a:t>11/4/13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EAAAEE-C70B-4F45-87CB-478503653D1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917C29-1211-4BED-9A06-36D4799FE365}" type="datetimeFigureOut">
              <a:rPr lang="en-US" smtClean="0"/>
              <a:t>11/4/13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EAAAEE-C70B-4F45-87CB-478503653D1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917C29-1211-4BED-9A06-36D4799FE365}" type="datetimeFigureOut">
              <a:rPr lang="en-US" smtClean="0"/>
              <a:t>11/4/13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94EAAAEE-C70B-4F45-87CB-478503653D1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917C29-1211-4BED-9A06-36D4799FE365}" type="datetimeFigureOut">
              <a:rPr lang="en-US" smtClean="0"/>
              <a:t>11/4/13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EAAAEE-C70B-4F45-87CB-478503653D1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6917C29-1211-4BED-9A06-36D4799FE365}" type="datetimeFigureOut">
              <a:rPr lang="en-US" smtClean="0"/>
              <a:t>11/4/13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EAAAEE-C70B-4F45-87CB-478503653D1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917C29-1211-4BED-9A06-36D4799FE365}" type="datetimeFigureOut">
              <a:rPr lang="en-US" smtClean="0"/>
              <a:t>11/4/13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EAAAEE-C70B-4F45-87CB-478503653D1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17C29-1211-4BED-9A06-36D4799FE365}" type="datetimeFigureOut">
              <a:rPr lang="en-US" smtClean="0"/>
              <a:t>11/4/13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EAAAEE-C70B-4F45-87CB-478503653D1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917C29-1211-4BED-9A06-36D4799FE365}" type="datetimeFigureOut">
              <a:rPr lang="en-US" smtClean="0"/>
              <a:t>11/4/13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EAAAEE-C70B-4F45-87CB-478503653D1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917C29-1211-4BED-9A06-36D4799FE365}" type="datetimeFigureOut">
              <a:rPr lang="en-US" smtClean="0"/>
              <a:t>11/4/13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EAAAEE-C70B-4F45-87CB-478503653D1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6917C29-1211-4BED-9A06-36D4799FE365}" type="datetimeFigureOut">
              <a:rPr lang="en-US" smtClean="0"/>
              <a:t>11/4/13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4EAAAEE-C70B-4F45-87CB-478503653D1E}"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hyperlink" Target="http://www2.maxwell.syr.edu/plegal/TIPS/worksheet4.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hools.nyc.gov/NR/rdonlyres/2B99376C-5BA2-4D97-9F85-1C5DA395EFF4/0/NYCDOEWellnessPolicy_June2010.pdf"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schools.nyc.gov/NR/rdonlyres/381F4607-7841-4D28-B7D5-0F30DDB77DFA/78296/A812FINAL.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nyc.gov/html/om/pdf/2012/otf_report.pdf" TargetMode="Externa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cdc.gov/healthyyouth/physicalactivity/facts.htm" TargetMode="Externa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dc.gov/healthyyouth/npao/strategies.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ealth.gov/paguidelines/guidelines/chapter3.aspx" TargetMode="External"/><Relationship Id="rId3" Type="http://schemas.openxmlformats.org/officeDocument/2006/relationships/hyperlink" Target="http://www.humankinetics.com/excerpts/excerpts/normal-ranges-of-body-weight-and-body-fa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2.maxwell.syr.edu/plegal/TIPS/worksheet4.html" TargetMode="Externa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hs.uk/news/2012/07July/Pages/Lack-of-exercise-as-deadly-as-smoking.asp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itday.com/fitness-articles/fitness/body-building/the-5-components-of-physical-fitness.html%23b" TargetMode="Externa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schools.nyc.gov/Academics/FitnessandHealth/KeyDocuments/Quick+Reference.htm" TargetMode="External"/><Relationship Id="rId4" Type="http://schemas.openxmlformats.org/officeDocument/2006/relationships/hyperlink" Target="Do%20nostretching,%20improve%20the%20range%20of%20motion%20of%20muscles%20and%20joints.%5B8%5D%20Aerobic%20exercises,%20such%20as%20cycling,%20swimming,%20walking,%20skipping%20rope,%20rowing,%20running,%20hiking%20or%20playing%20tennis,%20focus%20on%20increasing%20cardiovascular%20endurance.%5B9%5D%20Anaerobic%20exercises,%20such%20as%20weight%20training,%20functional%20training,%20eccentric%20training%20or%20sprinting%20and%20high-intensity%20interval%20training,%20increase%20short-term%20muscle%20strength.%5B10%5D" TargetMode="External"/><Relationship Id="rId5" Type="http://schemas.openxmlformats.org/officeDocument/2006/relationships/hyperlink" Target="http://search.nycenet.edu/search?q=Fitnessgram&amp;btnG=DOE+Search&amp;site=default_collection&amp;client=default_frontend&amp;output=xml_no_dtd&amp;proxystylesheet=default_frontend" TargetMode="External"/><Relationship Id="rId6" Type="http://schemas.openxmlformats.org/officeDocument/2006/relationships/hyperlink" Target="http://abclocal.go.com/wabc/story?section=news/education&amp;id=7502171" TargetMode="External"/><Relationship Id="rId7" Type="http://schemas.openxmlformats.org/officeDocument/2006/relationships/image" Target="../media/image20.png"/><Relationship Id="rId8" Type="http://schemas.openxmlformats.org/officeDocument/2006/relationships/hyperlink" Target="http://www.opt-osfns.org/schoolfood/public1/default.aspx" TargetMode="External"/><Relationship Id="rId1" Type="http://schemas.openxmlformats.org/officeDocument/2006/relationships/slideLayout" Target="../slideLayouts/slideLayout5.xml"/><Relationship Id="rId2" Type="http://schemas.openxmlformats.org/officeDocument/2006/relationships/hyperlink" Target="http://www.p12.nysed.gov/ciai/pe/peqa.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2.maxwell.syr.edu/plegal/TIPS/worksheet6.html" TargetMode="External"/><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www.nyc.gov/html/doh/downloads/pdf/survey/survey-2009fitnessgram.pdf" TargetMode="External"/><Relationship Id="rId4" Type="http://schemas.openxmlformats.org/officeDocument/2006/relationships/hyperlink" Target="http://www.cdc.gov/healthyyouth/obesity/facts.htm" TargetMode="External"/><Relationship Id="rId5" Type="http://schemas.openxmlformats.org/officeDocument/2006/relationships/hyperlink" Target="http://ajcn.nutrition.org/content/79/1/6.full" TargetMode="External"/><Relationship Id="rId6" Type="http://schemas.openxmlformats.org/officeDocument/2006/relationships/hyperlink" Target="http://www.sciencedirect.com/science/article/pii/S1058981308000374" TargetMode="External"/><Relationship Id="rId7" Type="http://schemas.openxmlformats.org/officeDocument/2006/relationships/hyperlink" Target="http://www.cdc.gov/healthyyouth/physicalactivity/facts.htm" TargetMode="External"/><Relationship Id="rId8" Type="http://schemas.openxmlformats.org/officeDocument/2006/relationships/hyperlink" Target="http://orthoinfo.aaos.org/topic.cfm?topic=A00038" TargetMode="External"/><Relationship Id="rId1" Type="http://schemas.openxmlformats.org/officeDocument/2006/relationships/slideLayout" Target="../slideLayouts/slideLayout2.xml"/><Relationship Id="rId2" Type="http://schemas.openxmlformats.org/officeDocument/2006/relationships/hyperlink" Target="http://www.childrensdefense.org/policy-priorities/childrens-health/child-nutrit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nhs.uk/news/2012/07July/Pages/Lack-of-exercise-as-deadly-as-smoking.aspx" TargetMode="External"/><Relationship Id="rId4" Type="http://schemas.openxmlformats.org/officeDocument/2006/relationships/hyperlink" Target="http://www.helpguide.org/life/healthy_eating_children_teens.htm" TargetMode="External"/><Relationship Id="rId5" Type="http://schemas.openxmlformats.org/officeDocument/2006/relationships/hyperlink" Target="http://www.cdc.gov/healthyyouth/npao/strategies.htm" TargetMode="External"/><Relationship Id="rId6" Type="http://schemas.openxmlformats.org/officeDocument/2006/relationships/hyperlink" Target="http://abclocal.go.com/wabc/story?section=news/education&amp;id=7502171" TargetMode="External"/><Relationship Id="rId7" Type="http://schemas.openxmlformats.org/officeDocument/2006/relationships/hyperlink" Target="http://www.cdc.gov/healthyyouth/physicalactivity/facts.htm" TargetMode="External"/><Relationship Id="rId1" Type="http://schemas.openxmlformats.org/officeDocument/2006/relationships/slideLayout" Target="../slideLayouts/slideLayout2.xml"/><Relationship Id="rId2" Type="http://schemas.openxmlformats.org/officeDocument/2006/relationships/hyperlink" Target="http://www.humankinetics.com/excerpts/excerpts/normal-ranges-of-body-weight-and-body-fa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foodpyramid.com/healthy-eating/the-effects-of-poor-nutrition-on-your-health-10409/" TargetMode="External"/><Relationship Id="rId4" Type="http://schemas.openxmlformats.org/officeDocument/2006/relationships/hyperlink" Target="http://www.nyc.gov/htmlom/pdf/2012/otf_report.pdf"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2.maxwell.syr.edu/plegal/TIPS/worksheet1.html" TargetMode="External"/></Relationships>
</file>

<file path=ppt/slides/_rels/slide5.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http://www2.maxwell.syr.edu/plegal/TIPS/worksheet2.html" TargetMode="External"/><Relationship Id="rId3" Type="http://schemas.openxmlformats.org/officeDocument/2006/relationships/hyperlink" Target="https://www.google.com/search?client=safari&amp;rls=en&amp;q=diabetes&amp;tbs=sx:1&amp;tbo=u&amp;sa=X&amp;ei=2D5IUrWfJ4TA4AOpy4GoCA&amp;ved=0CCwQjRM" TargetMode="External"/><Relationship Id="rId4" Type="http://schemas.openxmlformats.org/officeDocument/2006/relationships/hyperlink" Target="https://www.google.com/search?client=safari&amp;rls=en&amp;q=obesity&amp;tbs=sx:1&amp;tbo=u&amp;sa=X&amp;ei=2D5IUrWfJ4TA4AOpy4GoCA&amp;ved=0CC4QjRM" TargetMode="External"/><Relationship Id="rId5" Type="http://schemas.openxmlformats.org/officeDocument/2006/relationships/hyperlink" Target="https://www.google.com/search?client=safari&amp;rls=en&amp;q=heart+disease&amp;tbs=sx:1&amp;tbo=u&amp;sa=X&amp;ei=2D5IUrWfJ4TA4AOpy4GoCA&amp;ved=0CDAQjRM" TargetMode="External"/><Relationship Id="rId6" Type="http://schemas.openxmlformats.org/officeDocument/2006/relationships/hyperlink" Target="https://www.google.com/search?client=safari&amp;rls=en&amp;q=overweight&amp;tbs=sx:1&amp;tbo=u&amp;sa=X&amp;ei=2D5IUrWfJ4TA4AOpy4GoCA&amp;ved=0CDQQjRM" TargetMode="External"/><Relationship Id="rId7" Type="http://schemas.openxmlformats.org/officeDocument/2006/relationships/hyperlink" Target="https://www.google.com/search?client=safari&amp;rls=en&amp;q=high+blood+pressure&amp;tbs=sx:1&amp;tbo=u&amp;sa=X&amp;ei=2D5IUrWfJ4TA4AOpy4GoCA&amp;ved=0CDIQjRM" TargetMode="External"/><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hyperlink" Target="http://www.nyc.gov/html/om/pdf/2012/otf_report.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healthyyouth/obesity/facts.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2.maxwell.syr.edu/plegal/TIPS/worksheet3.html"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www.cdc.gov/healthyyouth/physicalactivity/facts.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Physical_exercise" TargetMode="External"/><Relationship Id="rId3" Type="http://schemas.openxmlformats.org/officeDocument/2006/relationships/hyperlink" Target="http://en.wikipedia.org/wiki/Strength_trai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848600" cy="1676400"/>
          </a:xfrm>
        </p:spPr>
        <p:txBody>
          <a:bodyPr>
            <a:noAutofit/>
          </a:bodyPr>
          <a:lstStyle/>
          <a:p>
            <a:r>
              <a:rPr lang="en-US" sz="9600" dirty="0" smtClean="0">
                <a:solidFill>
                  <a:srgbClr val="002060"/>
                </a:solidFill>
                <a:latin typeface="Antique Olive CompactPS" pitchFamily="34" charset="0"/>
              </a:rPr>
              <a:t>Obesity</a:t>
            </a:r>
            <a:endParaRPr lang="en-US" sz="9600" dirty="0">
              <a:solidFill>
                <a:srgbClr val="002060"/>
              </a:solidFill>
              <a:latin typeface="Antique Olive CompactPS" pitchFamily="34" charset="0"/>
            </a:endParaRPr>
          </a:p>
        </p:txBody>
      </p:sp>
      <p:sp>
        <p:nvSpPr>
          <p:cNvPr id="3" name="Subtitle 2"/>
          <p:cNvSpPr>
            <a:spLocks noGrp="1"/>
          </p:cNvSpPr>
          <p:nvPr>
            <p:ph type="subTitle" idx="1"/>
          </p:nvPr>
        </p:nvSpPr>
        <p:spPr>
          <a:xfrm>
            <a:off x="1371600" y="5257800"/>
            <a:ext cx="6477000" cy="762000"/>
          </a:xfrm>
        </p:spPr>
        <p:txBody>
          <a:bodyPr>
            <a:normAutofit fontScale="55000" lnSpcReduction="20000"/>
          </a:bodyPr>
          <a:lstStyle/>
          <a:p>
            <a:r>
              <a:rPr lang="en-US" b="1" dirty="0" smtClean="0">
                <a:solidFill>
                  <a:srgbClr val="C00000"/>
                </a:solidFill>
                <a:latin typeface="Adobe Heiti Std R" pitchFamily="34" charset="-128"/>
                <a:ea typeface="Adobe Heiti Std R" pitchFamily="34" charset="-128"/>
              </a:rPr>
              <a:t>Ms. Robin Henry</a:t>
            </a:r>
          </a:p>
          <a:p>
            <a:r>
              <a:rPr lang="en-US" b="1" dirty="0" smtClean="0">
                <a:solidFill>
                  <a:srgbClr val="C00000"/>
                </a:solidFill>
                <a:latin typeface="Adobe Heiti Std R" pitchFamily="34" charset="-128"/>
                <a:ea typeface="Adobe Heiti Std R" pitchFamily="34" charset="-128"/>
              </a:rPr>
              <a:t>George Westinghouse High School</a:t>
            </a:r>
          </a:p>
          <a:p>
            <a:r>
              <a:rPr lang="en-US" b="1" dirty="0" smtClean="0">
                <a:solidFill>
                  <a:srgbClr val="C00000"/>
                </a:solidFill>
                <a:latin typeface="Adobe Heiti Std R" pitchFamily="34" charset="-128"/>
                <a:ea typeface="Adobe Heiti Std R" pitchFamily="34" charset="-128"/>
              </a:rPr>
              <a:t>rhenry6@schools.nyc.gov</a:t>
            </a:r>
            <a:endParaRPr lang="en-US" b="1" dirty="0">
              <a:solidFill>
                <a:srgbClr val="C00000"/>
              </a:solidFill>
              <a:latin typeface="Adobe Heiti Std R" pitchFamily="34" charset="-128"/>
              <a:ea typeface="Adobe Heiti Std R" pitchFamily="34" charset="-128"/>
            </a:endParaRPr>
          </a:p>
        </p:txBody>
      </p:sp>
      <p:pic>
        <p:nvPicPr>
          <p:cNvPr id="1026" name="Picture 2" descr="http://ts1.mm.bing.net/th?id=H.4896736284575296&amp;pid=1.7&amp;w=341&amp;h=188&amp;c=7&amp;rs=1&amp;url=http%3a%2f%2fwww.featurepics.com%2fonline%2fLazy-Guys-Illustrations-465196.as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14601"/>
            <a:ext cx="3733800" cy="255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5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2667000"/>
          </a:xfrm>
        </p:spPr>
        <p:txBody>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3600" dirty="0" smtClean="0"/>
              <a:t>Additional underlying Factors that contribute to OBESITY</a:t>
            </a:r>
            <a:r>
              <a:rPr lang="en-US" dirty="0" smtClean="0"/>
              <a:t/>
            </a:r>
            <a:br>
              <a:rPr lang="en-US" dirty="0" smtClean="0"/>
            </a:br>
            <a:endParaRPr lang="en-US" dirty="0"/>
          </a:p>
        </p:txBody>
      </p:sp>
      <p:graphicFrame>
        <p:nvGraphicFramePr>
          <p:cNvPr id="5" name="Diagram 4"/>
          <p:cNvGraphicFramePr/>
          <p:nvPr>
            <p:extLst>
              <p:ext uri="{D42A27DB-BD31-4B8C-83A1-F6EECF244321}">
                <p14:modId xmlns:p14="http://schemas.microsoft.com/office/powerpoint/2010/main" val="1014715923"/>
              </p:ext>
            </p:extLst>
          </p:nvPr>
        </p:nvGraphicFramePr>
        <p:xfrm>
          <a:off x="762000" y="2667000"/>
          <a:ext cx="79248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3490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7924800" cy="2286000"/>
          </a:xfrm>
        </p:spPr>
        <p:txBody>
          <a:bodyPr>
            <a:noAutofit/>
          </a:bodyPr>
          <a:lstStyle/>
          <a:p>
            <a:pPr algn="ctr"/>
            <a:r>
              <a:rPr lang="en-US" sz="4000" dirty="0" smtClean="0">
                <a:solidFill>
                  <a:srgbClr val="000090"/>
                </a:solidFill>
              </a:rPr>
              <a:t> </a:t>
            </a:r>
            <a:r>
              <a:rPr lang="en-US" sz="3600" dirty="0" smtClean="0">
                <a:solidFill>
                  <a:srgbClr val="000090"/>
                </a:solidFill>
              </a:rPr>
              <a:t/>
            </a:r>
            <a:br>
              <a:rPr lang="en-US" sz="3600" dirty="0" smtClean="0">
                <a:solidFill>
                  <a:srgbClr val="000090"/>
                </a:solidFill>
              </a:rPr>
            </a:br>
            <a:r>
              <a:rPr lang="en-US" sz="4000" dirty="0" smtClean="0">
                <a:solidFill>
                  <a:srgbClr val="000090"/>
                </a:solidFill>
              </a:rPr>
              <a:t>Poor Nutrition Habits also contributes to the problem of OBESITY</a:t>
            </a:r>
            <a:endParaRPr lang="en-US" sz="4000" dirty="0">
              <a:solidFill>
                <a:srgbClr val="000090"/>
              </a:solidFill>
            </a:endParaRPr>
          </a:p>
        </p:txBody>
      </p:sp>
      <p:sp>
        <p:nvSpPr>
          <p:cNvPr id="6" name="Text Placeholder 5"/>
          <p:cNvSpPr>
            <a:spLocks noGrp="1"/>
          </p:cNvSpPr>
          <p:nvPr>
            <p:ph type="body" idx="2"/>
          </p:nvPr>
        </p:nvSpPr>
        <p:spPr>
          <a:xfrm>
            <a:off x="457200" y="2209800"/>
            <a:ext cx="8153400" cy="3852863"/>
          </a:xfrm>
        </p:spPr>
        <p:txBody>
          <a:bodyPr>
            <a:normAutofit lnSpcReduction="10000"/>
          </a:bodyPr>
          <a:lstStyle/>
          <a:p>
            <a:pPr algn="ctr"/>
            <a:r>
              <a:rPr lang="en-US" sz="2400" i="1" dirty="0" smtClean="0">
                <a:solidFill>
                  <a:srgbClr val="000090"/>
                </a:solidFill>
              </a:rPr>
              <a:t>Including:</a:t>
            </a:r>
            <a:endParaRPr lang="en-US" sz="2400" i="1" dirty="0" smtClean="0"/>
          </a:p>
          <a:p>
            <a:pPr algn="ctr"/>
            <a:r>
              <a:rPr lang="en-US" sz="2400" dirty="0" smtClean="0"/>
              <a:t>Eating Fast Foods – Fried Foods</a:t>
            </a:r>
          </a:p>
          <a:p>
            <a:pPr algn="ctr"/>
            <a:r>
              <a:rPr lang="en-US" sz="2400" dirty="0" smtClean="0"/>
              <a:t>Diet High In Salt</a:t>
            </a:r>
          </a:p>
          <a:p>
            <a:pPr algn="ctr"/>
            <a:r>
              <a:rPr lang="en-US" sz="2400" dirty="0" smtClean="0"/>
              <a:t>High Amounts of Sugar</a:t>
            </a:r>
          </a:p>
          <a:p>
            <a:pPr algn="ctr"/>
            <a:r>
              <a:rPr lang="en-US" sz="2400" dirty="0" smtClean="0"/>
              <a:t>High Fructose Corn Syrup</a:t>
            </a:r>
          </a:p>
          <a:p>
            <a:pPr algn="ctr"/>
            <a:r>
              <a:rPr lang="en-US" sz="2400" dirty="0" smtClean="0"/>
              <a:t>Trans Fat</a:t>
            </a:r>
          </a:p>
          <a:p>
            <a:pPr algn="ctr"/>
            <a:endParaRPr lang="en-US" sz="2400" dirty="0" smtClean="0"/>
          </a:p>
          <a:p>
            <a:pPr algn="ctr"/>
            <a:r>
              <a:rPr lang="en-US" sz="2400" dirty="0" smtClean="0"/>
              <a:t>Over Eating</a:t>
            </a:r>
          </a:p>
          <a:p>
            <a:pPr algn="ctr"/>
            <a:r>
              <a:rPr lang="en-US" sz="2400" dirty="0" smtClean="0"/>
              <a:t>Not eating regularly – 3x’s a day</a:t>
            </a:r>
          </a:p>
          <a:p>
            <a:pPr marL="285750" indent="-285750">
              <a:buFont typeface="Wingdings" charset="2"/>
              <a:buChar char=""/>
            </a:pPr>
            <a:endParaRPr lang="en-US" dirty="0"/>
          </a:p>
          <a:p>
            <a:pPr marL="285750" indent="-285750">
              <a:buFont typeface="Wingdings" charset="2"/>
              <a:buChar char=""/>
            </a:pPr>
            <a:endParaRPr lang="en-US" dirty="0" smtClean="0"/>
          </a:p>
          <a:p>
            <a:pPr marL="285750" indent="-285750">
              <a:buFont typeface="Wingdings" charset="2"/>
              <a:buChar char=""/>
            </a:pPr>
            <a:endParaRPr lang="en-US" dirty="0"/>
          </a:p>
        </p:txBody>
      </p:sp>
      <p:pic>
        <p:nvPicPr>
          <p:cNvPr id="2" name="Picture 1"/>
          <p:cNvPicPr>
            <a:picLocks noChangeAspect="1"/>
          </p:cNvPicPr>
          <p:nvPr/>
        </p:nvPicPr>
        <p:blipFill>
          <a:blip r:embed="rId2"/>
          <a:stretch>
            <a:fillRect/>
          </a:stretch>
        </p:blipFill>
        <p:spPr>
          <a:xfrm>
            <a:off x="6324600" y="4267200"/>
            <a:ext cx="1981200" cy="1113183"/>
          </a:xfrm>
          <a:prstGeom prst="rect">
            <a:avLst/>
          </a:prstGeom>
        </p:spPr>
      </p:pic>
      <p:pic>
        <p:nvPicPr>
          <p:cNvPr id="3" name="Picture 2"/>
          <p:cNvPicPr>
            <a:picLocks noChangeAspect="1"/>
          </p:cNvPicPr>
          <p:nvPr/>
        </p:nvPicPr>
        <p:blipFill>
          <a:blip r:embed="rId3"/>
          <a:stretch>
            <a:fillRect/>
          </a:stretch>
        </p:blipFill>
        <p:spPr>
          <a:xfrm>
            <a:off x="490220" y="3429000"/>
            <a:ext cx="1630680" cy="1219200"/>
          </a:xfrm>
          <a:prstGeom prst="rect">
            <a:avLst/>
          </a:prstGeom>
        </p:spPr>
      </p:pic>
    </p:spTree>
    <p:extLst>
      <p:ext uri="{BB962C8B-B14F-4D97-AF65-F5344CB8AC3E}">
        <p14:creationId xmlns:p14="http://schemas.microsoft.com/office/powerpoint/2010/main" val="211813465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066800"/>
            <a:ext cx="6223000" cy="3873500"/>
          </a:xfrm>
          <a:prstGeom prst="rect">
            <a:avLst/>
          </a:prstGeom>
        </p:spPr>
      </p:pic>
      <p:sp>
        <p:nvSpPr>
          <p:cNvPr id="4" name="TextBox 3"/>
          <p:cNvSpPr txBox="1"/>
          <p:nvPr/>
        </p:nvSpPr>
        <p:spPr>
          <a:xfrm>
            <a:off x="990600" y="5105400"/>
            <a:ext cx="7162800" cy="1200329"/>
          </a:xfrm>
          <a:prstGeom prst="rect">
            <a:avLst/>
          </a:prstGeom>
          <a:noFill/>
        </p:spPr>
        <p:txBody>
          <a:bodyPr wrap="square" rtlCol="0">
            <a:spAutoFit/>
          </a:bodyPr>
          <a:lstStyle/>
          <a:p>
            <a:r>
              <a:rPr lang="en-US" dirty="0" smtClean="0">
                <a:solidFill>
                  <a:schemeClr val="bg1">
                    <a:lumMod val="95000"/>
                    <a:lumOff val="5000"/>
                  </a:schemeClr>
                </a:solidFill>
              </a:rPr>
              <a:t>***</a:t>
            </a:r>
            <a:r>
              <a:rPr lang="en-US" dirty="0" smtClean="0">
                <a:solidFill>
                  <a:srgbClr val="FFFF00"/>
                </a:solidFill>
              </a:rPr>
              <a:t>Use </a:t>
            </a:r>
            <a:r>
              <a:rPr lang="en-US" dirty="0">
                <a:solidFill>
                  <a:srgbClr val="FFFF00"/>
                </a:solidFill>
              </a:rPr>
              <a:t>The Information and Hyperlinks on </a:t>
            </a:r>
            <a:r>
              <a:rPr lang="en-US" dirty="0" smtClean="0">
                <a:solidFill>
                  <a:srgbClr val="FFFF00"/>
                </a:solidFill>
              </a:rPr>
              <a:t>slides 12-16:  </a:t>
            </a:r>
          </a:p>
          <a:p>
            <a:r>
              <a:rPr lang="en-US" dirty="0" smtClean="0">
                <a:solidFill>
                  <a:srgbClr val="FFFF00"/>
                </a:solidFill>
              </a:rPr>
              <a:t>Step 4</a:t>
            </a:r>
            <a:r>
              <a:rPr lang="en-US" dirty="0">
                <a:solidFill>
                  <a:srgbClr val="FFFF00"/>
                </a:solidFill>
              </a:rPr>
              <a:t> </a:t>
            </a:r>
            <a:r>
              <a:rPr lang="en-US" dirty="0" smtClean="0">
                <a:solidFill>
                  <a:srgbClr val="FFFF00"/>
                </a:solidFill>
              </a:rPr>
              <a:t>– Evaluating Existing Public Policies: Using Worksheet 4: </a:t>
            </a:r>
            <a:r>
              <a:rPr lang="en-US" dirty="0" smtClean="0">
                <a:solidFill>
                  <a:srgbClr val="0D0D0D"/>
                </a:solidFill>
                <a:hlinkClick r:id="rId3"/>
              </a:rPr>
              <a:t>http</a:t>
            </a:r>
            <a:r>
              <a:rPr lang="en-US" dirty="0">
                <a:solidFill>
                  <a:srgbClr val="0D0D0D"/>
                </a:solidFill>
                <a:hlinkClick r:id="rId3"/>
              </a:rPr>
              <a:t>://www2.maxwell.syr.edu/plegal/TIPS/</a:t>
            </a:r>
            <a:r>
              <a:rPr lang="en-US" dirty="0" smtClean="0">
                <a:solidFill>
                  <a:srgbClr val="0D0D0D"/>
                </a:solidFill>
                <a:hlinkClick r:id="rId3"/>
              </a:rPr>
              <a:t>worksheet4.html</a:t>
            </a:r>
            <a:endParaRPr lang="en-US" dirty="0" smtClean="0">
              <a:solidFill>
                <a:srgbClr val="0D0D0D"/>
              </a:solidFill>
            </a:endParaRPr>
          </a:p>
          <a:p>
            <a:pPr marL="137160" indent="0">
              <a:buNone/>
            </a:pPr>
            <a:endParaRPr lang="en-US" dirty="0">
              <a:solidFill>
                <a:srgbClr val="0D0D0D"/>
              </a:solidFill>
            </a:endParaRPr>
          </a:p>
        </p:txBody>
      </p:sp>
    </p:spTree>
    <p:extLst>
      <p:ext uri="{BB962C8B-B14F-4D97-AF65-F5344CB8AC3E}">
        <p14:creationId xmlns:p14="http://schemas.microsoft.com/office/powerpoint/2010/main" val="229509398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r>
              <a:rPr lang="en-US" sz="2800" dirty="0" smtClean="0">
                <a:solidFill>
                  <a:schemeClr val="bg1">
                    <a:lumMod val="95000"/>
                    <a:lumOff val="5000"/>
                  </a:schemeClr>
                </a:solidFill>
              </a:rPr>
              <a:t>Existing Policy </a:t>
            </a:r>
            <a:r>
              <a:rPr lang="en-US" sz="2800" dirty="0" smtClean="0">
                <a:solidFill>
                  <a:srgbClr val="FFFF00"/>
                </a:solidFill>
              </a:rPr>
              <a:t>Regulation A-812 Implementing Total Wellness In all Youth</a:t>
            </a:r>
            <a:endParaRPr lang="en-US" sz="2800"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marL="137160" indent="0">
              <a:buNone/>
            </a:pPr>
            <a:r>
              <a:rPr lang="en-US" dirty="0" smtClean="0">
                <a:solidFill>
                  <a:schemeClr val="bg1">
                    <a:lumMod val="95000"/>
                    <a:lumOff val="5000"/>
                  </a:schemeClr>
                </a:solidFill>
              </a:rPr>
              <a:t>By </a:t>
            </a:r>
            <a:r>
              <a:rPr lang="en-US" dirty="0">
                <a:solidFill>
                  <a:srgbClr val="0D0D0D"/>
                </a:solidFill>
              </a:rPr>
              <a:t>a</a:t>
            </a:r>
            <a:r>
              <a:rPr lang="en-US" dirty="0" smtClean="0">
                <a:solidFill>
                  <a:srgbClr val="0D0D0D"/>
                </a:solidFill>
              </a:rPr>
              <a:t>ssuring </a:t>
            </a:r>
            <a:r>
              <a:rPr lang="en-US" dirty="0" smtClean="0">
                <a:solidFill>
                  <a:srgbClr val="FFFF00"/>
                </a:solidFill>
              </a:rPr>
              <a:t>all</a:t>
            </a:r>
            <a:r>
              <a:rPr lang="en-US" dirty="0" smtClean="0">
                <a:solidFill>
                  <a:srgbClr val="0D0D0D"/>
                </a:solidFill>
              </a:rPr>
              <a:t> children and adolescents receive the </a:t>
            </a:r>
            <a:r>
              <a:rPr lang="en-US" b="1" dirty="0" smtClean="0">
                <a:solidFill>
                  <a:srgbClr val="0D0D0D"/>
                </a:solidFill>
              </a:rPr>
              <a:t>education, resources and opportunities </a:t>
            </a:r>
            <a:r>
              <a:rPr lang="en-US" dirty="0" smtClean="0">
                <a:solidFill>
                  <a:schemeClr val="bg1">
                    <a:lumMod val="95000"/>
                    <a:lumOff val="5000"/>
                  </a:schemeClr>
                </a:solidFill>
              </a:rPr>
              <a:t>needed to live a life of wellness that includes regular physical activity and proper nutrition habits.</a:t>
            </a:r>
          </a:p>
          <a:p>
            <a:pPr marL="137160" indent="0">
              <a:buNone/>
            </a:pPr>
            <a:endParaRPr lang="en-US" dirty="0" smtClean="0">
              <a:solidFill>
                <a:schemeClr val="bg1">
                  <a:lumMod val="95000"/>
                  <a:lumOff val="5000"/>
                </a:schemeClr>
              </a:solidFill>
            </a:endParaRPr>
          </a:p>
          <a:p>
            <a:pPr marL="137160" indent="0">
              <a:buNone/>
            </a:pPr>
            <a:r>
              <a:rPr lang="en-US" dirty="0" smtClean="0">
                <a:solidFill>
                  <a:schemeClr val="bg1">
                    <a:lumMod val="95000"/>
                    <a:lumOff val="5000"/>
                  </a:schemeClr>
                </a:solidFill>
              </a:rPr>
              <a:t>Proposed policy: </a:t>
            </a:r>
            <a:r>
              <a:rPr lang="en-US" dirty="0" smtClean="0">
                <a:solidFill>
                  <a:schemeClr val="bg1">
                    <a:lumMod val="95000"/>
                    <a:lumOff val="5000"/>
                  </a:schemeClr>
                </a:solidFill>
                <a:hlinkClick r:id="rId2"/>
              </a:rPr>
              <a:t>NYC Chancellor’s </a:t>
            </a:r>
            <a:r>
              <a:rPr lang="en-US" dirty="0">
                <a:solidFill>
                  <a:schemeClr val="bg1">
                    <a:lumMod val="95000"/>
                    <a:lumOff val="5000"/>
                  </a:schemeClr>
                </a:solidFill>
                <a:hlinkClick r:id="rId2"/>
              </a:rPr>
              <a:t>Regulation </a:t>
            </a:r>
            <a:r>
              <a:rPr lang="en-US" dirty="0" smtClean="0">
                <a:solidFill>
                  <a:schemeClr val="bg1">
                    <a:lumMod val="95000"/>
                    <a:lumOff val="5000"/>
                  </a:schemeClr>
                </a:solidFill>
                <a:hlinkClick r:id="rId2"/>
              </a:rPr>
              <a:t>A</a:t>
            </a:r>
            <a:r>
              <a:rPr lang="en-US" dirty="0">
                <a:solidFill>
                  <a:schemeClr val="bg1">
                    <a:lumMod val="95000"/>
                    <a:lumOff val="5000"/>
                  </a:schemeClr>
                </a:solidFill>
                <a:hlinkClick r:id="rId2"/>
              </a:rPr>
              <a:t>-812</a:t>
            </a:r>
            <a:endParaRPr lang="en-US" dirty="0">
              <a:solidFill>
                <a:schemeClr val="bg1">
                  <a:lumMod val="95000"/>
                  <a:lumOff val="5000"/>
                </a:schemeClr>
              </a:solidFill>
            </a:endParaRPr>
          </a:p>
          <a:p>
            <a:pPr marL="137160" indent="0">
              <a:buNone/>
            </a:pPr>
            <a:endParaRPr lang="en-US" dirty="0" smtClean="0">
              <a:solidFill>
                <a:schemeClr val="bg1">
                  <a:lumMod val="95000"/>
                  <a:lumOff val="5000"/>
                </a:schemeClr>
              </a:solidFill>
            </a:endParaRPr>
          </a:p>
          <a:p>
            <a:pPr marL="137160" indent="0">
              <a:buNone/>
            </a:pPr>
            <a:r>
              <a:rPr lang="en-US" dirty="0" smtClean="0">
                <a:solidFill>
                  <a:schemeClr val="bg1">
                    <a:lumMod val="95000"/>
                    <a:lumOff val="5000"/>
                  </a:schemeClr>
                </a:solidFill>
                <a:hlinkClick r:id="rId3"/>
              </a:rPr>
              <a:t>NYCDOE Wellness Policy on physical activity and wellness include</a:t>
            </a:r>
            <a:r>
              <a:rPr lang="en-US" dirty="0" smtClean="0">
                <a:solidFill>
                  <a:schemeClr val="bg1">
                    <a:lumMod val="95000"/>
                    <a:lumOff val="5000"/>
                  </a:schemeClr>
                </a:solidFill>
              </a:rPr>
              <a:t>:</a:t>
            </a:r>
          </a:p>
          <a:p>
            <a:pPr marL="137160" indent="0">
              <a:buNone/>
            </a:pPr>
            <a:endParaRPr lang="en-US" sz="1100" dirty="0" smtClean="0"/>
          </a:p>
          <a:p>
            <a:pPr marL="137160" indent="0">
              <a:buNone/>
            </a:pPr>
            <a:r>
              <a:rPr lang="en-US" sz="1700" dirty="0" smtClean="0">
                <a:solidFill>
                  <a:schemeClr val="bg1">
                    <a:lumMod val="95000"/>
                    <a:lumOff val="5000"/>
                  </a:schemeClr>
                </a:solidFill>
              </a:rPr>
              <a:t>1. </a:t>
            </a:r>
            <a:r>
              <a:rPr lang="en-US" sz="1700" dirty="0"/>
              <a:t>School Wellness </a:t>
            </a:r>
            <a:r>
              <a:rPr lang="en-US" sz="1700" dirty="0" smtClean="0"/>
              <a:t>Councils</a:t>
            </a:r>
            <a:endParaRPr lang="en-US" sz="1700" dirty="0" smtClean="0">
              <a:solidFill>
                <a:schemeClr val="bg1">
                  <a:lumMod val="95000"/>
                  <a:lumOff val="5000"/>
                </a:schemeClr>
              </a:solidFill>
            </a:endParaRPr>
          </a:p>
          <a:p>
            <a:pPr marL="137160" indent="0">
              <a:buNone/>
            </a:pPr>
            <a:r>
              <a:rPr lang="en-US" sz="1700" dirty="0" smtClean="0">
                <a:solidFill>
                  <a:schemeClr val="bg1">
                    <a:lumMod val="95000"/>
                    <a:lumOff val="5000"/>
                  </a:schemeClr>
                </a:solidFill>
              </a:rPr>
              <a:t>2. </a:t>
            </a:r>
            <a:r>
              <a:rPr lang="en-US" sz="1700" dirty="0"/>
              <a:t>Nutritional Quality of </a:t>
            </a:r>
            <a:r>
              <a:rPr lang="en-US" sz="1700" dirty="0" smtClean="0"/>
              <a:t>School Food </a:t>
            </a:r>
            <a:r>
              <a:rPr lang="en-US" sz="1700" dirty="0"/>
              <a:t>Meals </a:t>
            </a:r>
            <a:endParaRPr lang="en-US" sz="1700" dirty="0" smtClean="0">
              <a:solidFill>
                <a:schemeClr val="bg1">
                  <a:lumMod val="95000"/>
                  <a:lumOff val="5000"/>
                </a:schemeClr>
              </a:solidFill>
            </a:endParaRPr>
          </a:p>
          <a:p>
            <a:pPr marL="137160" indent="0">
              <a:buNone/>
            </a:pPr>
            <a:r>
              <a:rPr lang="en-US" sz="1700" dirty="0" smtClean="0">
                <a:solidFill>
                  <a:schemeClr val="bg1">
                    <a:lumMod val="95000"/>
                    <a:lumOff val="5000"/>
                  </a:schemeClr>
                </a:solidFill>
              </a:rPr>
              <a:t>3. </a:t>
            </a:r>
            <a:r>
              <a:rPr lang="en-US" sz="1700" dirty="0"/>
              <a:t>Nutrition Education and Promotion </a:t>
            </a:r>
            <a:endParaRPr lang="en-US" sz="1700" dirty="0" smtClean="0"/>
          </a:p>
          <a:p>
            <a:pPr marL="137160" indent="0">
              <a:buNone/>
            </a:pPr>
            <a:r>
              <a:rPr lang="en-US" sz="1700" dirty="0" smtClean="0">
                <a:solidFill>
                  <a:schemeClr val="bg1">
                    <a:lumMod val="95000"/>
                    <a:lumOff val="5000"/>
                  </a:schemeClr>
                </a:solidFill>
              </a:rPr>
              <a:t>4. </a:t>
            </a:r>
            <a:r>
              <a:rPr lang="en-US" sz="1700" dirty="0"/>
              <a:t>Physical Activity Opportunities and Physical Education </a:t>
            </a:r>
            <a:endParaRPr lang="en-US" sz="1700" dirty="0" smtClean="0"/>
          </a:p>
          <a:p>
            <a:pPr marL="137160" indent="0">
              <a:buNone/>
            </a:pPr>
            <a:r>
              <a:rPr lang="en-US" sz="1700" dirty="0" smtClean="0">
                <a:solidFill>
                  <a:schemeClr val="bg1">
                    <a:lumMod val="95000"/>
                    <a:lumOff val="5000"/>
                  </a:schemeClr>
                </a:solidFill>
              </a:rPr>
              <a:t>5. </a:t>
            </a:r>
            <a:r>
              <a:rPr lang="en-US" sz="1700" dirty="0"/>
              <a:t>Staff Wellness </a:t>
            </a:r>
            <a:endParaRPr lang="en-US" sz="1700" dirty="0" smtClean="0"/>
          </a:p>
          <a:p>
            <a:pPr marL="137160" indent="0">
              <a:buNone/>
            </a:pPr>
            <a:r>
              <a:rPr lang="en-US" sz="1700" dirty="0" smtClean="0">
                <a:solidFill>
                  <a:schemeClr val="bg1">
                    <a:lumMod val="95000"/>
                    <a:lumOff val="5000"/>
                  </a:schemeClr>
                </a:solidFill>
              </a:rPr>
              <a:t>6. </a:t>
            </a:r>
            <a:r>
              <a:rPr lang="en-US" sz="1700" dirty="0"/>
              <a:t>Monitoring and Policy Review </a:t>
            </a:r>
            <a:endParaRPr lang="en-US" sz="1700" dirty="0" smtClean="0"/>
          </a:p>
          <a:p>
            <a:pPr marL="137160" indent="0">
              <a:buNone/>
            </a:pPr>
            <a:endParaRPr lang="en-US" sz="1100" dirty="0" smtClean="0">
              <a:solidFill>
                <a:schemeClr val="bg1">
                  <a:lumMod val="95000"/>
                  <a:lumOff val="5000"/>
                </a:schemeClr>
              </a:solidFill>
            </a:endParaRPr>
          </a:p>
          <a:p>
            <a:pPr marL="137160" indent="0">
              <a:buNone/>
            </a:pPr>
            <a:endParaRPr lang="en-US" sz="1100" dirty="0">
              <a:solidFill>
                <a:schemeClr val="bg1">
                  <a:lumMod val="95000"/>
                  <a:lumOff val="5000"/>
                </a:schemeClr>
              </a:solidFill>
            </a:endParaRPr>
          </a:p>
          <a:p>
            <a:pPr marL="137160" indent="0">
              <a:buNone/>
            </a:pPr>
            <a:endParaRPr lang="en-US" sz="1100" dirty="0" smtClean="0">
              <a:solidFill>
                <a:schemeClr val="bg1">
                  <a:lumMod val="95000"/>
                  <a:lumOff val="5000"/>
                </a:schemeClr>
              </a:solidFill>
            </a:endParaRPr>
          </a:p>
          <a:p>
            <a:pPr marL="137160" indent="0">
              <a:buNone/>
            </a:pPr>
            <a:endParaRPr lang="en-US" sz="1100" dirty="0" smtClean="0">
              <a:solidFill>
                <a:schemeClr val="bg1">
                  <a:lumMod val="95000"/>
                  <a:lumOff val="5000"/>
                </a:schemeClr>
              </a:solidFill>
            </a:endParaRPr>
          </a:p>
          <a:p>
            <a:pPr marL="137160" indent="0">
              <a:buNone/>
            </a:pPr>
            <a:endParaRPr lang="en-US" dirty="0" smtClean="0">
              <a:solidFill>
                <a:schemeClr val="bg1">
                  <a:lumMod val="95000"/>
                  <a:lumOff val="5000"/>
                </a:schemeClr>
              </a:solidFill>
            </a:endParaRPr>
          </a:p>
        </p:txBody>
      </p:sp>
      <p:pic>
        <p:nvPicPr>
          <p:cNvPr id="4" name="Picture 3"/>
          <p:cNvPicPr>
            <a:picLocks noChangeAspect="1"/>
          </p:cNvPicPr>
          <p:nvPr/>
        </p:nvPicPr>
        <p:blipFill>
          <a:blip r:embed="rId4"/>
          <a:stretch>
            <a:fillRect/>
          </a:stretch>
        </p:blipFill>
        <p:spPr>
          <a:xfrm>
            <a:off x="5334000" y="4800600"/>
            <a:ext cx="3343372" cy="1447800"/>
          </a:xfrm>
          <a:prstGeom prst="rect">
            <a:avLst/>
          </a:prstGeom>
        </p:spPr>
      </p:pic>
    </p:spTree>
    <p:extLst>
      <p:ext uri="{BB962C8B-B14F-4D97-AF65-F5344CB8AC3E}">
        <p14:creationId xmlns:p14="http://schemas.microsoft.com/office/powerpoint/2010/main" val="396881818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00000"/>
                </a:solidFill>
                <a:hlinkClick r:id="rId2"/>
              </a:rPr>
              <a:t>Reversing The Epidemic</a:t>
            </a:r>
            <a:r>
              <a:rPr lang="en-US" dirty="0" smtClean="0"/>
              <a:t/>
            </a:r>
            <a:br>
              <a:rPr lang="en-US" dirty="0" smtClean="0"/>
            </a:br>
            <a:r>
              <a:rPr lang="en-US" sz="2400" dirty="0" smtClean="0">
                <a:solidFill>
                  <a:srgbClr val="800000"/>
                </a:solidFill>
              </a:rPr>
              <a:t>Existing public actions</a:t>
            </a:r>
            <a:endParaRPr lang="en-US" dirty="0">
              <a:solidFill>
                <a:srgbClr val="800000"/>
              </a:solidFill>
            </a:endParaRPr>
          </a:p>
        </p:txBody>
      </p:sp>
      <p:sp>
        <p:nvSpPr>
          <p:cNvPr id="4" name="TextBox 3"/>
          <p:cNvSpPr txBox="1"/>
          <p:nvPr/>
        </p:nvSpPr>
        <p:spPr>
          <a:xfrm>
            <a:off x="762000" y="1524000"/>
            <a:ext cx="7620000" cy="5539979"/>
          </a:xfrm>
          <a:prstGeom prst="rect">
            <a:avLst/>
          </a:prstGeom>
          <a:noFill/>
        </p:spPr>
        <p:txBody>
          <a:bodyPr wrap="square" rtlCol="0">
            <a:spAutoFit/>
          </a:bodyPr>
          <a:lstStyle/>
          <a:p>
            <a:pPr marL="285750" indent="-285750">
              <a:buFont typeface="Wingdings" charset="2"/>
              <a:buChar char="§"/>
            </a:pPr>
            <a:r>
              <a:rPr lang="en-US" dirty="0"/>
              <a:t>Mayor Bloomberg </a:t>
            </a:r>
            <a:r>
              <a:rPr lang="en-US" dirty="0" smtClean="0"/>
              <a:t>announced: </a:t>
            </a:r>
          </a:p>
          <a:p>
            <a:pPr marL="285750" indent="-285750">
              <a:buFont typeface="Wingdings" charset="2"/>
              <a:buChar char="§"/>
            </a:pPr>
            <a:r>
              <a:rPr lang="en-US" dirty="0" smtClean="0"/>
              <a:t>December 2011 –</a:t>
            </a:r>
          </a:p>
          <a:p>
            <a:r>
              <a:rPr lang="en-US" dirty="0" smtClean="0"/>
              <a:t>         Drop </a:t>
            </a:r>
            <a:r>
              <a:rPr lang="en-US" dirty="0"/>
              <a:t>in obesity rates amongst kindergartner – 8</a:t>
            </a:r>
            <a:r>
              <a:rPr lang="en-US" baseline="30000" dirty="0"/>
              <a:t>th</a:t>
            </a:r>
            <a:r>
              <a:rPr lang="en-US" dirty="0"/>
              <a:t> </a:t>
            </a:r>
            <a:r>
              <a:rPr lang="en-US" dirty="0" smtClean="0"/>
              <a:t>grade</a:t>
            </a:r>
          </a:p>
          <a:p>
            <a:r>
              <a:rPr lang="en-US" dirty="0"/>
              <a:t> </a:t>
            </a:r>
            <a:r>
              <a:rPr lang="en-US" dirty="0" smtClean="0"/>
              <a:t>        through:</a:t>
            </a:r>
          </a:p>
          <a:p>
            <a:r>
              <a:rPr lang="en-US" dirty="0"/>
              <a:t>	</a:t>
            </a:r>
            <a:r>
              <a:rPr lang="en-US" dirty="0" smtClean="0"/>
              <a:t>- </a:t>
            </a:r>
            <a:r>
              <a:rPr lang="en-US" sz="2800" dirty="0"/>
              <a:t>E</a:t>
            </a:r>
            <a:r>
              <a:rPr lang="en-US" sz="2800" dirty="0" smtClean="0"/>
              <a:t>xpansion of </a:t>
            </a:r>
            <a:r>
              <a:rPr lang="en-US" sz="2800" dirty="0"/>
              <a:t>physical activity opportunities </a:t>
            </a:r>
            <a:endParaRPr lang="en-US" sz="2800" dirty="0" smtClean="0"/>
          </a:p>
          <a:p>
            <a:r>
              <a:rPr lang="en-US" dirty="0" smtClean="0"/>
              <a:t>	- </a:t>
            </a:r>
            <a:r>
              <a:rPr lang="en-US" sz="2800" dirty="0" smtClean="0"/>
              <a:t>Improved </a:t>
            </a:r>
          </a:p>
          <a:p>
            <a:r>
              <a:rPr lang="en-US" sz="2800" dirty="0"/>
              <a:t>	</a:t>
            </a:r>
            <a:r>
              <a:rPr lang="en-US" sz="2800" dirty="0" smtClean="0"/>
              <a:t>       nutrition</a:t>
            </a:r>
          </a:p>
          <a:p>
            <a:r>
              <a:rPr lang="en-US" dirty="0" smtClean="0"/>
              <a:t>           </a:t>
            </a:r>
          </a:p>
          <a:p>
            <a:endParaRPr lang="en-US" dirty="0" smtClean="0"/>
          </a:p>
          <a:p>
            <a:pPr marL="285750" indent="-285750">
              <a:buFont typeface="Wingdings" charset="2"/>
              <a:buChar char="§"/>
            </a:pPr>
            <a:r>
              <a:rPr lang="en-US" dirty="0" smtClean="0"/>
              <a:t>January 2012 - Obesity </a:t>
            </a:r>
            <a:r>
              <a:rPr lang="en-US" dirty="0"/>
              <a:t>Task Force </a:t>
            </a:r>
            <a:r>
              <a:rPr lang="en-US" dirty="0" smtClean="0"/>
              <a:t> </a:t>
            </a:r>
          </a:p>
          <a:p>
            <a:r>
              <a:rPr lang="en-US" dirty="0"/>
              <a:t> </a:t>
            </a:r>
            <a:r>
              <a:rPr lang="en-US" dirty="0" smtClean="0"/>
              <a:t>         Set out to “improving </a:t>
            </a:r>
            <a:r>
              <a:rPr lang="en-US" dirty="0"/>
              <a:t>the food environment; making tap water more accessible; making public spaces more amenable to physical activity or active transportation; promoting building design that encouraged physical activity; or marshaling resources to identify and best treat children at risk of obesity-related </a:t>
            </a:r>
            <a:r>
              <a:rPr lang="en-US" dirty="0" smtClean="0"/>
              <a:t>diseases”. </a:t>
            </a:r>
          </a:p>
          <a:p>
            <a:endParaRPr lang="en-US" dirty="0"/>
          </a:p>
          <a:p>
            <a:endParaRPr lang="en-US" dirty="0"/>
          </a:p>
          <a:p>
            <a:r>
              <a:rPr lang="en-US" dirty="0" smtClean="0"/>
              <a:t>  </a:t>
            </a:r>
            <a:endParaRPr lang="en-US" dirty="0"/>
          </a:p>
        </p:txBody>
      </p:sp>
      <p:pic>
        <p:nvPicPr>
          <p:cNvPr id="3" name="Picture 2"/>
          <p:cNvPicPr>
            <a:picLocks noChangeAspect="1"/>
          </p:cNvPicPr>
          <p:nvPr/>
        </p:nvPicPr>
        <p:blipFill>
          <a:blip r:embed="rId3"/>
          <a:stretch>
            <a:fillRect/>
          </a:stretch>
        </p:blipFill>
        <p:spPr>
          <a:xfrm>
            <a:off x="4724400" y="3048000"/>
            <a:ext cx="3352800" cy="1219200"/>
          </a:xfrm>
          <a:prstGeom prst="rect">
            <a:avLst/>
          </a:prstGeom>
        </p:spPr>
      </p:pic>
    </p:spTree>
    <p:extLst>
      <p:ext uri="{BB962C8B-B14F-4D97-AF65-F5344CB8AC3E}">
        <p14:creationId xmlns:p14="http://schemas.microsoft.com/office/powerpoint/2010/main" val="256386158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en-US" dirty="0" smtClean="0">
                <a:ln w="50800"/>
                <a:solidFill>
                  <a:schemeClr val="bg1">
                    <a:shade val="50000"/>
                  </a:schemeClr>
                </a:solidFill>
                <a:effectLst/>
                <a:hlinkClick r:id="rId2"/>
              </a:rPr>
              <a:t/>
            </a:r>
            <a:br>
              <a:rPr lang="en-US" dirty="0" smtClean="0">
                <a:ln w="50800"/>
                <a:solidFill>
                  <a:schemeClr val="bg1">
                    <a:shade val="50000"/>
                  </a:schemeClr>
                </a:solidFill>
                <a:effectLst/>
                <a:hlinkClick r:id="rId2"/>
              </a:rPr>
            </a:br>
            <a:r>
              <a:rPr lang="en-US" dirty="0" smtClean="0">
                <a:ln w="50800"/>
                <a:solidFill>
                  <a:schemeClr val="bg1">
                    <a:shade val="50000"/>
                  </a:schemeClr>
                </a:solidFill>
                <a:effectLst/>
                <a:hlinkClick r:id="rId2"/>
              </a:rPr>
              <a:t>Advantages of Physical Activity</a:t>
            </a:r>
            <a:r>
              <a:rPr lang="en-US" dirty="0" smtClean="0">
                <a:ln w="50800"/>
                <a:solidFill>
                  <a:schemeClr val="bg1">
                    <a:shade val="50000"/>
                  </a:schemeClr>
                </a:solidFill>
                <a:effectLst/>
              </a:rPr>
              <a:t> </a:t>
            </a:r>
            <a:r>
              <a:rPr lang="en-US" dirty="0">
                <a:ln w="50800"/>
                <a:solidFill>
                  <a:schemeClr val="bg1">
                    <a:shade val="50000"/>
                  </a:schemeClr>
                </a:solidFill>
                <a:effectLst/>
                <a:hlinkClick r:id="rId2"/>
              </a:rPr>
              <a:t>and Good Nutrition </a:t>
            </a:r>
            <a:r>
              <a:rPr lang="en-US" dirty="0" smtClean="0">
                <a:ln w="50800"/>
                <a:solidFill>
                  <a:schemeClr val="bg1">
                    <a:shade val="50000"/>
                  </a:schemeClr>
                </a:solidFill>
                <a:effectLst/>
              </a:rPr>
              <a:t/>
            </a:r>
            <a:br>
              <a:rPr lang="en-US" dirty="0" smtClean="0">
                <a:ln w="50800"/>
                <a:solidFill>
                  <a:schemeClr val="bg1">
                    <a:shade val="50000"/>
                  </a:schemeClr>
                </a:solidFill>
                <a:effectLst/>
              </a:rPr>
            </a:br>
            <a:r>
              <a:rPr lang="en-US" sz="3100" dirty="0" smtClean="0">
                <a:ln w="50800"/>
                <a:solidFill>
                  <a:schemeClr val="bg1">
                    <a:shade val="50000"/>
                  </a:schemeClr>
                </a:solidFill>
                <a:effectLst/>
              </a:rPr>
              <a:t>(Total Wellness)</a:t>
            </a:r>
            <a:endParaRPr lang="en-US" sz="3100" dirty="0">
              <a:ln w="50800"/>
              <a:solidFill>
                <a:schemeClr val="bg1">
                  <a:shade val="50000"/>
                </a:schemeClr>
              </a:solidFill>
              <a:effectLst/>
            </a:endParaRPr>
          </a:p>
        </p:txBody>
      </p:sp>
      <p:sp>
        <p:nvSpPr>
          <p:cNvPr id="4" name="TextBox 3"/>
          <p:cNvSpPr txBox="1"/>
          <p:nvPr/>
        </p:nvSpPr>
        <p:spPr>
          <a:xfrm>
            <a:off x="1371600" y="2057400"/>
            <a:ext cx="6781800" cy="2215991"/>
          </a:xfrm>
          <a:prstGeom prst="rect">
            <a:avLst/>
          </a:prstGeom>
          <a:noFill/>
        </p:spPr>
        <p:txBody>
          <a:bodyPr wrap="square" rtlCol="0">
            <a:spAutoFit/>
          </a:bodyPr>
          <a:lstStyle/>
          <a:p>
            <a:pPr marL="285750" indent="-285750" algn="ctr">
              <a:buFont typeface="Wingdings" charset="2"/>
              <a:buChar char="²"/>
            </a:pPr>
            <a:r>
              <a:rPr lang="en-US" dirty="0" smtClean="0"/>
              <a:t>Regular physical exercise </a:t>
            </a:r>
            <a:r>
              <a:rPr lang="en-US" dirty="0"/>
              <a:t>in </a:t>
            </a:r>
            <a:r>
              <a:rPr lang="en-US" dirty="0" smtClean="0"/>
              <a:t>youth improves: </a:t>
            </a:r>
          </a:p>
          <a:p>
            <a:pPr algn="ctr"/>
            <a:endParaRPr lang="en-US" sz="1200" dirty="0" smtClean="0"/>
          </a:p>
          <a:p>
            <a:pPr marL="285750" indent="-285750" algn="ctr">
              <a:buFont typeface="Wingdings" charset="2"/>
              <a:buChar char="§"/>
            </a:pPr>
            <a:r>
              <a:rPr lang="en-US" dirty="0" smtClean="0"/>
              <a:t>strength </a:t>
            </a:r>
            <a:r>
              <a:rPr lang="en-US" dirty="0"/>
              <a:t>and endurance</a:t>
            </a:r>
            <a:r>
              <a:rPr lang="en-US" dirty="0" smtClean="0"/>
              <a:t>, </a:t>
            </a:r>
          </a:p>
          <a:p>
            <a:pPr marL="285750" indent="-285750" algn="ctr">
              <a:buFont typeface="Wingdings" charset="2"/>
              <a:buChar char="§"/>
            </a:pPr>
            <a:r>
              <a:rPr lang="en-US" dirty="0" smtClean="0"/>
              <a:t>helps </a:t>
            </a:r>
            <a:r>
              <a:rPr lang="en-US" dirty="0"/>
              <a:t>build healthy bones and muscles</a:t>
            </a:r>
            <a:r>
              <a:rPr lang="en-US" dirty="0" smtClean="0"/>
              <a:t>,</a:t>
            </a:r>
          </a:p>
          <a:p>
            <a:pPr marL="285750" indent="-285750" algn="ctr">
              <a:buFont typeface="Wingdings" charset="2"/>
              <a:buChar char="§"/>
            </a:pPr>
            <a:r>
              <a:rPr lang="en-US" dirty="0" smtClean="0"/>
              <a:t>helps </a:t>
            </a:r>
            <a:r>
              <a:rPr lang="en-US" dirty="0"/>
              <a:t>control weight, </a:t>
            </a:r>
            <a:endParaRPr lang="en-US" dirty="0" smtClean="0"/>
          </a:p>
          <a:p>
            <a:pPr marL="285750" indent="-285750" algn="ctr">
              <a:buFont typeface="Wingdings" charset="2"/>
              <a:buChar char="§"/>
            </a:pPr>
            <a:r>
              <a:rPr lang="en-US" dirty="0"/>
              <a:t>increases self-esteem, </a:t>
            </a:r>
            <a:endParaRPr lang="en-US" dirty="0" smtClean="0"/>
          </a:p>
          <a:p>
            <a:pPr marL="285750" indent="-285750" algn="ctr">
              <a:buFont typeface="Wingdings" charset="2"/>
              <a:buChar char="§"/>
            </a:pPr>
            <a:r>
              <a:rPr lang="en-US" dirty="0" smtClean="0"/>
              <a:t>reduces </a:t>
            </a:r>
            <a:r>
              <a:rPr lang="en-US" dirty="0"/>
              <a:t>anxiety and stress</a:t>
            </a:r>
            <a:r>
              <a:rPr lang="en-US" dirty="0" smtClean="0"/>
              <a:t>,</a:t>
            </a:r>
          </a:p>
          <a:p>
            <a:pPr marL="285750" indent="-285750" algn="ctr">
              <a:buFont typeface="Wingdings" charset="2"/>
              <a:buChar char="§"/>
            </a:pPr>
            <a:r>
              <a:rPr lang="en-US" dirty="0" smtClean="0"/>
              <a:t>and </a:t>
            </a:r>
            <a:r>
              <a:rPr lang="en-US" dirty="0"/>
              <a:t>may improve blood pressure and cholesterol </a:t>
            </a:r>
            <a:r>
              <a:rPr lang="en-US" dirty="0" smtClean="0"/>
              <a:t>levels</a:t>
            </a:r>
            <a:endParaRPr lang="en-US" dirty="0"/>
          </a:p>
        </p:txBody>
      </p:sp>
      <p:pic>
        <p:nvPicPr>
          <p:cNvPr id="6" name="Picture 5"/>
          <p:cNvPicPr>
            <a:picLocks noChangeAspect="1"/>
          </p:cNvPicPr>
          <p:nvPr/>
        </p:nvPicPr>
        <p:blipFill>
          <a:blip r:embed="rId3"/>
          <a:stretch>
            <a:fillRect/>
          </a:stretch>
        </p:blipFill>
        <p:spPr>
          <a:xfrm>
            <a:off x="3505200" y="4419600"/>
            <a:ext cx="2209800" cy="1884829"/>
          </a:xfrm>
          <a:prstGeom prst="rect">
            <a:avLst/>
          </a:prstGeom>
        </p:spPr>
      </p:pic>
    </p:spTree>
    <p:extLst>
      <p:ext uri="{BB962C8B-B14F-4D97-AF65-F5344CB8AC3E}">
        <p14:creationId xmlns:p14="http://schemas.microsoft.com/office/powerpoint/2010/main" val="39868176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914400"/>
            <a:ext cx="7772400" cy="1524000"/>
          </a:xfrm>
        </p:spPr>
        <p:txBody>
          <a:bodyPr/>
          <a:lstStyle/>
          <a:p>
            <a:pPr algn="ctr"/>
            <a:r>
              <a:rPr lang="en-US" dirty="0">
                <a:solidFill>
                  <a:schemeClr val="tx1"/>
                </a:solidFill>
              </a:rPr>
              <a:t>Promoting Nutrition &amp; Physical Activity</a:t>
            </a:r>
          </a:p>
        </p:txBody>
      </p:sp>
      <p:sp>
        <p:nvSpPr>
          <p:cNvPr id="8" name="Text Placeholder 7"/>
          <p:cNvSpPr>
            <a:spLocks noGrp="1"/>
          </p:cNvSpPr>
          <p:nvPr>
            <p:ph type="body" idx="1"/>
          </p:nvPr>
        </p:nvSpPr>
        <p:spPr>
          <a:xfrm>
            <a:off x="685800" y="2514600"/>
            <a:ext cx="7620000" cy="1524000"/>
          </a:xfrm>
        </p:spPr>
        <p:txBody>
          <a:bodyPr>
            <a:normAutofit fontScale="77500" lnSpcReduction="20000"/>
          </a:bodyPr>
          <a:lstStyle/>
          <a:p>
            <a:endParaRPr lang="en-US" sz="4400" dirty="0" smtClean="0">
              <a:hlinkClick r:id="rId2"/>
            </a:endParaRPr>
          </a:p>
          <a:p>
            <a:r>
              <a:rPr lang="en-US" sz="4400" dirty="0" smtClean="0">
                <a:hlinkClick r:id="rId2"/>
              </a:rPr>
              <a:t>School </a:t>
            </a:r>
            <a:r>
              <a:rPr lang="en-US" sz="4400" dirty="0">
                <a:hlinkClick r:id="rId2"/>
              </a:rPr>
              <a:t>Health Guidelines to Promote Healthy Eating and Physical Activity</a:t>
            </a:r>
            <a:endParaRPr lang="en-US" sz="4400" dirty="0"/>
          </a:p>
          <a:p>
            <a:endParaRPr lang="en-US" dirty="0"/>
          </a:p>
        </p:txBody>
      </p:sp>
    </p:spTree>
    <p:extLst>
      <p:ext uri="{BB962C8B-B14F-4D97-AF65-F5344CB8AC3E}">
        <p14:creationId xmlns:p14="http://schemas.microsoft.com/office/powerpoint/2010/main" val="70144603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85000"/>
                    <a:lumOff val="15000"/>
                  </a:schemeClr>
                </a:solidFill>
              </a:rPr>
              <a:t>Physical Activity </a:t>
            </a:r>
            <a:r>
              <a:rPr lang="en-US" dirty="0" smtClean="0">
                <a:solidFill>
                  <a:schemeClr val="bg1">
                    <a:lumMod val="85000"/>
                    <a:lumOff val="15000"/>
                  </a:schemeClr>
                </a:solidFill>
              </a:rPr>
              <a:t>Facts</a:t>
            </a:r>
            <a:r>
              <a:rPr lang="en-US" dirty="0" smtClean="0">
                <a:solidFill>
                  <a:schemeClr val="bg1">
                    <a:lumMod val="75000"/>
                    <a:lumOff val="25000"/>
                  </a:schemeClr>
                </a:solidFill>
              </a:rPr>
              <a:t/>
            </a:r>
            <a:br>
              <a:rPr lang="en-US" dirty="0" smtClean="0">
                <a:solidFill>
                  <a:schemeClr val="bg1">
                    <a:lumMod val="75000"/>
                    <a:lumOff val="25000"/>
                  </a:schemeClr>
                </a:solidFill>
              </a:rPr>
            </a:br>
            <a:r>
              <a:rPr lang="en-US" sz="2400" dirty="0" smtClean="0"/>
              <a:t>and advantages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U.S. Department of Health and Human Services recommends that young people aged 6–17 years participate in at least 60 minutes of physical activity daily.</a:t>
            </a:r>
          </a:p>
          <a:p>
            <a:endParaRPr lang="en-US" dirty="0"/>
          </a:p>
          <a:p>
            <a:r>
              <a:rPr lang="en-US" b="1" dirty="0" smtClean="0">
                <a:hlinkClick r:id="rId2"/>
              </a:rPr>
              <a:t>Active </a:t>
            </a:r>
            <a:r>
              <a:rPr lang="en-US" b="1" dirty="0">
                <a:hlinkClick r:id="rId2"/>
              </a:rPr>
              <a:t>Children and Adolescents </a:t>
            </a:r>
            <a:r>
              <a:rPr lang="en-US" b="1" dirty="0"/>
              <a:t>who are </a:t>
            </a:r>
            <a:r>
              <a:rPr lang="en-US" dirty="0"/>
              <a:t>physically active have higher levels of cardiorespiratory fitness and stronger muscles</a:t>
            </a:r>
            <a:endParaRPr lang="en-US" b="1" dirty="0"/>
          </a:p>
          <a:p>
            <a:pPr marL="137160" indent="0">
              <a:buNone/>
            </a:pPr>
            <a:endParaRPr lang="en-US" dirty="0"/>
          </a:p>
          <a:p>
            <a:pPr marL="137160" indent="0">
              <a:buNone/>
            </a:pPr>
            <a:endParaRPr lang="en-US" dirty="0"/>
          </a:p>
          <a:p>
            <a:r>
              <a:rPr lang="en-US" dirty="0"/>
              <a:t>Regular physical activity in children and adolescents promotes a </a:t>
            </a:r>
            <a:r>
              <a:rPr lang="en-US" dirty="0">
                <a:hlinkClick r:id="rId3"/>
              </a:rPr>
              <a:t>healthy body weight and body composition</a:t>
            </a:r>
            <a:r>
              <a:rPr lang="en-US" dirty="0"/>
              <a:t>.</a:t>
            </a:r>
          </a:p>
          <a:p>
            <a:endParaRPr lang="en-US" dirty="0"/>
          </a:p>
        </p:txBody>
      </p:sp>
    </p:spTree>
    <p:extLst>
      <p:ext uri="{BB962C8B-B14F-4D97-AF65-F5344CB8AC3E}">
        <p14:creationId xmlns:p14="http://schemas.microsoft.com/office/powerpoint/2010/main" val="159463416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3429000"/>
          </a:xfrm>
        </p:spPr>
        <p:txBody>
          <a:bodyPr>
            <a:normAutofit fontScale="90000"/>
          </a:bodyPr>
          <a:lstStyle/>
          <a:p>
            <a:pPr algn="r"/>
            <a:r>
              <a:rPr lang="en-US" sz="3600" dirty="0" smtClean="0">
                <a:solidFill>
                  <a:schemeClr val="tx1"/>
                </a:solidFill>
              </a:rPr>
              <a:t>Is There </a:t>
            </a:r>
            <a:br>
              <a:rPr lang="en-US" sz="3600" dirty="0" smtClean="0">
                <a:solidFill>
                  <a:schemeClr val="tx1"/>
                </a:solidFill>
              </a:rPr>
            </a:br>
            <a:r>
              <a:rPr lang="en-US" sz="3600" dirty="0" smtClean="0">
                <a:solidFill>
                  <a:schemeClr val="tx1"/>
                </a:solidFill>
              </a:rPr>
              <a:t>A Disadvantage?</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t>
            </a:r>
            <a:r>
              <a:rPr lang="en-US" sz="3600" dirty="0" smtClean="0"/>
              <a:t>What Do You Think Are        </a:t>
            </a:r>
            <a:br>
              <a:rPr lang="en-US" sz="3600" dirty="0" smtClean="0"/>
            </a:br>
            <a:r>
              <a:rPr lang="en-US" sz="3600" dirty="0"/>
              <a:t> </a:t>
            </a:r>
            <a:r>
              <a:rPr lang="en-US" sz="3600" dirty="0" smtClean="0"/>
              <a:t>        The Disadvantages</a:t>
            </a:r>
            <a:br>
              <a:rPr lang="en-US" sz="3600" dirty="0" smtClean="0"/>
            </a:br>
            <a:r>
              <a:rPr lang="en-US" sz="3600" dirty="0" smtClean="0"/>
              <a:t> To Implementing - </a:t>
            </a:r>
            <a:r>
              <a:rPr lang="en-US" sz="3600" dirty="0" smtClean="0">
                <a:solidFill>
                  <a:schemeClr val="accent4"/>
                </a:solidFill>
              </a:rPr>
              <a:t>Total </a:t>
            </a:r>
            <a:br>
              <a:rPr lang="en-US" sz="3600" dirty="0" smtClean="0">
                <a:solidFill>
                  <a:schemeClr val="accent4"/>
                </a:solidFill>
              </a:rPr>
            </a:br>
            <a:r>
              <a:rPr lang="en-US" sz="3600" dirty="0" smtClean="0">
                <a:solidFill>
                  <a:schemeClr val="accent4"/>
                </a:solidFill>
              </a:rPr>
              <a:t>Wellness In All Youth </a:t>
            </a:r>
            <a:r>
              <a:rPr lang="en-US" sz="3600" dirty="0" smtClean="0"/>
              <a:t>?</a:t>
            </a:r>
            <a:endParaRPr lang="en-US" sz="3600" dirty="0"/>
          </a:p>
        </p:txBody>
      </p:sp>
      <p:sp>
        <p:nvSpPr>
          <p:cNvPr id="5" name="Content Placeholder 4"/>
          <p:cNvSpPr>
            <a:spLocks noGrp="1"/>
          </p:cNvSpPr>
          <p:nvPr>
            <p:ph idx="1"/>
          </p:nvPr>
        </p:nvSpPr>
        <p:spPr>
          <a:xfrm>
            <a:off x="457200" y="3505200"/>
            <a:ext cx="8229600" cy="2804160"/>
          </a:xfrm>
        </p:spPr>
        <p:txBody>
          <a:bodyPr/>
          <a:lstStyle/>
          <a:p>
            <a:pPr marL="137160" indent="0" algn="ctr">
              <a:buNone/>
            </a:pPr>
            <a:endParaRPr lang="en-US" dirty="0" smtClean="0"/>
          </a:p>
          <a:p>
            <a:pPr marL="137160" indent="0" algn="ctr">
              <a:buNone/>
            </a:pPr>
            <a:r>
              <a:rPr lang="en-US" dirty="0" smtClean="0"/>
              <a:t>Why will it not work?</a:t>
            </a:r>
          </a:p>
          <a:p>
            <a:pPr marL="137160" indent="0" algn="ctr">
              <a:buNone/>
            </a:pPr>
            <a:endParaRPr lang="en-US" dirty="0"/>
          </a:p>
          <a:p>
            <a:pPr marL="137160" indent="0" algn="ctr">
              <a:buNone/>
            </a:pPr>
            <a:r>
              <a:rPr lang="en-US" dirty="0" smtClean="0"/>
              <a:t>Should this policy be replaced?</a:t>
            </a:r>
          </a:p>
          <a:p>
            <a:pPr marL="137160" indent="0" algn="ctr">
              <a:buNone/>
            </a:pPr>
            <a:endParaRPr lang="en-US" dirty="0"/>
          </a:p>
          <a:p>
            <a:pPr marL="137160" indent="0" algn="ctr">
              <a:buNone/>
            </a:pPr>
            <a:endParaRPr lang="en-US" dirty="0"/>
          </a:p>
        </p:txBody>
      </p:sp>
      <p:pic>
        <p:nvPicPr>
          <p:cNvPr id="7" name="Picture 6"/>
          <p:cNvPicPr>
            <a:picLocks noChangeAspect="1"/>
          </p:cNvPicPr>
          <p:nvPr/>
        </p:nvPicPr>
        <p:blipFill>
          <a:blip r:embed="rId2"/>
          <a:stretch>
            <a:fillRect/>
          </a:stretch>
        </p:blipFill>
        <p:spPr>
          <a:xfrm>
            <a:off x="533400" y="457200"/>
            <a:ext cx="2514600" cy="3143250"/>
          </a:xfrm>
          <a:prstGeom prst="rect">
            <a:avLst/>
          </a:prstGeom>
        </p:spPr>
      </p:pic>
    </p:spTree>
    <p:extLst>
      <p:ext uri="{BB962C8B-B14F-4D97-AF65-F5344CB8AC3E}">
        <p14:creationId xmlns:p14="http://schemas.microsoft.com/office/powerpoint/2010/main" val="42166203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533400"/>
            <a:ext cx="7315200" cy="5262980"/>
          </a:xfrm>
          <a:prstGeom prst="rect">
            <a:avLst/>
          </a:prstGeom>
        </p:spPr>
        <p:txBody>
          <a:bodyPr wrap="square">
            <a:spAutoFit/>
          </a:bodyPr>
          <a:lstStyle/>
          <a:p>
            <a:r>
              <a:rPr lang="en-US" sz="4800" dirty="0" smtClean="0">
                <a:solidFill>
                  <a:schemeClr val="bg2">
                    <a:lumMod val="50000"/>
                  </a:schemeClr>
                </a:solidFill>
              </a:rPr>
              <a:t>What Public Policy Solutions Alternatives Do You Suggest?</a:t>
            </a:r>
          </a:p>
          <a:p>
            <a:pPr algn="ctr"/>
            <a:r>
              <a:rPr lang="en-US" sz="4800" dirty="0" smtClean="0">
                <a:solidFill>
                  <a:schemeClr val="bg2">
                    <a:lumMod val="50000"/>
                  </a:schemeClr>
                </a:solidFill>
              </a:rPr>
              <a:t> </a:t>
            </a:r>
          </a:p>
          <a:p>
            <a:pPr algn="ctr"/>
            <a:endParaRPr lang="en-US" dirty="0">
              <a:solidFill>
                <a:schemeClr val="bg2">
                  <a:lumMod val="50000"/>
                </a:schemeClr>
              </a:solidFill>
            </a:endParaRPr>
          </a:p>
          <a:p>
            <a:endParaRPr lang="en-US" dirty="0" smtClean="0">
              <a:solidFill>
                <a:schemeClr val="bg2">
                  <a:lumMod val="50000"/>
                </a:schemeClr>
              </a:solidFill>
            </a:endParaRPr>
          </a:p>
          <a:p>
            <a:endParaRPr lang="en-US" dirty="0">
              <a:solidFill>
                <a:schemeClr val="bg2">
                  <a:lumMod val="50000"/>
                </a:schemeClr>
              </a:solidFill>
            </a:endParaRPr>
          </a:p>
          <a:p>
            <a:endParaRPr lang="en-US" dirty="0" smtClean="0">
              <a:solidFill>
                <a:schemeClr val="bg2">
                  <a:lumMod val="50000"/>
                </a:schemeClr>
              </a:solidFill>
            </a:endParaRPr>
          </a:p>
          <a:p>
            <a:r>
              <a:rPr lang="en-US" dirty="0" smtClean="0">
                <a:solidFill>
                  <a:schemeClr val="bg2">
                    <a:lumMod val="50000"/>
                  </a:schemeClr>
                </a:solidFill>
              </a:rPr>
              <a:t>***Based on your current knowledge obtained and information gathered on slides 18-20 complete the following step:  </a:t>
            </a:r>
            <a:endParaRPr lang="en-US" dirty="0">
              <a:solidFill>
                <a:schemeClr val="bg2">
                  <a:lumMod val="50000"/>
                </a:schemeClr>
              </a:solidFill>
            </a:endParaRPr>
          </a:p>
          <a:p>
            <a:r>
              <a:rPr lang="en-US" dirty="0">
                <a:solidFill>
                  <a:schemeClr val="bg2">
                    <a:lumMod val="50000"/>
                  </a:schemeClr>
                </a:solidFill>
              </a:rPr>
              <a:t>Step </a:t>
            </a:r>
            <a:r>
              <a:rPr lang="en-US" dirty="0" smtClean="0">
                <a:solidFill>
                  <a:schemeClr val="bg2">
                    <a:lumMod val="50000"/>
                  </a:schemeClr>
                </a:solidFill>
              </a:rPr>
              <a:t>5 </a:t>
            </a:r>
            <a:r>
              <a:rPr lang="en-US" dirty="0">
                <a:solidFill>
                  <a:schemeClr val="bg2">
                    <a:lumMod val="50000"/>
                  </a:schemeClr>
                </a:solidFill>
              </a:rPr>
              <a:t>– Evaluating Existing Public Policies: Using </a:t>
            </a:r>
            <a:r>
              <a:rPr lang="en-US" dirty="0" smtClean="0">
                <a:solidFill>
                  <a:schemeClr val="bg2">
                    <a:lumMod val="50000"/>
                  </a:schemeClr>
                </a:solidFill>
              </a:rPr>
              <a:t>Worksheet: </a:t>
            </a:r>
            <a:r>
              <a:rPr lang="en-US" dirty="0">
                <a:solidFill>
                  <a:schemeClr val="bg2">
                    <a:lumMod val="50000"/>
                  </a:schemeClr>
                </a:solidFill>
                <a:hlinkClick r:id="rId2"/>
              </a:rPr>
              <a:t>http://www2.maxwell.syr.edu/plegal/TIPS/</a:t>
            </a:r>
            <a:r>
              <a:rPr lang="en-US" dirty="0" smtClean="0">
                <a:solidFill>
                  <a:schemeClr val="bg2">
                    <a:lumMod val="50000"/>
                  </a:schemeClr>
                </a:solidFill>
                <a:hlinkClick r:id="rId2"/>
              </a:rPr>
              <a:t>worksheet5.html</a:t>
            </a:r>
            <a:endParaRPr lang="en-US" dirty="0">
              <a:solidFill>
                <a:schemeClr val="bg2">
                  <a:lumMod val="50000"/>
                </a:schemeClr>
              </a:solidFill>
            </a:endParaRPr>
          </a:p>
        </p:txBody>
      </p:sp>
      <p:pic>
        <p:nvPicPr>
          <p:cNvPr id="5" name="Picture 4"/>
          <p:cNvPicPr>
            <a:picLocks noChangeAspect="1"/>
          </p:cNvPicPr>
          <p:nvPr/>
        </p:nvPicPr>
        <p:blipFill>
          <a:blip r:embed="rId3"/>
          <a:stretch>
            <a:fillRect/>
          </a:stretch>
        </p:blipFill>
        <p:spPr>
          <a:xfrm>
            <a:off x="5257800" y="2057400"/>
            <a:ext cx="2336800" cy="2336800"/>
          </a:xfrm>
          <a:prstGeom prst="rect">
            <a:avLst/>
          </a:prstGeom>
        </p:spPr>
      </p:pic>
    </p:spTree>
    <p:extLst>
      <p:ext uri="{BB962C8B-B14F-4D97-AF65-F5344CB8AC3E}">
        <p14:creationId xmlns:p14="http://schemas.microsoft.com/office/powerpoint/2010/main" val="422934616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fontScale="90000"/>
          </a:bodyPr>
          <a:lstStyle/>
          <a:p>
            <a:r>
              <a:rPr lang="en-US" dirty="0" smtClean="0">
                <a:solidFill>
                  <a:schemeClr val="bg1">
                    <a:lumMod val="95000"/>
                    <a:lumOff val="5000"/>
                  </a:schemeClr>
                </a:solidFill>
              </a:rPr>
              <a:t>Can </a:t>
            </a:r>
            <a:r>
              <a:rPr lang="en-US" dirty="0" smtClean="0">
                <a:solidFill>
                  <a:srgbClr val="FF0000"/>
                </a:solidFill>
              </a:rPr>
              <a:t>OBESITY </a:t>
            </a:r>
            <a:r>
              <a:rPr lang="en-US" dirty="0" smtClean="0">
                <a:solidFill>
                  <a:schemeClr val="bg1">
                    <a:lumMod val="95000"/>
                    <a:lumOff val="5000"/>
                  </a:schemeClr>
                </a:solidFill>
              </a:rPr>
              <a:t>in youth lead to deadly premature diseases?</a:t>
            </a:r>
            <a:br>
              <a:rPr lang="en-US" dirty="0" smtClean="0">
                <a:solidFill>
                  <a:schemeClr val="bg1">
                    <a:lumMod val="95000"/>
                    <a:lumOff val="5000"/>
                  </a:schemeClr>
                </a:solidFill>
              </a:rPr>
            </a:br>
            <a:r>
              <a:rPr lang="en-US" sz="2700" dirty="0" smtClean="0">
                <a:solidFill>
                  <a:schemeClr val="bg1">
                    <a:lumMod val="95000"/>
                    <a:lumOff val="5000"/>
                  </a:schemeClr>
                </a:solidFill>
                <a:hlinkClick r:id="rId2"/>
              </a:rPr>
              <a:t>Researchers have found </a:t>
            </a:r>
            <a:r>
              <a:rPr lang="en-US" sz="2700" dirty="0" smtClean="0">
                <a:solidFill>
                  <a:srgbClr val="FF0000"/>
                </a:solidFill>
              </a:rPr>
              <a:t>that OBESITY may cause undesirable negative health conditions</a:t>
            </a:r>
            <a:r>
              <a:rPr lang="en-US" sz="2700" dirty="0" smtClean="0">
                <a:solidFill>
                  <a:schemeClr val="bg1">
                    <a:lumMod val="95000"/>
                    <a:lumOff val="5000"/>
                  </a:schemeClr>
                </a:solidFill>
              </a:rPr>
              <a:t>. </a:t>
            </a:r>
            <a:r>
              <a:rPr lang="en-US" dirty="0" smtClean="0">
                <a:solidFill>
                  <a:schemeClr val="bg1">
                    <a:lumMod val="95000"/>
                    <a:lumOff val="5000"/>
                  </a:schemeClr>
                </a:solidFill>
              </a:rPr>
              <a:t/>
            </a:r>
            <a:br>
              <a:rPr lang="en-US" dirty="0" smtClean="0">
                <a:solidFill>
                  <a:schemeClr val="bg1">
                    <a:lumMod val="95000"/>
                    <a:lumOff val="5000"/>
                  </a:schemeClr>
                </a:solidFill>
              </a:rPr>
            </a:br>
            <a:r>
              <a:rPr lang="en-US" dirty="0" smtClean="0">
                <a:solidFill>
                  <a:schemeClr val="bg1">
                    <a:lumMod val="95000"/>
                    <a:lumOff val="5000"/>
                  </a:schemeClr>
                </a:solidFill>
              </a:rPr>
              <a:t>Are these conditions prevalent in NYC children?</a:t>
            </a:r>
            <a:br>
              <a:rPr lang="en-US" dirty="0" smtClean="0">
                <a:solidFill>
                  <a:schemeClr val="bg1">
                    <a:lumMod val="95000"/>
                    <a:lumOff val="5000"/>
                  </a:schemeClr>
                </a:solidFill>
              </a:rPr>
            </a:br>
            <a:r>
              <a:rPr lang="en-US" dirty="0" smtClean="0">
                <a:solidFill>
                  <a:schemeClr val="bg1">
                    <a:lumMod val="95000"/>
                    <a:lumOff val="5000"/>
                  </a:schemeClr>
                </a:solidFill>
              </a:rPr>
              <a:t>What health issues can result from OBESITY?</a:t>
            </a:r>
            <a:br>
              <a:rPr lang="en-US" dirty="0" smtClean="0">
                <a:solidFill>
                  <a:schemeClr val="bg1">
                    <a:lumMod val="95000"/>
                    <a:lumOff val="5000"/>
                  </a:schemeClr>
                </a:solidFill>
              </a:rPr>
            </a:br>
            <a:endParaRPr lang="en-US" dirty="0">
              <a:solidFill>
                <a:schemeClr val="bg1">
                  <a:lumMod val="95000"/>
                  <a:lumOff val="5000"/>
                </a:schemeClr>
              </a:solidFill>
            </a:endParaRPr>
          </a:p>
        </p:txBody>
      </p:sp>
    </p:spTree>
    <p:extLst>
      <p:ext uri="{BB962C8B-B14F-4D97-AF65-F5344CB8AC3E}">
        <p14:creationId xmlns:p14="http://schemas.microsoft.com/office/powerpoint/2010/main" val="6858922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76400"/>
          </a:xfrm>
        </p:spPr>
        <p:txBody>
          <a:bodyPr>
            <a:normAutofit fontScale="90000"/>
          </a:bodyPr>
          <a:lstStyle/>
          <a:p>
            <a:r>
              <a:rPr lang="en-US" dirty="0" smtClean="0">
                <a:solidFill>
                  <a:srgbClr val="FF6600"/>
                </a:solidFill>
              </a:rPr>
              <a:t>OBESITY Alternatives - </a:t>
            </a:r>
            <a:r>
              <a:rPr lang="en-US" sz="3100" dirty="0" smtClean="0">
                <a:solidFill>
                  <a:schemeClr val="tx2">
                    <a:lumMod val="20000"/>
                    <a:lumOff val="80000"/>
                  </a:schemeClr>
                </a:solidFill>
              </a:rPr>
              <a:t>Promoting Exercise in </a:t>
            </a:r>
            <a:r>
              <a:rPr lang="en-US" sz="3100" dirty="0" smtClean="0">
                <a:solidFill>
                  <a:srgbClr val="FFFFFF"/>
                </a:solidFill>
              </a:rPr>
              <a:t>NYC Schools</a:t>
            </a:r>
            <a:r>
              <a:rPr lang="en-US" dirty="0" smtClean="0"/>
              <a:t/>
            </a:r>
            <a:br>
              <a:rPr lang="en-US" dirty="0" smtClean="0"/>
            </a:br>
            <a:r>
              <a:rPr lang="en-US" dirty="0" smtClean="0"/>
              <a:t> </a:t>
            </a:r>
            <a:r>
              <a:rPr lang="en-US" sz="2400" dirty="0" smtClean="0">
                <a:solidFill>
                  <a:schemeClr val="tx1"/>
                </a:solidFill>
              </a:rPr>
              <a:t>by taking action</a:t>
            </a:r>
            <a:endParaRPr lang="en-US" dirty="0">
              <a:solidFill>
                <a:schemeClr val="tx1"/>
              </a:solidFill>
            </a:endParaRPr>
          </a:p>
        </p:txBody>
      </p:sp>
      <p:sp>
        <p:nvSpPr>
          <p:cNvPr id="3" name="Content Placeholder 2"/>
          <p:cNvSpPr>
            <a:spLocks noGrp="1"/>
          </p:cNvSpPr>
          <p:nvPr>
            <p:ph idx="1"/>
          </p:nvPr>
        </p:nvSpPr>
        <p:spPr>
          <a:xfrm>
            <a:off x="457200" y="1981200"/>
            <a:ext cx="8229600" cy="4328160"/>
          </a:xfrm>
        </p:spPr>
        <p:txBody>
          <a:bodyPr>
            <a:normAutofit fontScale="85000" lnSpcReduction="10000"/>
          </a:bodyPr>
          <a:lstStyle/>
          <a:p>
            <a:r>
              <a:rPr lang="en-US" dirty="0" smtClean="0"/>
              <a:t>Schools </a:t>
            </a:r>
            <a:r>
              <a:rPr lang="en-US" dirty="0"/>
              <a:t>can promote physical activity </a:t>
            </a:r>
            <a:r>
              <a:rPr lang="en-US" dirty="0" smtClean="0"/>
              <a:t>through developing multiple programs in every school: </a:t>
            </a:r>
            <a:r>
              <a:rPr lang="en-US" dirty="0">
                <a:solidFill>
                  <a:srgbClr val="FF6600"/>
                </a:solidFill>
              </a:rPr>
              <a:t>comprehensive school physical activity programs, including recess, classroom-based physical activity, intramural physical activity clubs, interscholastic sports, and physical education</a:t>
            </a:r>
            <a:r>
              <a:rPr lang="en-US" dirty="0"/>
              <a:t>.</a:t>
            </a:r>
          </a:p>
          <a:p>
            <a:r>
              <a:rPr lang="en-US" dirty="0"/>
              <a:t>Schools should ensure that </a:t>
            </a:r>
            <a:r>
              <a:rPr lang="en-US" dirty="0">
                <a:solidFill>
                  <a:srgbClr val="FF6600"/>
                </a:solidFill>
              </a:rPr>
              <a:t>physical education is provided to all students in all grades and is taught by </a:t>
            </a:r>
            <a:r>
              <a:rPr lang="en-US" dirty="0">
                <a:solidFill>
                  <a:srgbClr val="FFFFFF"/>
                </a:solidFill>
              </a:rPr>
              <a:t>qualified teachers</a:t>
            </a:r>
            <a:r>
              <a:rPr lang="en-US" dirty="0"/>
              <a:t>.</a:t>
            </a:r>
          </a:p>
          <a:p>
            <a:r>
              <a:rPr lang="en-US" dirty="0"/>
              <a:t>Schools can also </a:t>
            </a:r>
            <a:r>
              <a:rPr lang="en-US" dirty="0">
                <a:solidFill>
                  <a:srgbClr val="FFFFFF"/>
                </a:solidFill>
              </a:rPr>
              <a:t>work with community </a:t>
            </a:r>
            <a:r>
              <a:rPr lang="en-US" dirty="0">
                <a:solidFill>
                  <a:srgbClr val="FF6600"/>
                </a:solidFill>
              </a:rPr>
              <a:t>organizations to provide out-of-school-time physical activity programs and share physical activity facilities</a:t>
            </a:r>
            <a:r>
              <a:rPr lang="en-US" dirty="0"/>
              <a:t>.</a:t>
            </a:r>
          </a:p>
          <a:p>
            <a:endParaRPr lang="en-US" dirty="0"/>
          </a:p>
        </p:txBody>
      </p:sp>
    </p:spTree>
    <p:extLst>
      <p:ext uri="{BB962C8B-B14F-4D97-AF65-F5344CB8AC3E}">
        <p14:creationId xmlns:p14="http://schemas.microsoft.com/office/powerpoint/2010/main" val="36005895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rPr>
              <a:t>Is Total </a:t>
            </a:r>
            <a:r>
              <a:rPr lang="en-US" dirty="0" smtClean="0">
                <a:solidFill>
                  <a:srgbClr val="800000"/>
                </a:solidFill>
              </a:rPr>
              <a:t>Fitness in NYC </a:t>
            </a:r>
            <a:r>
              <a:rPr lang="en-US" dirty="0" smtClean="0">
                <a:solidFill>
                  <a:srgbClr val="800000"/>
                </a:solidFill>
              </a:rPr>
              <a:t>Schools </a:t>
            </a:r>
            <a:r>
              <a:rPr lang="en-US" dirty="0" smtClean="0">
                <a:solidFill>
                  <a:srgbClr val="800000"/>
                </a:solidFill>
              </a:rPr>
              <a:t>a fitness solution? </a:t>
            </a:r>
            <a:endParaRPr lang="en-US" dirty="0">
              <a:solidFill>
                <a:srgbClr val="800000"/>
              </a:solidFill>
            </a:endParaRPr>
          </a:p>
        </p:txBody>
      </p:sp>
      <p:sp>
        <p:nvSpPr>
          <p:cNvPr id="3" name="Content Placeholder 2"/>
          <p:cNvSpPr>
            <a:spLocks noGrp="1"/>
          </p:cNvSpPr>
          <p:nvPr>
            <p:ph idx="1"/>
          </p:nvPr>
        </p:nvSpPr>
        <p:spPr/>
        <p:txBody>
          <a:bodyPr>
            <a:normAutofit/>
          </a:bodyPr>
          <a:lstStyle/>
          <a:p>
            <a:pPr marL="137160" indent="0" algn="ctr">
              <a:buNone/>
            </a:pPr>
            <a:r>
              <a:rPr lang="en-US" dirty="0" smtClean="0"/>
              <a:t>Total Physical Fitness is defined in how well an individual performs in each of the </a:t>
            </a:r>
            <a:r>
              <a:rPr lang="en-US" dirty="0" smtClean="0">
                <a:hlinkClick r:id="rId2"/>
              </a:rPr>
              <a:t>5 Physical Fitness Components</a:t>
            </a:r>
            <a:endParaRPr lang="en-US" dirty="0" smtClean="0"/>
          </a:p>
          <a:p>
            <a:pPr marL="137160" indent="0">
              <a:buNone/>
            </a:pPr>
            <a:endParaRPr lang="en-US" dirty="0"/>
          </a:p>
          <a:p>
            <a:pPr marL="137160" indent="0">
              <a:buNone/>
            </a:pPr>
            <a:endParaRPr lang="en-US" dirty="0" smtClean="0"/>
          </a:p>
          <a:p>
            <a:pPr marL="137160" indent="0">
              <a:buNone/>
            </a:pPr>
            <a:endParaRPr lang="en-US" dirty="0"/>
          </a:p>
        </p:txBody>
      </p:sp>
      <p:pic>
        <p:nvPicPr>
          <p:cNvPr id="7" name="Picture 6">
            <a:hlinkClick r:id="rId2"/>
          </p:cNvPr>
          <p:cNvPicPr>
            <a:picLocks noChangeAspect="1"/>
          </p:cNvPicPr>
          <p:nvPr/>
        </p:nvPicPr>
        <p:blipFill>
          <a:blip r:embed="rId3"/>
          <a:stretch>
            <a:fillRect/>
          </a:stretch>
        </p:blipFill>
        <p:spPr>
          <a:xfrm>
            <a:off x="3276600" y="3200400"/>
            <a:ext cx="2590800" cy="2608072"/>
          </a:xfrm>
          <a:prstGeom prst="rect">
            <a:avLst/>
          </a:prstGeom>
        </p:spPr>
      </p:pic>
    </p:spTree>
    <p:extLst>
      <p:ext uri="{BB962C8B-B14F-4D97-AF65-F5344CB8AC3E}">
        <p14:creationId xmlns:p14="http://schemas.microsoft.com/office/powerpoint/2010/main" val="41966772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 Public Schools Progress</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hlinkClick r:id="rId2"/>
              </a:rPr>
              <a:t>Physical education </a:t>
            </a:r>
            <a:r>
              <a:rPr lang="en-US" dirty="0"/>
              <a:t> </a:t>
            </a:r>
            <a:r>
              <a:rPr lang="en-US" dirty="0" smtClean="0"/>
              <a:t>In High Schools: </a:t>
            </a:r>
            <a:endParaRPr lang="en-US" dirty="0"/>
          </a:p>
        </p:txBody>
      </p:sp>
      <p:sp>
        <p:nvSpPr>
          <p:cNvPr id="5" name="Content Placeholder 4"/>
          <p:cNvSpPr>
            <a:spLocks noGrp="1"/>
          </p:cNvSpPr>
          <p:nvPr>
            <p:ph sz="quarter" idx="2"/>
          </p:nvPr>
        </p:nvSpPr>
        <p:spPr/>
        <p:txBody>
          <a:bodyPr>
            <a:normAutofit lnSpcReduction="10000"/>
          </a:bodyPr>
          <a:lstStyle/>
          <a:p>
            <a:r>
              <a:rPr lang="en-US" dirty="0" smtClean="0"/>
              <a:t>Regular </a:t>
            </a:r>
            <a:r>
              <a:rPr lang="en-US" dirty="0" smtClean="0">
                <a:hlinkClick r:id="rId3"/>
              </a:rPr>
              <a:t>Physical Education </a:t>
            </a:r>
            <a:r>
              <a:rPr lang="en-US" dirty="0" smtClean="0"/>
              <a:t>classes required </a:t>
            </a:r>
          </a:p>
          <a:p>
            <a:r>
              <a:rPr lang="en-US" dirty="0" smtClean="0"/>
              <a:t>Students must meet </a:t>
            </a:r>
            <a:r>
              <a:rPr lang="en-US" dirty="0" smtClean="0">
                <a:hlinkClick r:id="rId4" action="ppaction://hlinkfile"/>
              </a:rPr>
              <a:t>Credit Requirement</a:t>
            </a:r>
            <a:r>
              <a:rPr lang="en-US" dirty="0" smtClean="0"/>
              <a:t> </a:t>
            </a:r>
          </a:p>
          <a:p>
            <a:r>
              <a:rPr lang="en-US" dirty="0" smtClean="0"/>
              <a:t>Grades K-5 Physical Best </a:t>
            </a:r>
          </a:p>
          <a:p>
            <a:r>
              <a:rPr lang="en-US" dirty="0" smtClean="0"/>
              <a:t>Grades 7-12</a:t>
            </a:r>
            <a:endParaRPr lang="en-US" dirty="0" smtClean="0">
              <a:hlinkClick r:id="rId5"/>
            </a:endParaRPr>
          </a:p>
          <a:p>
            <a:pPr marL="137160" indent="0">
              <a:buNone/>
            </a:pPr>
            <a:r>
              <a:rPr lang="en-US" dirty="0" smtClean="0">
                <a:hlinkClick r:id="rId5"/>
              </a:rPr>
              <a:t>Fitness Gram Testing</a:t>
            </a:r>
            <a:r>
              <a:rPr lang="en-US" dirty="0" smtClean="0"/>
              <a:t>. </a:t>
            </a:r>
            <a:r>
              <a:rPr lang="en-US" dirty="0" smtClean="0">
                <a:hlinkClick r:id="rId6"/>
              </a:rPr>
              <a:t>See Video</a:t>
            </a:r>
            <a:r>
              <a:rPr lang="en-US" dirty="0" smtClean="0"/>
              <a:t>  </a:t>
            </a:r>
          </a:p>
          <a:p>
            <a:pPr marL="137160" indent="0">
              <a:buNone/>
            </a:pPr>
            <a:endParaRPr lang="en-US" dirty="0" smtClean="0"/>
          </a:p>
          <a:p>
            <a:pPr marL="137160" indent="0">
              <a:buNone/>
            </a:pPr>
            <a:endParaRPr lang="en-US" dirty="0" smtClean="0"/>
          </a:p>
          <a:p>
            <a:pPr marL="137160" indent="0">
              <a:buNone/>
            </a:pPr>
            <a:endParaRPr lang="en-US" dirty="0"/>
          </a:p>
        </p:txBody>
      </p:sp>
      <p:pic>
        <p:nvPicPr>
          <p:cNvPr id="8" name="Picture 7"/>
          <p:cNvPicPr>
            <a:picLocks noChangeAspect="1"/>
          </p:cNvPicPr>
          <p:nvPr/>
        </p:nvPicPr>
        <p:blipFill>
          <a:blip r:embed="rId7"/>
          <a:stretch>
            <a:fillRect/>
          </a:stretch>
        </p:blipFill>
        <p:spPr>
          <a:xfrm>
            <a:off x="5181600" y="4267200"/>
            <a:ext cx="2209800" cy="1770350"/>
          </a:xfrm>
          <a:prstGeom prst="rect">
            <a:avLst/>
          </a:prstGeom>
        </p:spPr>
      </p:pic>
      <p:sp>
        <p:nvSpPr>
          <p:cNvPr id="4" name="TextBox 3"/>
          <p:cNvSpPr txBox="1"/>
          <p:nvPr/>
        </p:nvSpPr>
        <p:spPr>
          <a:xfrm>
            <a:off x="4648200" y="1600200"/>
            <a:ext cx="3733800" cy="2646879"/>
          </a:xfrm>
          <a:prstGeom prst="rect">
            <a:avLst/>
          </a:prstGeom>
          <a:noFill/>
        </p:spPr>
        <p:txBody>
          <a:bodyPr wrap="square" rtlCol="0">
            <a:spAutoFit/>
          </a:bodyPr>
          <a:lstStyle/>
          <a:p>
            <a:r>
              <a:rPr lang="en-US" sz="2200" dirty="0">
                <a:hlinkClick r:id="rId8"/>
              </a:rPr>
              <a:t>Schoolfood</a:t>
            </a:r>
            <a:r>
              <a:rPr lang="en-US" sz="2200" dirty="0"/>
              <a:t> </a:t>
            </a:r>
            <a:r>
              <a:rPr lang="en-US" sz="2200" dirty="0" smtClean="0"/>
              <a:t>menu:</a:t>
            </a:r>
            <a:endParaRPr lang="en-US" sz="2200" dirty="0"/>
          </a:p>
          <a:p>
            <a:endParaRPr lang="en-US" dirty="0" smtClean="0"/>
          </a:p>
          <a:p>
            <a:pPr marL="285750" indent="-285750">
              <a:buFont typeface="Wingdings" charset="2"/>
              <a:buChar char="q"/>
            </a:pPr>
            <a:r>
              <a:rPr lang="en-US" dirty="0" smtClean="0"/>
              <a:t> </a:t>
            </a:r>
            <a:r>
              <a:rPr lang="en-US" dirty="0"/>
              <a:t>Removal of snack filled vendor </a:t>
            </a:r>
            <a:r>
              <a:rPr lang="en-US" dirty="0" smtClean="0"/>
              <a:t>machines</a:t>
            </a:r>
          </a:p>
          <a:p>
            <a:pPr marL="285750" indent="-285750">
              <a:buFont typeface="Wingdings" charset="2"/>
              <a:buChar char="q"/>
            </a:pPr>
            <a:r>
              <a:rPr lang="en-US" dirty="0"/>
              <a:t>Healthy Food Choices including fruits, vegetables, and fiber</a:t>
            </a:r>
          </a:p>
          <a:p>
            <a:pPr marL="285750" indent="-285750">
              <a:buFont typeface="Wingdings" charset="2"/>
              <a:buChar char="q"/>
            </a:pPr>
            <a:endParaRPr lang="en-US" dirty="0" smtClean="0"/>
          </a:p>
          <a:p>
            <a:pPr marL="285750" indent="-285750">
              <a:buFont typeface="Wingdings" charset="2"/>
              <a:buChar char="q"/>
            </a:pPr>
            <a:r>
              <a:rPr lang="en-US" dirty="0"/>
              <a:t>Improve nutrition &amp; taste</a:t>
            </a:r>
          </a:p>
          <a:p>
            <a:endParaRPr lang="en-US" dirty="0"/>
          </a:p>
        </p:txBody>
      </p:sp>
    </p:spTree>
    <p:extLst>
      <p:ext uri="{BB962C8B-B14F-4D97-AF65-F5344CB8AC3E}">
        <p14:creationId xmlns:p14="http://schemas.microsoft.com/office/powerpoint/2010/main" val="7240969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lumMod val="95000"/>
                    <a:lumOff val="5000"/>
                  </a:schemeClr>
                </a:solidFill>
                <a:latin typeface="+mn-lt"/>
                <a:cs typeface="Abadi MT Condensed Extra Bold"/>
              </a:rPr>
              <a:t>BEST POLICY SOLUTION?</a:t>
            </a:r>
            <a:endParaRPr lang="en-US" sz="3200" dirty="0">
              <a:solidFill>
                <a:schemeClr val="bg1">
                  <a:lumMod val="95000"/>
                  <a:lumOff val="5000"/>
                </a:schemeClr>
              </a:solidFill>
              <a:latin typeface="+mn-lt"/>
              <a:cs typeface="Abadi MT Condensed Extra Bold"/>
            </a:endParaRPr>
          </a:p>
        </p:txBody>
      </p:sp>
      <p:sp>
        <p:nvSpPr>
          <p:cNvPr id="3" name="Text Placeholder 2"/>
          <p:cNvSpPr>
            <a:spLocks noGrp="1"/>
          </p:cNvSpPr>
          <p:nvPr>
            <p:ph type="body" idx="2"/>
          </p:nvPr>
        </p:nvSpPr>
        <p:spPr/>
        <p:txBody>
          <a:bodyPr>
            <a:normAutofit/>
          </a:bodyPr>
          <a:lstStyle/>
          <a:p>
            <a:endParaRPr lang="en-US" dirty="0" smtClean="0"/>
          </a:p>
          <a:p>
            <a:pPr marL="285750" indent="-285750">
              <a:buFont typeface="Wingdings" charset="2"/>
              <a:buChar char=""/>
            </a:pPr>
            <a:endParaRPr lang="en-US" dirty="0" smtClean="0"/>
          </a:p>
          <a:p>
            <a:pPr marL="285750" indent="-285750">
              <a:buFont typeface="Wingdings" charset="2"/>
              <a:buChar char=""/>
            </a:pPr>
            <a:endParaRPr lang="en-US" dirty="0" smtClean="0"/>
          </a:p>
        </p:txBody>
      </p:sp>
      <p:sp>
        <p:nvSpPr>
          <p:cNvPr id="4" name="Content Placeholder 3"/>
          <p:cNvSpPr>
            <a:spLocks noGrp="1"/>
          </p:cNvSpPr>
          <p:nvPr>
            <p:ph sz="half" idx="1"/>
          </p:nvPr>
        </p:nvSpPr>
        <p:spPr/>
        <p:txBody>
          <a:bodyPr>
            <a:normAutofit fontScale="77500" lnSpcReduction="20000"/>
          </a:bodyPr>
          <a:lstStyle/>
          <a:p>
            <a:endParaRPr lang="en-US" sz="3600" dirty="0" smtClean="0"/>
          </a:p>
          <a:p>
            <a:r>
              <a:rPr lang="en-US" sz="3600" dirty="0" smtClean="0"/>
              <a:t>Action Plan</a:t>
            </a:r>
            <a:r>
              <a:rPr lang="en-US" sz="3600" dirty="0" smtClean="0"/>
              <a:t>?</a:t>
            </a:r>
          </a:p>
          <a:p>
            <a:pPr marL="137160" indent="0">
              <a:buNone/>
            </a:pPr>
            <a:endParaRPr lang="en-US" dirty="0" smtClean="0"/>
          </a:p>
          <a:p>
            <a:pPr lvl="1">
              <a:buFont typeface="Wingdings" charset="2"/>
              <a:buChar char=""/>
            </a:pPr>
            <a:r>
              <a:rPr lang="en-US" sz="2800" dirty="0" smtClean="0"/>
              <a:t>Educate youth and </a:t>
            </a:r>
            <a:r>
              <a:rPr lang="en-US" sz="2800" dirty="0" smtClean="0"/>
              <a:t>professionals</a:t>
            </a:r>
            <a:endParaRPr lang="en-US" sz="2800" dirty="0" smtClean="0"/>
          </a:p>
          <a:p>
            <a:pPr lvl="1">
              <a:buFont typeface="Wingdings" charset="2"/>
              <a:buChar char=""/>
            </a:pPr>
            <a:r>
              <a:rPr lang="en-US" sz="2800" dirty="0"/>
              <a:t>Set physical fitness goals </a:t>
            </a:r>
            <a:r>
              <a:rPr lang="en-US" sz="2800" dirty="0" smtClean="0"/>
              <a:t>(Exercise </a:t>
            </a:r>
            <a:r>
              <a:rPr lang="en-US" sz="2800" dirty="0"/>
              <a:t>at least five times a week, 60 minutes a </a:t>
            </a:r>
            <a:r>
              <a:rPr lang="en-US" sz="2800" dirty="0" smtClean="0"/>
              <a:t>day</a:t>
            </a:r>
            <a:r>
              <a:rPr lang="en-US" sz="2800" dirty="0" smtClean="0"/>
              <a:t>)</a:t>
            </a:r>
            <a:endParaRPr lang="en-US" sz="2800" dirty="0" smtClean="0"/>
          </a:p>
          <a:p>
            <a:pPr lvl="1">
              <a:buFont typeface="Wingdings" charset="2"/>
              <a:buChar char=""/>
            </a:pPr>
            <a:r>
              <a:rPr lang="en-US" sz="2800" dirty="0" smtClean="0"/>
              <a:t>Develop an exercise plan including and </a:t>
            </a:r>
            <a:r>
              <a:rPr lang="en-US" sz="2800" dirty="0"/>
              <a:t>exercise diet (Exercises should include anaerobic,  aerobic, and flexibility </a:t>
            </a:r>
            <a:r>
              <a:rPr lang="en-US" sz="2800" dirty="0" smtClean="0"/>
              <a:t>exercises</a:t>
            </a:r>
            <a:r>
              <a:rPr lang="en-US" sz="2800" dirty="0" smtClean="0"/>
              <a:t>)</a:t>
            </a:r>
            <a:endParaRPr lang="en-US" sz="2800" dirty="0" smtClean="0"/>
          </a:p>
          <a:p>
            <a:pPr lvl="1">
              <a:buFont typeface="Wingdings" charset="2"/>
              <a:buChar char=""/>
            </a:pPr>
            <a:r>
              <a:rPr lang="en-US" sz="2800" dirty="0"/>
              <a:t>Eat three times a day</a:t>
            </a:r>
          </a:p>
          <a:p>
            <a:pPr lvl="1">
              <a:buFont typeface="Wingdings" charset="2"/>
              <a:buChar char=""/>
            </a:pPr>
            <a:r>
              <a:rPr lang="en-US" sz="2800" dirty="0"/>
              <a:t>Eat in moderation</a:t>
            </a:r>
          </a:p>
          <a:p>
            <a:pPr lvl="1">
              <a:buFont typeface="Wingdings" charset="2"/>
              <a:buChar char=""/>
            </a:pPr>
            <a:r>
              <a:rPr lang="en-US" sz="2800" dirty="0"/>
              <a:t>Consume fruits and vegetables</a:t>
            </a:r>
          </a:p>
          <a:p>
            <a:pPr lvl="1">
              <a:buFont typeface="Wingdings" charset="2"/>
              <a:buChar char=""/>
            </a:pPr>
            <a:r>
              <a:rPr lang="en-US" sz="2800" dirty="0"/>
              <a:t>Choose grill or baked food (no trans fat)</a:t>
            </a:r>
          </a:p>
          <a:p>
            <a:pPr lvl="1">
              <a:buFont typeface="Wingdings" charset="2"/>
              <a:buChar char=""/>
            </a:pPr>
            <a:r>
              <a:rPr lang="en-US" sz="2800" dirty="0"/>
              <a:t>Moderate salt and sugar </a:t>
            </a:r>
            <a:r>
              <a:rPr lang="en-US" sz="2800" dirty="0" smtClean="0"/>
              <a:t>intake</a:t>
            </a:r>
            <a:endParaRPr lang="en-US" sz="2800" dirty="0"/>
          </a:p>
          <a:p>
            <a:pPr lvl="1">
              <a:buFont typeface="Wingdings" charset="2"/>
              <a:buChar char=""/>
            </a:pPr>
            <a:endParaRPr lang="en-US" sz="2800" dirty="0"/>
          </a:p>
          <a:p>
            <a:pPr lvl="1">
              <a:buFont typeface="Wingdings" charset="2"/>
              <a:buChar char=""/>
            </a:pPr>
            <a:endParaRPr lang="en-US" sz="2800" dirty="0" smtClean="0"/>
          </a:p>
          <a:p>
            <a:pPr lvl="1">
              <a:buFont typeface="Wingdings" charset="2"/>
              <a:buChar char=""/>
            </a:pPr>
            <a:endParaRPr lang="en-US" dirty="0" smtClean="0"/>
          </a:p>
          <a:p>
            <a:pPr lvl="1">
              <a:buFont typeface="Wingdings" charset="2"/>
              <a:buChar char=""/>
            </a:pPr>
            <a:endParaRPr lang="en-US" dirty="0" smtClean="0"/>
          </a:p>
          <a:p>
            <a:pPr>
              <a:buFont typeface="Wingdings" charset="2"/>
              <a:buChar char=""/>
            </a:pPr>
            <a:endParaRPr lang="en-US" dirty="0"/>
          </a:p>
        </p:txBody>
      </p:sp>
      <p:pic>
        <p:nvPicPr>
          <p:cNvPr id="5" name="Picture 4"/>
          <p:cNvPicPr>
            <a:picLocks noChangeAspect="1"/>
          </p:cNvPicPr>
          <p:nvPr/>
        </p:nvPicPr>
        <p:blipFill>
          <a:blip r:embed="rId2"/>
          <a:stretch>
            <a:fillRect/>
          </a:stretch>
        </p:blipFill>
        <p:spPr>
          <a:xfrm>
            <a:off x="304800" y="2133599"/>
            <a:ext cx="3200400" cy="2026071"/>
          </a:xfrm>
          <a:prstGeom prst="rect">
            <a:avLst/>
          </a:prstGeom>
        </p:spPr>
      </p:pic>
    </p:spTree>
    <p:extLst>
      <p:ext uri="{BB962C8B-B14F-4D97-AF65-F5344CB8AC3E}">
        <p14:creationId xmlns:p14="http://schemas.microsoft.com/office/powerpoint/2010/main" val="40344266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914400"/>
            <a:ext cx="7620000" cy="2215991"/>
          </a:xfrm>
          <a:prstGeom prst="rect">
            <a:avLst/>
          </a:prstGeom>
          <a:noFill/>
        </p:spPr>
        <p:txBody>
          <a:bodyPr wrap="square" rtlCol="0">
            <a:spAutoFit/>
          </a:bodyPr>
          <a:lstStyle/>
          <a:p>
            <a:pPr algn="ctr"/>
            <a:r>
              <a:rPr lang="en-US" sz="2800" dirty="0" smtClean="0"/>
              <a:t>What Is The Best Public Policy Solution to the Problem – </a:t>
            </a:r>
            <a:r>
              <a:rPr lang="en-US" sz="2800" dirty="0" smtClean="0">
                <a:solidFill>
                  <a:schemeClr val="accent5">
                    <a:lumMod val="50000"/>
                  </a:schemeClr>
                </a:solidFill>
              </a:rPr>
              <a:t>OBESITY </a:t>
            </a:r>
            <a:r>
              <a:rPr lang="en-US" sz="2800" dirty="0" smtClean="0"/>
              <a:t>in NYC </a:t>
            </a:r>
            <a:r>
              <a:rPr lang="en-US" sz="2800" dirty="0" smtClean="0"/>
              <a:t>youth?</a:t>
            </a:r>
            <a:endParaRPr lang="en-US" sz="2800" dirty="0"/>
          </a:p>
          <a:p>
            <a:pPr algn="ctr"/>
            <a:endParaRPr lang="en-US" sz="1400" dirty="0" smtClean="0"/>
          </a:p>
          <a:p>
            <a:pPr algn="ctr"/>
            <a:r>
              <a:rPr lang="en-US" sz="2000" dirty="0" smtClean="0"/>
              <a:t>What Is The Best Feasible Plan?</a:t>
            </a:r>
          </a:p>
          <a:p>
            <a:pPr algn="ctr"/>
            <a:r>
              <a:rPr lang="en-US" sz="2000" dirty="0" smtClean="0"/>
              <a:t>And </a:t>
            </a:r>
            <a:endParaRPr lang="en-US" sz="2000" dirty="0"/>
          </a:p>
          <a:p>
            <a:pPr algn="ctr"/>
            <a:r>
              <a:rPr lang="en-US" sz="2800" dirty="0" smtClean="0"/>
              <a:t>Most Effective Plan?</a:t>
            </a:r>
            <a:endParaRPr lang="en-US" sz="2800" dirty="0"/>
          </a:p>
        </p:txBody>
      </p:sp>
      <p:pic>
        <p:nvPicPr>
          <p:cNvPr id="8" name="Picture 7"/>
          <p:cNvPicPr>
            <a:picLocks noChangeAspect="1"/>
          </p:cNvPicPr>
          <p:nvPr/>
        </p:nvPicPr>
        <p:blipFill>
          <a:blip r:embed="rId2"/>
          <a:stretch>
            <a:fillRect/>
          </a:stretch>
        </p:blipFill>
        <p:spPr>
          <a:xfrm>
            <a:off x="6400800" y="2209800"/>
            <a:ext cx="1625600" cy="1625600"/>
          </a:xfrm>
          <a:prstGeom prst="rect">
            <a:avLst/>
          </a:prstGeom>
        </p:spPr>
      </p:pic>
      <p:pic>
        <p:nvPicPr>
          <p:cNvPr id="9" name="Picture 8"/>
          <p:cNvPicPr>
            <a:picLocks noChangeAspect="1"/>
          </p:cNvPicPr>
          <p:nvPr/>
        </p:nvPicPr>
        <p:blipFill>
          <a:blip r:embed="rId3"/>
          <a:stretch>
            <a:fillRect/>
          </a:stretch>
        </p:blipFill>
        <p:spPr>
          <a:xfrm>
            <a:off x="990600" y="2209800"/>
            <a:ext cx="1527386" cy="1676400"/>
          </a:xfrm>
          <a:prstGeom prst="rect">
            <a:avLst/>
          </a:prstGeom>
        </p:spPr>
      </p:pic>
      <p:sp>
        <p:nvSpPr>
          <p:cNvPr id="11" name="TextBox 10"/>
          <p:cNvSpPr txBox="1"/>
          <p:nvPr/>
        </p:nvSpPr>
        <p:spPr>
          <a:xfrm>
            <a:off x="2667000" y="2971800"/>
            <a:ext cx="3581400" cy="2585323"/>
          </a:xfrm>
          <a:prstGeom prst="rect">
            <a:avLst/>
          </a:prstGeom>
          <a:noFill/>
        </p:spPr>
        <p:txBody>
          <a:bodyPr wrap="square" rtlCol="0">
            <a:spAutoFit/>
          </a:bodyPr>
          <a:lstStyle/>
          <a:p>
            <a:endParaRPr lang="en-US" dirty="0" smtClean="0">
              <a:solidFill>
                <a:schemeClr val="bg2">
                  <a:lumMod val="50000"/>
                </a:schemeClr>
              </a:solidFill>
            </a:endParaRPr>
          </a:p>
          <a:p>
            <a:r>
              <a:rPr lang="en-US" dirty="0" smtClean="0">
                <a:solidFill>
                  <a:schemeClr val="bg2">
                    <a:lumMod val="50000"/>
                  </a:schemeClr>
                </a:solidFill>
              </a:rPr>
              <a:t>By looking at the problem and constructing </a:t>
            </a:r>
            <a:r>
              <a:rPr lang="en-US" dirty="0">
                <a:solidFill>
                  <a:schemeClr val="bg2">
                    <a:lumMod val="50000"/>
                  </a:schemeClr>
                </a:solidFill>
              </a:rPr>
              <a:t>y</a:t>
            </a:r>
            <a:r>
              <a:rPr lang="en-US" dirty="0" smtClean="0">
                <a:solidFill>
                  <a:schemeClr val="bg2">
                    <a:lumMod val="50000"/>
                  </a:schemeClr>
                </a:solidFill>
              </a:rPr>
              <a:t>our </a:t>
            </a:r>
            <a:r>
              <a:rPr lang="en-US" dirty="0">
                <a:solidFill>
                  <a:schemeClr val="bg2">
                    <a:lumMod val="50000"/>
                  </a:schemeClr>
                </a:solidFill>
              </a:rPr>
              <a:t>o</a:t>
            </a:r>
            <a:r>
              <a:rPr lang="en-US" dirty="0" smtClean="0">
                <a:solidFill>
                  <a:schemeClr val="bg2">
                    <a:lumMod val="50000"/>
                  </a:schemeClr>
                </a:solidFill>
              </a:rPr>
              <a:t>wn </a:t>
            </a:r>
            <a:r>
              <a:rPr lang="en-US" dirty="0">
                <a:solidFill>
                  <a:schemeClr val="bg2">
                    <a:lumMod val="50000"/>
                  </a:schemeClr>
                </a:solidFill>
              </a:rPr>
              <a:t>k</a:t>
            </a:r>
            <a:r>
              <a:rPr lang="en-US" dirty="0" smtClean="0">
                <a:solidFill>
                  <a:schemeClr val="bg2">
                    <a:lumMod val="50000"/>
                  </a:schemeClr>
                </a:solidFill>
              </a:rPr>
              <a:t>nowledge obtained through the previous Public Policy Analyst Steps and Information gathered– </a:t>
            </a:r>
            <a:r>
              <a:rPr lang="en-US" dirty="0" smtClean="0">
                <a:solidFill>
                  <a:schemeClr val="bg2">
                    <a:lumMod val="50000"/>
                  </a:schemeClr>
                </a:solidFill>
              </a:rPr>
              <a:t>Complete </a:t>
            </a:r>
            <a:r>
              <a:rPr lang="en-US" dirty="0" smtClean="0">
                <a:solidFill>
                  <a:schemeClr val="bg2">
                    <a:lumMod val="50000"/>
                  </a:schemeClr>
                </a:solidFill>
              </a:rPr>
              <a:t>Worksheet 6:   </a:t>
            </a:r>
          </a:p>
          <a:p>
            <a:r>
              <a:rPr lang="en-US" dirty="0" smtClean="0">
                <a:solidFill>
                  <a:schemeClr val="bg2">
                    <a:lumMod val="50000"/>
                  </a:schemeClr>
                </a:solidFill>
              </a:rPr>
              <a:t>Selecting The Best Public Policy Solution:</a:t>
            </a:r>
            <a:endParaRPr lang="en-US" dirty="0">
              <a:solidFill>
                <a:schemeClr val="bg2">
                  <a:lumMod val="50000"/>
                </a:schemeClr>
              </a:solidFill>
            </a:endParaRPr>
          </a:p>
        </p:txBody>
      </p:sp>
      <p:sp>
        <p:nvSpPr>
          <p:cNvPr id="12" name="TextBox 11"/>
          <p:cNvSpPr txBox="1"/>
          <p:nvPr/>
        </p:nvSpPr>
        <p:spPr>
          <a:xfrm>
            <a:off x="1066800" y="5410201"/>
            <a:ext cx="6705600" cy="369332"/>
          </a:xfrm>
          <a:prstGeom prst="rect">
            <a:avLst/>
          </a:prstGeom>
          <a:noFill/>
        </p:spPr>
        <p:txBody>
          <a:bodyPr wrap="square" rtlCol="0">
            <a:spAutoFit/>
          </a:bodyPr>
          <a:lstStyle/>
          <a:p>
            <a:r>
              <a:rPr lang="en-US" dirty="0" smtClean="0">
                <a:solidFill>
                  <a:schemeClr val="bg2">
                    <a:lumMod val="50000"/>
                  </a:schemeClr>
                </a:solidFill>
                <a:hlinkClick r:id="rId4"/>
              </a:rPr>
              <a:t>http</a:t>
            </a:r>
            <a:r>
              <a:rPr lang="en-US" dirty="0" smtClean="0">
                <a:solidFill>
                  <a:schemeClr val="bg2">
                    <a:lumMod val="50000"/>
                  </a:schemeClr>
                </a:solidFill>
                <a:hlinkClick r:id="rId4"/>
              </a:rPr>
              <a:t>://www2.maxwell.syr.edu/plegal/TIPS/worksheet6.html</a:t>
            </a:r>
            <a:endParaRPr lang="en-US" dirty="0">
              <a:solidFill>
                <a:schemeClr val="bg2">
                  <a:lumMod val="50000"/>
                </a:schemeClr>
              </a:solidFill>
            </a:endParaRPr>
          </a:p>
        </p:txBody>
      </p:sp>
    </p:spTree>
    <p:extLst>
      <p:ext uri="{BB962C8B-B14F-4D97-AF65-F5344CB8AC3E}">
        <p14:creationId xmlns:p14="http://schemas.microsoft.com/office/powerpoint/2010/main" val="168456315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lumOff val="5000"/>
                  </a:schemeClr>
                </a:solidFill>
              </a:rPr>
              <a:t>References</a:t>
            </a:r>
            <a:endParaRPr lang="en-US" dirty="0">
              <a:solidFill>
                <a:schemeClr val="bg1">
                  <a:lumMod val="95000"/>
                  <a:lumOff val="5000"/>
                </a:schemeClr>
              </a:solidFill>
            </a:endParaRPr>
          </a:p>
        </p:txBody>
      </p:sp>
      <p:sp>
        <p:nvSpPr>
          <p:cNvPr id="3" name="Content Placeholder 2"/>
          <p:cNvSpPr>
            <a:spLocks noGrp="1"/>
          </p:cNvSpPr>
          <p:nvPr>
            <p:ph idx="1"/>
          </p:nvPr>
        </p:nvSpPr>
        <p:spPr/>
        <p:txBody>
          <a:bodyPr>
            <a:normAutofit fontScale="85000" lnSpcReduction="20000"/>
          </a:bodyPr>
          <a:lstStyle/>
          <a:p>
            <a:pPr marL="137160" indent="0">
              <a:buNone/>
            </a:pPr>
            <a:r>
              <a:rPr lang="en-US" sz="1800" dirty="0"/>
              <a:t>Child Nutrition and Obesity (2012). Children’s Defense Fund. Online. Available:</a:t>
            </a:r>
            <a:endParaRPr lang="en-US" sz="1800" dirty="0">
              <a:hlinkClick r:id="rId2"/>
            </a:endParaRPr>
          </a:p>
          <a:p>
            <a:pPr marL="137160" indent="0">
              <a:buNone/>
            </a:pPr>
            <a:r>
              <a:rPr lang="en-US" sz="1800" dirty="0">
                <a:hlinkClick r:id="rId2"/>
              </a:rPr>
              <a:t>http://www.childrensdefense.org/policy-priorities/childrens-health/child-nutrition</a:t>
            </a:r>
            <a:r>
              <a:rPr lang="en-US" sz="1800" dirty="0" smtClean="0">
                <a:hlinkClick r:id="rId2"/>
              </a:rPr>
              <a:t>/</a:t>
            </a:r>
            <a:endParaRPr lang="en-US" sz="1800" b="1" dirty="0" smtClean="0"/>
          </a:p>
          <a:p>
            <a:pPr marL="137160" indent="0">
              <a:buNone/>
            </a:pPr>
            <a:endParaRPr lang="en-US" sz="1800" b="1" dirty="0"/>
          </a:p>
          <a:p>
            <a:pPr marL="137160" indent="0">
              <a:buNone/>
            </a:pPr>
            <a:r>
              <a:rPr lang="en-US" sz="1800" b="1" dirty="0" smtClean="0"/>
              <a:t>“</a:t>
            </a:r>
            <a:r>
              <a:rPr lang="en-US" sz="1800" b="1" dirty="0"/>
              <a:t>Childhood Obesity is a Serious Concern in New York </a:t>
            </a:r>
            <a:r>
              <a:rPr lang="en-US" sz="1800" b="1" dirty="0" smtClean="0"/>
              <a:t>City.” </a:t>
            </a:r>
            <a:r>
              <a:rPr lang="en-US" sz="1800" dirty="0"/>
              <a:t>(2009). NYC Health. Retrieved from. </a:t>
            </a:r>
            <a:r>
              <a:rPr lang="en-US" sz="1800" i="1" dirty="0"/>
              <a:t>NYC Vital Signs. </a:t>
            </a:r>
            <a:r>
              <a:rPr lang="en-US" sz="1800" dirty="0"/>
              <a:t>Online. Available: </a:t>
            </a:r>
            <a:endParaRPr lang="en-US" sz="1800" dirty="0" smtClean="0"/>
          </a:p>
          <a:p>
            <a:pPr marL="137160" indent="0">
              <a:buNone/>
            </a:pPr>
            <a:r>
              <a:rPr lang="en-US" sz="1800" dirty="0" smtClean="0">
                <a:hlinkClick r:id="rId3"/>
              </a:rPr>
              <a:t>http</a:t>
            </a:r>
            <a:r>
              <a:rPr lang="en-US" sz="1800" dirty="0">
                <a:hlinkClick r:id="rId3"/>
              </a:rPr>
              <a:t>://www.nyc.gov/html/doh/downloads/pdf/survey/survey-</a:t>
            </a:r>
            <a:r>
              <a:rPr lang="en-US" sz="1800" dirty="0" smtClean="0">
                <a:hlinkClick r:id="rId3"/>
              </a:rPr>
              <a:t>2009fitnessgram.pdf</a:t>
            </a:r>
            <a:endParaRPr lang="en-US" sz="1800" dirty="0" smtClean="0"/>
          </a:p>
          <a:p>
            <a:pPr marL="137160" indent="0">
              <a:buNone/>
            </a:pPr>
            <a:endParaRPr lang="en-US" sz="1800" dirty="0"/>
          </a:p>
          <a:p>
            <a:pPr marL="137160" indent="0">
              <a:buNone/>
            </a:pPr>
            <a:r>
              <a:rPr lang="en-US" sz="1800" b="1" dirty="0" smtClean="0"/>
              <a:t>“Childhood </a:t>
            </a:r>
            <a:r>
              <a:rPr lang="en-US" sz="1800" dirty="0" smtClean="0"/>
              <a:t>Obesity Facts</a:t>
            </a:r>
            <a:r>
              <a:rPr lang="en-US" sz="1800" b="1" dirty="0"/>
              <a:t>.</a:t>
            </a:r>
            <a:r>
              <a:rPr lang="en-US" sz="1800" b="1" dirty="0" smtClean="0"/>
              <a:t>” </a:t>
            </a:r>
            <a:r>
              <a:rPr lang="en-US" sz="1800" dirty="0"/>
              <a:t>(2013) .Center for Disease Control and Prevention. Retrieved from. </a:t>
            </a:r>
            <a:r>
              <a:rPr lang="en-US" sz="1800" i="1" dirty="0"/>
              <a:t>CDC</a:t>
            </a:r>
            <a:r>
              <a:rPr lang="en-US" sz="1800" dirty="0"/>
              <a:t> Adolescent and School Health.</a:t>
            </a:r>
            <a:r>
              <a:rPr lang="en-US" sz="1800" i="1" dirty="0"/>
              <a:t>. </a:t>
            </a:r>
            <a:r>
              <a:rPr lang="en-US" sz="1800" dirty="0"/>
              <a:t>Online. </a:t>
            </a:r>
            <a:r>
              <a:rPr lang="en-US" sz="1800" dirty="0" smtClean="0"/>
              <a:t>Available:</a:t>
            </a:r>
            <a:r>
              <a:rPr lang="en-US" sz="1800" dirty="0"/>
              <a:t> </a:t>
            </a:r>
            <a:r>
              <a:rPr lang="en-US" sz="1800" dirty="0" smtClean="0">
                <a:hlinkClick r:id="rId4"/>
              </a:rPr>
              <a:t>http://www.cdc.gov/healthyyouth/obesity/facts.htm</a:t>
            </a:r>
            <a:endParaRPr lang="en-US" sz="1800" dirty="0" smtClean="0"/>
          </a:p>
          <a:p>
            <a:pPr marL="137160" indent="0">
              <a:buNone/>
            </a:pPr>
            <a:endParaRPr lang="en-US" sz="1800" dirty="0"/>
          </a:p>
          <a:p>
            <a:pPr marL="137160" indent="0">
              <a:buNone/>
            </a:pPr>
            <a:r>
              <a:rPr lang="en-US" sz="1800" b="1" dirty="0" err="1"/>
              <a:t>Drewnowski</a:t>
            </a:r>
            <a:r>
              <a:rPr lang="en-US" sz="1800" b="1" dirty="0"/>
              <a:t>, A., and Specter, S.E. (2004). Poverty and obesity: the role of energy density and energy costs. </a:t>
            </a:r>
            <a:r>
              <a:rPr lang="en-US" sz="1800" dirty="0"/>
              <a:t> American Society for Clinical Nutrition. Retrieved from. The American Journal Of Clinical Nutrition. Online. Available: </a:t>
            </a:r>
            <a:r>
              <a:rPr lang="en-US" sz="1800" dirty="0">
                <a:hlinkClick r:id="rId5"/>
              </a:rPr>
              <a:t>http://ajcn.nutrition.org/content/79/1/6.full</a:t>
            </a:r>
            <a:endParaRPr lang="en-US" sz="1800" dirty="0"/>
          </a:p>
          <a:p>
            <a:endParaRPr lang="en-US" sz="1800" dirty="0"/>
          </a:p>
          <a:p>
            <a:pPr marL="137160" indent="0">
              <a:buNone/>
            </a:pPr>
            <a:r>
              <a:rPr lang="en-US" sz="1800" b="1" dirty="0"/>
              <a:t>Dennison, B., and Edmunds, L.S. (2008). “</a:t>
            </a:r>
            <a:r>
              <a:rPr lang="en-US" sz="1800" dirty="0"/>
              <a:t>The role of television in childhood obesity</a:t>
            </a:r>
            <a:r>
              <a:rPr lang="en-US" sz="1800" b="1" dirty="0"/>
              <a:t>.” </a:t>
            </a:r>
            <a:r>
              <a:rPr lang="en-US" sz="1800" dirty="0"/>
              <a:t>(2009). </a:t>
            </a:r>
            <a:r>
              <a:rPr lang="en-US" sz="1800" dirty="0" err="1"/>
              <a:t>ScienceDirect</a:t>
            </a:r>
            <a:r>
              <a:rPr lang="en-US" sz="1800" dirty="0"/>
              <a:t> . Retrieved from. </a:t>
            </a:r>
            <a:r>
              <a:rPr lang="en-US" sz="1800" i="1" dirty="0"/>
              <a:t>Progress in Pediatric Cardiology. </a:t>
            </a:r>
            <a:r>
              <a:rPr lang="en-US" sz="1800" dirty="0"/>
              <a:t>Online. Available: </a:t>
            </a:r>
            <a:r>
              <a:rPr lang="en-US" sz="1800" dirty="0">
                <a:hlinkClick r:id="rId6"/>
              </a:rPr>
              <a:t>http://www.sciencedirect.com/science/article/pii/</a:t>
            </a:r>
            <a:r>
              <a:rPr lang="en-US" sz="1800" dirty="0" smtClean="0">
                <a:hlinkClick r:id="rId6"/>
              </a:rPr>
              <a:t>S1058981308000374</a:t>
            </a:r>
            <a:endParaRPr lang="en-US" sz="1800" dirty="0" smtClean="0"/>
          </a:p>
          <a:p>
            <a:pPr marL="137160" indent="0">
              <a:buNone/>
            </a:pPr>
            <a:endParaRPr lang="en-US" sz="1800" dirty="0">
              <a:hlinkClick r:id="rId7"/>
            </a:endParaRPr>
          </a:p>
          <a:p>
            <a:pPr marL="137160" indent="0">
              <a:buNone/>
            </a:pPr>
            <a:r>
              <a:rPr lang="en-US" sz="1800" b="1" dirty="0"/>
              <a:t>“Flexibility Exercise.” </a:t>
            </a:r>
            <a:r>
              <a:rPr lang="en-US" sz="1800" dirty="0"/>
              <a:t>(2010). American Academy of Orthopedic Surgeons. Retrieved from. </a:t>
            </a:r>
            <a:r>
              <a:rPr lang="en-US" sz="1800" i="1" dirty="0" err="1"/>
              <a:t>OrthoInfo</a:t>
            </a:r>
            <a:r>
              <a:rPr lang="en-US" sz="1800" i="1" dirty="0"/>
              <a:t>. </a:t>
            </a:r>
            <a:r>
              <a:rPr lang="en-US" sz="1800" dirty="0"/>
              <a:t>Online. Available: </a:t>
            </a:r>
            <a:r>
              <a:rPr lang="en-US" sz="1800" dirty="0">
                <a:hlinkClick r:id="rId8"/>
              </a:rPr>
              <a:t>http://orthoinfo.aaos.org/topic.cfm?topic=A00038</a:t>
            </a:r>
            <a:endParaRPr lang="en-US" sz="1800" dirty="0"/>
          </a:p>
          <a:p>
            <a:pPr marL="137160" indent="0">
              <a:buNone/>
            </a:pPr>
            <a:endParaRPr lang="en-US" sz="1800" dirty="0"/>
          </a:p>
          <a:p>
            <a:pPr marL="137160" indent="0">
              <a:buNone/>
            </a:pPr>
            <a:endParaRPr lang="en-US" sz="1800" dirty="0" smtClean="0">
              <a:hlinkClick r:id="rId7"/>
            </a:endParaRPr>
          </a:p>
        </p:txBody>
      </p:sp>
    </p:spTree>
    <p:extLst>
      <p:ext uri="{BB962C8B-B14F-4D97-AF65-F5344CB8AC3E}">
        <p14:creationId xmlns:p14="http://schemas.microsoft.com/office/powerpoint/2010/main" val="404904907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lumOff val="5000"/>
                  </a:schemeClr>
                </a:solidFill>
              </a:rPr>
              <a:t>References</a:t>
            </a:r>
            <a:endParaRPr lang="en-US" dirty="0">
              <a:solidFill>
                <a:schemeClr val="bg1">
                  <a:lumMod val="95000"/>
                  <a:lumOff val="5000"/>
                </a:schemeClr>
              </a:solidFill>
            </a:endParaRPr>
          </a:p>
        </p:txBody>
      </p:sp>
      <p:sp>
        <p:nvSpPr>
          <p:cNvPr id="3" name="Content Placeholder 2"/>
          <p:cNvSpPr>
            <a:spLocks noGrp="1"/>
          </p:cNvSpPr>
          <p:nvPr>
            <p:ph idx="1"/>
          </p:nvPr>
        </p:nvSpPr>
        <p:spPr>
          <a:xfrm>
            <a:off x="457200" y="1295400"/>
            <a:ext cx="8229600" cy="4572000"/>
          </a:xfrm>
        </p:spPr>
        <p:txBody>
          <a:bodyPr>
            <a:normAutofit lnSpcReduction="10000"/>
          </a:bodyPr>
          <a:lstStyle/>
          <a:p>
            <a:pPr marL="137160" indent="0">
              <a:buNone/>
            </a:pPr>
            <a:r>
              <a:rPr lang="en-US" sz="1400" b="1" dirty="0" err="1" smtClean="0"/>
              <a:t>Jeukendrup</a:t>
            </a:r>
            <a:r>
              <a:rPr lang="en-US" sz="1400" b="1" dirty="0"/>
              <a:t>, A., and Michael Gleeson, M. (2013). “Normal ranges of body weight and body fat.”</a:t>
            </a:r>
            <a:r>
              <a:rPr lang="en-US" sz="1400" dirty="0"/>
              <a:t> Human Kinetics. Retrieved from. </a:t>
            </a:r>
            <a:r>
              <a:rPr lang="en-US" sz="1400" i="1" dirty="0"/>
              <a:t>Excerpts </a:t>
            </a:r>
            <a:r>
              <a:rPr lang="en-US" sz="1400" b="1" i="1" dirty="0"/>
              <a:t>from Sport Nutrition, Second Edition</a:t>
            </a:r>
            <a:r>
              <a:rPr lang="en-US" sz="1400" i="1" dirty="0"/>
              <a:t>. </a:t>
            </a:r>
            <a:r>
              <a:rPr lang="en-US" sz="1400" dirty="0"/>
              <a:t>Online. Available: </a:t>
            </a:r>
          </a:p>
          <a:p>
            <a:pPr marL="137160" indent="0">
              <a:buNone/>
            </a:pPr>
            <a:r>
              <a:rPr lang="en-US" sz="1200" dirty="0">
                <a:hlinkClick r:id="rId2"/>
              </a:rPr>
              <a:t>http://www.humankinetics.com/excerpts/excerpts/normal-ranges-of-body-weight-and-body-fat</a:t>
            </a:r>
            <a:endParaRPr lang="en-US" sz="1200" dirty="0"/>
          </a:p>
          <a:p>
            <a:pPr marL="137160" indent="0">
              <a:buNone/>
            </a:pPr>
            <a:endParaRPr lang="en-US" sz="1400" dirty="0" smtClean="0"/>
          </a:p>
          <a:p>
            <a:pPr marL="137160" indent="0">
              <a:buNone/>
            </a:pPr>
            <a:r>
              <a:rPr lang="en-US" sz="1400" b="1" dirty="0"/>
              <a:t>“Lack of exercise as 'deadly' as smoking”. (2012). NHS Choices. Online. Available: </a:t>
            </a:r>
            <a:r>
              <a:rPr lang="en-US" sz="1400" dirty="0">
                <a:hlinkClick r:id="rId3"/>
              </a:rPr>
              <a:t>http://www.nhs.uk/news/2012/07July/Pages/Lack-of-exercise-as-deadly-as-smoking.aspx</a:t>
            </a:r>
            <a:endParaRPr lang="en-US" sz="1400" dirty="0"/>
          </a:p>
          <a:p>
            <a:pPr marL="137160" indent="0">
              <a:buNone/>
            </a:pPr>
            <a:endParaRPr lang="en-US" sz="1400" dirty="0" smtClean="0"/>
          </a:p>
          <a:p>
            <a:pPr marL="137160" indent="0">
              <a:buNone/>
            </a:pPr>
            <a:r>
              <a:rPr lang="en-US" sz="1400" b="1" dirty="0" smtClean="0"/>
              <a:t>“</a:t>
            </a:r>
            <a:r>
              <a:rPr lang="en-US" sz="1400" dirty="0"/>
              <a:t>Nutrition for Children and </a:t>
            </a:r>
            <a:r>
              <a:rPr lang="en-US" sz="1400" dirty="0" smtClean="0"/>
              <a:t>Teens: </a:t>
            </a:r>
            <a:r>
              <a:rPr lang="en-US" sz="1400" dirty="0"/>
              <a:t>Helping Your Kids Eat Healthier</a:t>
            </a:r>
            <a:r>
              <a:rPr lang="en-US" sz="1400" b="1" dirty="0" smtClean="0"/>
              <a:t>” </a:t>
            </a:r>
            <a:r>
              <a:rPr lang="en-US" sz="1400" dirty="0"/>
              <a:t>(</a:t>
            </a:r>
            <a:r>
              <a:rPr lang="en-US" sz="1400" dirty="0" smtClean="0"/>
              <a:t>2013). Helpguide.org. Online</a:t>
            </a:r>
            <a:r>
              <a:rPr lang="en-US" sz="1400" dirty="0"/>
              <a:t>. Available: </a:t>
            </a:r>
            <a:r>
              <a:rPr lang="en-US" sz="1400" dirty="0" smtClean="0">
                <a:hlinkClick r:id="rId4"/>
              </a:rPr>
              <a:t>http</a:t>
            </a:r>
            <a:r>
              <a:rPr lang="en-US" sz="1400" dirty="0">
                <a:hlinkClick r:id="rId4"/>
              </a:rPr>
              <a:t>://www.helpguide.org/life/</a:t>
            </a:r>
            <a:r>
              <a:rPr lang="en-US" sz="1400" dirty="0" smtClean="0">
                <a:hlinkClick r:id="rId4"/>
              </a:rPr>
              <a:t>healthy_eating_children_teens.htm</a:t>
            </a:r>
            <a:endParaRPr lang="en-US" sz="1400" dirty="0" smtClean="0"/>
          </a:p>
          <a:p>
            <a:pPr marL="137160" indent="0">
              <a:buNone/>
            </a:pPr>
            <a:endParaRPr lang="en-US" sz="1400" dirty="0" smtClean="0"/>
          </a:p>
          <a:p>
            <a:pPr marL="137160" indent="0">
              <a:buNone/>
            </a:pPr>
            <a:r>
              <a:rPr lang="en-US" sz="1400" b="1" dirty="0"/>
              <a:t>“</a:t>
            </a:r>
            <a:r>
              <a:rPr lang="en-US" sz="1400" dirty="0"/>
              <a:t>Nutrition, Physical Activity, &amp; Obesity</a:t>
            </a:r>
            <a:r>
              <a:rPr lang="en-US" sz="1400" b="1" dirty="0"/>
              <a:t>.” </a:t>
            </a:r>
            <a:r>
              <a:rPr lang="en-US" sz="1400" dirty="0"/>
              <a:t>(2013) .Center for Disease Control and Prevention. Retrieved from. </a:t>
            </a:r>
            <a:r>
              <a:rPr lang="en-US" sz="1400" i="1" dirty="0"/>
              <a:t>CDC</a:t>
            </a:r>
            <a:r>
              <a:rPr lang="en-US" sz="1400" dirty="0"/>
              <a:t> Adolescent and School Health.</a:t>
            </a:r>
            <a:r>
              <a:rPr lang="en-US" sz="1400" i="1" dirty="0"/>
              <a:t>. </a:t>
            </a:r>
            <a:r>
              <a:rPr lang="en-US" sz="1400" dirty="0"/>
              <a:t>Online. Available: </a:t>
            </a:r>
            <a:r>
              <a:rPr lang="en-US" sz="1200" dirty="0">
                <a:hlinkClick r:id="rId5"/>
              </a:rPr>
              <a:t>http://www.cdc.gov/healthyyouth/npao/strategies.htm</a:t>
            </a:r>
            <a:endParaRPr lang="en-US" sz="1200" dirty="0"/>
          </a:p>
          <a:p>
            <a:pPr marL="137160" indent="0">
              <a:buNone/>
            </a:pPr>
            <a:endParaRPr lang="en-US" sz="1400" b="1" dirty="0"/>
          </a:p>
          <a:p>
            <a:pPr marL="137160" indent="0">
              <a:buNone/>
            </a:pPr>
            <a:r>
              <a:rPr lang="en-US" sz="1400" b="1" dirty="0"/>
              <a:t>NYC schools encourage physical fitness. (2010). WABC-TV New York, New York. Eyewitness Education News. </a:t>
            </a:r>
            <a:r>
              <a:rPr lang="en-US" sz="1400" dirty="0">
                <a:hlinkClick r:id="rId6"/>
              </a:rPr>
              <a:t>http://abclocal.go.com/wabc/story?section=news/education&amp;id=7502171</a:t>
            </a:r>
            <a:endParaRPr lang="en-US" sz="1400" dirty="0"/>
          </a:p>
          <a:p>
            <a:pPr marL="137160" indent="0">
              <a:buNone/>
            </a:pPr>
            <a:endParaRPr lang="en-US" sz="1400" dirty="0"/>
          </a:p>
          <a:p>
            <a:pPr marL="137160" indent="0">
              <a:buNone/>
            </a:pPr>
            <a:r>
              <a:rPr lang="en-US" sz="1400" b="1" dirty="0"/>
              <a:t>“Physical Activity </a:t>
            </a:r>
            <a:r>
              <a:rPr lang="en-US" sz="1400" dirty="0"/>
              <a:t>Facts</a:t>
            </a:r>
            <a:r>
              <a:rPr lang="en-US" sz="1400" b="1" dirty="0"/>
              <a:t>.” </a:t>
            </a:r>
            <a:r>
              <a:rPr lang="en-US" sz="1400" dirty="0"/>
              <a:t>(2013) .Center for Disease Control and Prevention. Retrieved from. </a:t>
            </a:r>
            <a:r>
              <a:rPr lang="en-US" sz="1400" i="1" dirty="0"/>
              <a:t>CDC</a:t>
            </a:r>
            <a:r>
              <a:rPr lang="en-US" sz="1400" dirty="0"/>
              <a:t> Adolescent and School Health.</a:t>
            </a:r>
            <a:r>
              <a:rPr lang="en-US" sz="1400" i="1" dirty="0"/>
              <a:t>. </a:t>
            </a:r>
            <a:r>
              <a:rPr lang="en-US" sz="1400" dirty="0"/>
              <a:t>Online. </a:t>
            </a:r>
            <a:r>
              <a:rPr lang="en-US" sz="1400" dirty="0" err="1"/>
              <a:t>Available:</a:t>
            </a:r>
            <a:r>
              <a:rPr lang="en-US" sz="1400" dirty="0" err="1">
                <a:hlinkClick r:id="rId7"/>
              </a:rPr>
              <a:t>http</a:t>
            </a:r>
            <a:r>
              <a:rPr lang="en-US" sz="1200" dirty="0">
                <a:hlinkClick r:id="rId7"/>
              </a:rPr>
              <a:t>://www.cdc.gov/healthyyouth/physicalactivity/facts.htm</a:t>
            </a:r>
            <a:endParaRPr lang="en-US" sz="1200" dirty="0"/>
          </a:p>
          <a:p>
            <a:pPr marL="137160" indent="0">
              <a:buNone/>
            </a:pPr>
            <a:endParaRPr lang="en-US" sz="1400" dirty="0"/>
          </a:p>
          <a:p>
            <a:pPr marL="137160" indent="0">
              <a:buNone/>
            </a:pPr>
            <a:endParaRPr lang="en-US" sz="1400" dirty="0" smtClean="0"/>
          </a:p>
          <a:p>
            <a:pPr marL="137160" indent="0">
              <a:buNone/>
            </a:pPr>
            <a:endParaRPr lang="en-US" sz="1400" dirty="0" smtClean="0"/>
          </a:p>
          <a:p>
            <a:endParaRPr lang="en-US" sz="1400" dirty="0" smtClean="0"/>
          </a:p>
          <a:p>
            <a:endParaRPr lang="en-US" sz="1400" dirty="0"/>
          </a:p>
          <a:p>
            <a:endParaRPr lang="en-US" sz="1400" dirty="0"/>
          </a:p>
        </p:txBody>
      </p:sp>
    </p:spTree>
    <p:extLst>
      <p:ext uri="{BB962C8B-B14F-4D97-AF65-F5344CB8AC3E}">
        <p14:creationId xmlns:p14="http://schemas.microsoft.com/office/powerpoint/2010/main" val="1339499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lumOff val="5000"/>
                  </a:schemeClr>
                </a:solidFill>
              </a:rPr>
              <a:t>References</a:t>
            </a:r>
            <a:endParaRPr lang="en-US" dirty="0"/>
          </a:p>
        </p:txBody>
      </p:sp>
      <p:sp>
        <p:nvSpPr>
          <p:cNvPr id="3" name="Content Placeholder 2"/>
          <p:cNvSpPr>
            <a:spLocks noGrp="1"/>
          </p:cNvSpPr>
          <p:nvPr>
            <p:ph idx="1"/>
          </p:nvPr>
        </p:nvSpPr>
        <p:spPr/>
        <p:txBody>
          <a:bodyPr>
            <a:normAutofit/>
          </a:bodyPr>
          <a:lstStyle/>
          <a:p>
            <a:pPr marL="137160" indent="0">
              <a:buNone/>
            </a:pPr>
            <a:r>
              <a:rPr lang="en-US" sz="1400" b="1" dirty="0" smtClean="0"/>
              <a:t>Rose</a:t>
            </a:r>
            <a:r>
              <a:rPr lang="en-US" sz="1400" b="1" dirty="0"/>
              <a:t>, B., </a:t>
            </a:r>
            <a:r>
              <a:rPr lang="en-US" sz="1400" dirty="0"/>
              <a:t>(2013). </a:t>
            </a:r>
            <a:r>
              <a:rPr lang="en-US" sz="1400" b="1" dirty="0"/>
              <a:t>“The Effects of Poor Nutrition on your Health.” Food Pyramid. </a:t>
            </a:r>
            <a:r>
              <a:rPr lang="en-US" sz="1400" dirty="0"/>
              <a:t>Online. Available</a:t>
            </a:r>
            <a:r>
              <a:rPr lang="en-US" sz="1200" dirty="0"/>
              <a:t>:</a:t>
            </a:r>
            <a:endParaRPr lang="en-US" sz="1200" dirty="0">
              <a:hlinkClick r:id="rId3"/>
            </a:endParaRPr>
          </a:p>
          <a:p>
            <a:pPr marL="137160" indent="0">
              <a:buNone/>
            </a:pPr>
            <a:r>
              <a:rPr lang="en-US" sz="1200" dirty="0">
                <a:hlinkClick r:id="rId3"/>
              </a:rPr>
              <a:t>http://www.foodpyramid.com/healthy-eating/the-effects-of-poor-nutrition-on-your-health-10409/</a:t>
            </a:r>
            <a:endParaRPr lang="en-US" sz="1200" dirty="0"/>
          </a:p>
          <a:p>
            <a:pPr marL="137160" indent="0">
              <a:buNone/>
            </a:pPr>
            <a:endParaRPr lang="en-US" sz="1400" dirty="0"/>
          </a:p>
          <a:p>
            <a:pPr marL="137160" indent="0">
              <a:buNone/>
            </a:pPr>
            <a:r>
              <a:rPr lang="en-US" sz="1400" dirty="0" smtClean="0"/>
              <a:t>The New York City Obesity Task Force (2012). Reversing the Epidemic: - </a:t>
            </a:r>
            <a:r>
              <a:rPr lang="en-US" sz="1400" dirty="0" err="1" smtClean="0"/>
              <a:t>NYC.gov</a:t>
            </a:r>
            <a:r>
              <a:rPr lang="en-US" sz="1400" dirty="0" smtClean="0"/>
              <a:t>. </a:t>
            </a:r>
            <a:r>
              <a:rPr lang="en-US" sz="1400" b="1" dirty="0" smtClean="0"/>
              <a:t>Finding</a:t>
            </a:r>
            <a:r>
              <a:rPr lang="en-US" sz="1400" dirty="0" smtClean="0"/>
              <a:t>:  indicate obesity in on the rise. </a:t>
            </a:r>
            <a:r>
              <a:rPr lang="en-US" sz="1400" dirty="0" smtClean="0">
                <a:hlinkClick r:id="rId4"/>
              </a:rPr>
              <a:t>http://www.nyc.gov/htmlom/pdf/2012/otf_report.pdf</a:t>
            </a:r>
            <a:endParaRPr lang="en-US" sz="1400" dirty="0" smtClean="0"/>
          </a:p>
          <a:p>
            <a:pPr>
              <a:buFontTx/>
              <a:buChar char="-"/>
            </a:pPr>
            <a:endParaRPr lang="en-US" sz="1400" dirty="0" smtClean="0"/>
          </a:p>
          <a:p>
            <a:pPr marL="137160" indent="0">
              <a:buNone/>
            </a:pPr>
            <a:endParaRPr lang="en-US" sz="1400" dirty="0" smtClean="0"/>
          </a:p>
          <a:p>
            <a:pPr>
              <a:buFontTx/>
              <a:buChar char="-"/>
            </a:pPr>
            <a:endParaRPr lang="en-US" sz="1400" dirty="0" smtClean="0"/>
          </a:p>
          <a:p>
            <a:pPr>
              <a:buFontTx/>
              <a:buChar char="-"/>
            </a:pPr>
            <a:endParaRPr lang="en-US" sz="1400" dirty="0"/>
          </a:p>
          <a:p>
            <a:pPr>
              <a:buFontTx/>
              <a:buChar char="-"/>
            </a:pPr>
            <a:endParaRPr lang="en-US" sz="1400" dirty="0" smtClean="0"/>
          </a:p>
          <a:p>
            <a:pPr marL="137160" indent="0">
              <a:buNone/>
            </a:pPr>
            <a:endParaRPr lang="en-US" sz="1400" dirty="0"/>
          </a:p>
        </p:txBody>
      </p:sp>
    </p:spTree>
    <p:extLst>
      <p:ext uri="{BB962C8B-B14F-4D97-AF65-F5344CB8AC3E}">
        <p14:creationId xmlns:p14="http://schemas.microsoft.com/office/powerpoint/2010/main" val="247479997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dirty="0" smtClean="0"/>
              <a:t>The </a:t>
            </a:r>
            <a:r>
              <a:rPr lang="en-US" dirty="0"/>
              <a:t>Public Policy Analyst (PPA) </a:t>
            </a:r>
            <a:br>
              <a:rPr lang="en-US" dirty="0"/>
            </a:br>
            <a:r>
              <a:rPr lang="en-US" dirty="0"/>
              <a:t>will be used as steps to research and construct the problem of </a:t>
            </a:r>
            <a:r>
              <a:rPr lang="en-US" dirty="0" smtClean="0"/>
              <a:t>OBESITY in NYCDOE </a:t>
            </a:r>
            <a:endParaRPr lang="en-US" dirty="0"/>
          </a:p>
        </p:txBody>
      </p:sp>
      <p:sp>
        <p:nvSpPr>
          <p:cNvPr id="3" name="Content Placeholder 2"/>
          <p:cNvSpPr>
            <a:spLocks noGrp="1"/>
          </p:cNvSpPr>
          <p:nvPr>
            <p:ph idx="1"/>
          </p:nvPr>
        </p:nvSpPr>
        <p:spPr>
          <a:xfrm>
            <a:off x="457200" y="2971800"/>
            <a:ext cx="8229600" cy="3337560"/>
          </a:xfrm>
        </p:spPr>
        <p:txBody>
          <a:bodyPr/>
          <a:lstStyle/>
          <a:p>
            <a:endParaRPr lang="en-US" dirty="0" smtClean="0"/>
          </a:p>
          <a:p>
            <a:r>
              <a:rPr lang="en-US" dirty="0" smtClean="0"/>
              <a:t>1</a:t>
            </a:r>
            <a:r>
              <a:rPr lang="en-US" dirty="0"/>
              <a:t>. Define the Problem</a:t>
            </a:r>
            <a:br>
              <a:rPr lang="en-US" dirty="0"/>
            </a:br>
            <a:r>
              <a:rPr lang="en-US" dirty="0"/>
              <a:t>2. Gather the Evidence</a:t>
            </a:r>
            <a:br>
              <a:rPr lang="en-US" dirty="0"/>
            </a:br>
            <a:r>
              <a:rPr lang="en-US" dirty="0"/>
              <a:t>3. Identify the Causes</a:t>
            </a:r>
            <a:br>
              <a:rPr lang="en-US" dirty="0"/>
            </a:br>
            <a:r>
              <a:rPr lang="en-US" dirty="0"/>
              <a:t>4. Evaluate an Existing Policy</a:t>
            </a:r>
            <a:br>
              <a:rPr lang="en-US" dirty="0"/>
            </a:br>
            <a:r>
              <a:rPr lang="en-US" dirty="0" smtClean="0"/>
              <a:t> 5</a:t>
            </a:r>
            <a:r>
              <a:rPr lang="en-US" dirty="0"/>
              <a:t>. Develop Solutions</a:t>
            </a:r>
            <a:br>
              <a:rPr lang="en-US" dirty="0"/>
            </a:br>
            <a:r>
              <a:rPr lang="en-US" dirty="0"/>
              <a:t>6. Select the Best Solution </a:t>
            </a:r>
          </a:p>
        </p:txBody>
      </p:sp>
      <p:pic>
        <p:nvPicPr>
          <p:cNvPr id="4" name="Picture 3"/>
          <p:cNvPicPr>
            <a:picLocks noChangeAspect="1"/>
          </p:cNvPicPr>
          <p:nvPr/>
        </p:nvPicPr>
        <p:blipFill>
          <a:blip r:embed="rId2"/>
          <a:stretch>
            <a:fillRect/>
          </a:stretch>
        </p:blipFill>
        <p:spPr>
          <a:xfrm>
            <a:off x="6019800" y="3886200"/>
            <a:ext cx="2621547" cy="1879600"/>
          </a:xfrm>
          <a:prstGeom prst="rect">
            <a:avLst/>
          </a:prstGeom>
        </p:spPr>
      </p:pic>
    </p:spTree>
    <p:extLst>
      <p:ext uri="{BB962C8B-B14F-4D97-AF65-F5344CB8AC3E}">
        <p14:creationId xmlns:p14="http://schemas.microsoft.com/office/powerpoint/2010/main" val="3863914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905000"/>
          </a:xfrm>
        </p:spPr>
        <p:txBody>
          <a:bodyPr>
            <a:normAutofit/>
          </a:bodyPr>
          <a:lstStyle/>
          <a:p>
            <a:r>
              <a:rPr lang="en-US" sz="2800" dirty="0" smtClean="0">
                <a:solidFill>
                  <a:schemeClr val="bg1">
                    <a:lumMod val="95000"/>
                    <a:lumOff val="5000"/>
                  </a:schemeClr>
                </a:solidFill>
              </a:rPr>
              <a:t>Problem:  Childhood OBESITY has become a </a:t>
            </a:r>
            <a:r>
              <a:rPr lang="en-US" sz="2800" dirty="0">
                <a:solidFill>
                  <a:schemeClr val="bg1">
                    <a:lumMod val="95000"/>
                    <a:lumOff val="5000"/>
                  </a:schemeClr>
                </a:solidFill>
              </a:rPr>
              <a:t>S</a:t>
            </a:r>
            <a:r>
              <a:rPr lang="en-US" sz="2800" dirty="0" smtClean="0">
                <a:solidFill>
                  <a:schemeClr val="bg1">
                    <a:lumMod val="95000"/>
                    <a:lumOff val="5000"/>
                  </a:schemeClr>
                </a:solidFill>
              </a:rPr>
              <a:t>erious Concern in New York City youth</a:t>
            </a:r>
            <a:endParaRPr lang="en-US" sz="2800" dirty="0">
              <a:solidFill>
                <a:schemeClr val="bg1">
                  <a:lumMod val="95000"/>
                  <a:lumOff val="5000"/>
                </a:schemeClr>
              </a:solidFill>
            </a:endParaRPr>
          </a:p>
        </p:txBody>
      </p:sp>
      <p:sp>
        <p:nvSpPr>
          <p:cNvPr id="3" name="Content Placeholder 2"/>
          <p:cNvSpPr>
            <a:spLocks noGrp="1"/>
          </p:cNvSpPr>
          <p:nvPr>
            <p:ph idx="1"/>
          </p:nvPr>
        </p:nvSpPr>
        <p:spPr>
          <a:xfrm>
            <a:off x="457200" y="2057400"/>
            <a:ext cx="8077200" cy="4251960"/>
          </a:xfrm>
        </p:spPr>
        <p:txBody>
          <a:bodyPr>
            <a:normAutofit/>
          </a:bodyPr>
          <a:lstStyle/>
          <a:p>
            <a:r>
              <a:rPr lang="en-US" sz="2400" dirty="0">
                <a:solidFill>
                  <a:srgbClr val="FF0000"/>
                </a:solidFill>
              </a:rPr>
              <a:t>In June 2010 New York City Department of Education documented that Childhood Obesity Is On The Rise In America- “New York </a:t>
            </a:r>
            <a:r>
              <a:rPr lang="en-US" sz="2400" dirty="0" smtClean="0">
                <a:solidFill>
                  <a:srgbClr val="FF0000"/>
                </a:solidFill>
              </a:rPr>
              <a:t>City is </a:t>
            </a:r>
            <a:r>
              <a:rPr lang="en-US" sz="2400" dirty="0">
                <a:solidFill>
                  <a:srgbClr val="FF0000"/>
                </a:solidFill>
              </a:rPr>
              <a:t>home to an even higher rate proportion of obese and overweight children than other parts of the county” </a:t>
            </a:r>
            <a:r>
              <a:rPr lang="en-US" sz="2400" dirty="0" smtClean="0">
                <a:solidFill>
                  <a:srgbClr val="FF0000"/>
                </a:solidFill>
              </a:rPr>
              <a:t>NYCDOE</a:t>
            </a:r>
          </a:p>
          <a:p>
            <a:pPr marL="137160" indent="0">
              <a:buNone/>
            </a:pPr>
            <a:endParaRPr lang="en-US" sz="2400" dirty="0">
              <a:solidFill>
                <a:srgbClr val="FF0000"/>
              </a:solidFill>
            </a:endParaRPr>
          </a:p>
          <a:p>
            <a:r>
              <a:rPr lang="en-US" sz="2000" dirty="0" smtClean="0">
                <a:solidFill>
                  <a:schemeClr val="bg1">
                    <a:lumMod val="95000"/>
                    <a:lumOff val="5000"/>
                  </a:schemeClr>
                </a:solidFill>
              </a:rPr>
              <a:t>***Use </a:t>
            </a:r>
            <a:r>
              <a:rPr lang="en-US" sz="2000" dirty="0">
                <a:solidFill>
                  <a:schemeClr val="bg1">
                    <a:lumMod val="95000"/>
                    <a:lumOff val="5000"/>
                  </a:schemeClr>
                </a:solidFill>
              </a:rPr>
              <a:t>The Hyperlink to </a:t>
            </a:r>
            <a:r>
              <a:rPr lang="en-US" sz="2000" dirty="0" smtClean="0">
                <a:solidFill>
                  <a:schemeClr val="bg1">
                    <a:lumMod val="95000"/>
                    <a:lumOff val="5000"/>
                  </a:schemeClr>
                </a:solidFill>
              </a:rPr>
              <a:t>help: </a:t>
            </a:r>
          </a:p>
          <a:p>
            <a:pPr marL="137160" indent="0">
              <a:buNone/>
            </a:pPr>
            <a:r>
              <a:rPr lang="en-US" sz="2000" dirty="0">
                <a:solidFill>
                  <a:schemeClr val="bg1">
                    <a:lumMod val="95000"/>
                    <a:lumOff val="5000"/>
                  </a:schemeClr>
                </a:solidFill>
              </a:rPr>
              <a:t> </a:t>
            </a:r>
            <a:r>
              <a:rPr lang="en-US" sz="2000" dirty="0" smtClean="0">
                <a:solidFill>
                  <a:schemeClr val="bg1">
                    <a:lumMod val="95000"/>
                    <a:lumOff val="5000"/>
                  </a:schemeClr>
                </a:solidFill>
              </a:rPr>
              <a:t>      Step 1. Define </a:t>
            </a:r>
            <a:r>
              <a:rPr lang="en-US" sz="2000" dirty="0">
                <a:solidFill>
                  <a:schemeClr val="bg1">
                    <a:lumMod val="95000"/>
                    <a:lumOff val="5000"/>
                  </a:schemeClr>
                </a:solidFill>
              </a:rPr>
              <a:t>The Problem </a:t>
            </a:r>
            <a:r>
              <a:rPr lang="en-US" sz="2000" dirty="0" smtClean="0">
                <a:solidFill>
                  <a:schemeClr val="bg1">
                    <a:lumMod val="95000"/>
                    <a:lumOff val="5000"/>
                  </a:schemeClr>
                </a:solidFill>
              </a:rPr>
              <a:t>of OBESITY</a:t>
            </a:r>
          </a:p>
          <a:p>
            <a:pPr marL="137160" indent="0">
              <a:buNone/>
            </a:pPr>
            <a:r>
              <a:rPr lang="en-US" sz="2000" dirty="0" smtClean="0">
                <a:solidFill>
                  <a:srgbClr val="FF0000"/>
                </a:solidFill>
              </a:rPr>
              <a:t>       </a:t>
            </a:r>
            <a:r>
              <a:rPr lang="en-US" sz="2000" dirty="0" smtClean="0">
                <a:solidFill>
                  <a:srgbClr val="0D0D0D"/>
                </a:solidFill>
              </a:rPr>
              <a:t>Using Worksheet 1:</a:t>
            </a:r>
          </a:p>
          <a:p>
            <a:pPr marL="137160" indent="0">
              <a:buNone/>
            </a:pPr>
            <a:r>
              <a:rPr lang="en-US" sz="2000" dirty="0" smtClean="0">
                <a:solidFill>
                  <a:srgbClr val="0D0D0D"/>
                </a:solidFill>
              </a:rPr>
              <a:t>       </a:t>
            </a:r>
            <a:r>
              <a:rPr lang="en-US" sz="2000" dirty="0" smtClean="0">
                <a:solidFill>
                  <a:srgbClr val="0D0D0D"/>
                </a:solidFill>
                <a:hlinkClick r:id="rId2"/>
              </a:rPr>
              <a:t>http://www2.maxwell.syr.edu/plegal/TIPS/worksheet1.html</a:t>
            </a:r>
            <a:endParaRPr lang="en-US" sz="2000" dirty="0" smtClean="0">
              <a:solidFill>
                <a:srgbClr val="0D0D0D"/>
              </a:solidFill>
            </a:endParaRPr>
          </a:p>
          <a:p>
            <a:pPr marL="137160" indent="0">
              <a:buNone/>
            </a:pPr>
            <a:endParaRPr lang="en-US" sz="2000" dirty="0" smtClean="0">
              <a:solidFill>
                <a:srgbClr val="0D0D0D"/>
              </a:solidFill>
            </a:endParaRPr>
          </a:p>
          <a:p>
            <a:pPr marL="137160" indent="0">
              <a:buNone/>
            </a:pPr>
            <a:endParaRPr lang="en-US" sz="1600" dirty="0" smtClean="0">
              <a:solidFill>
                <a:schemeClr val="bg1">
                  <a:lumMod val="95000"/>
                  <a:lumOff val="5000"/>
                </a:schemeClr>
              </a:solidFill>
            </a:endParaRPr>
          </a:p>
          <a:p>
            <a:endParaRPr lang="en-US" dirty="0" smtClean="0">
              <a:solidFill>
                <a:srgbClr val="FF0000"/>
              </a:solidFill>
            </a:endParaRPr>
          </a:p>
        </p:txBody>
      </p:sp>
    </p:spTree>
    <p:extLst>
      <p:ext uri="{BB962C8B-B14F-4D97-AF65-F5344CB8AC3E}">
        <p14:creationId xmlns:p14="http://schemas.microsoft.com/office/powerpoint/2010/main" val="400440747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153400" cy="1447800"/>
          </a:xfrm>
        </p:spPr>
        <p:txBody>
          <a:bodyPr>
            <a:normAutofit fontScale="55000" lnSpcReduction="20000"/>
          </a:bodyPr>
          <a:lstStyle/>
          <a:p>
            <a:pPr marL="137160" indent="0" algn="ctr">
              <a:buNone/>
            </a:pPr>
            <a:r>
              <a:rPr lang="en-US" sz="5100" dirty="0" smtClean="0">
                <a:solidFill>
                  <a:srgbClr val="FF0000"/>
                </a:solidFill>
              </a:rPr>
              <a:t>Conditions </a:t>
            </a:r>
            <a:r>
              <a:rPr lang="en-US" sz="5100" dirty="0">
                <a:solidFill>
                  <a:srgbClr val="FF0000"/>
                </a:solidFill>
              </a:rPr>
              <a:t>that result from </a:t>
            </a:r>
            <a:r>
              <a:rPr lang="en-US" sz="5100" dirty="0" smtClean="0">
                <a:solidFill>
                  <a:srgbClr val="FF0000"/>
                </a:solidFill>
              </a:rPr>
              <a:t>OBESITY</a:t>
            </a:r>
          </a:p>
          <a:p>
            <a:r>
              <a:rPr lang="en-US" sz="2900" dirty="0" smtClean="0">
                <a:solidFill>
                  <a:schemeClr val="bg1">
                    <a:lumMod val="95000"/>
                    <a:lumOff val="5000"/>
                  </a:schemeClr>
                </a:solidFill>
              </a:rPr>
              <a:t>***Use </a:t>
            </a:r>
            <a:r>
              <a:rPr lang="en-US" sz="2900" dirty="0">
                <a:solidFill>
                  <a:schemeClr val="bg1">
                    <a:lumMod val="95000"/>
                    <a:lumOff val="5000"/>
                  </a:schemeClr>
                </a:solidFill>
              </a:rPr>
              <a:t>The Hyperlink </a:t>
            </a:r>
            <a:r>
              <a:rPr lang="en-US" sz="2900" dirty="0" smtClean="0">
                <a:solidFill>
                  <a:schemeClr val="bg1">
                    <a:lumMod val="95000"/>
                    <a:lumOff val="5000"/>
                  </a:schemeClr>
                </a:solidFill>
              </a:rPr>
              <a:t>in</a:t>
            </a:r>
            <a:r>
              <a:rPr lang="en-US" sz="2900" dirty="0" smtClean="0">
                <a:solidFill>
                  <a:schemeClr val="bg1">
                    <a:lumMod val="95000"/>
                    <a:lumOff val="5000"/>
                  </a:schemeClr>
                </a:solidFill>
              </a:rPr>
              <a:t>: </a:t>
            </a:r>
            <a:endParaRPr lang="en-US" sz="2900" dirty="0">
              <a:solidFill>
                <a:schemeClr val="bg1">
                  <a:lumMod val="95000"/>
                  <a:lumOff val="5000"/>
                </a:schemeClr>
              </a:solidFill>
            </a:endParaRPr>
          </a:p>
          <a:p>
            <a:pPr marL="137160" indent="0">
              <a:buNone/>
            </a:pPr>
            <a:r>
              <a:rPr lang="en-US" sz="2900" dirty="0">
                <a:solidFill>
                  <a:schemeClr val="bg1">
                    <a:lumMod val="95000"/>
                    <a:lumOff val="5000"/>
                  </a:schemeClr>
                </a:solidFill>
              </a:rPr>
              <a:t>   </a:t>
            </a:r>
            <a:r>
              <a:rPr lang="en-US" sz="2900" dirty="0" smtClean="0">
                <a:solidFill>
                  <a:schemeClr val="bg1">
                    <a:lumMod val="95000"/>
                    <a:lumOff val="5000"/>
                  </a:schemeClr>
                </a:solidFill>
              </a:rPr>
              <a:t>      Step 2. Gather </a:t>
            </a:r>
            <a:r>
              <a:rPr lang="en-US" sz="2900" dirty="0">
                <a:solidFill>
                  <a:schemeClr val="bg1">
                    <a:lumMod val="95000"/>
                    <a:lumOff val="5000"/>
                  </a:schemeClr>
                </a:solidFill>
              </a:rPr>
              <a:t>E</a:t>
            </a:r>
            <a:r>
              <a:rPr lang="en-US" sz="2900" dirty="0" smtClean="0">
                <a:solidFill>
                  <a:schemeClr val="bg1">
                    <a:lumMod val="95000"/>
                    <a:lumOff val="5000"/>
                  </a:schemeClr>
                </a:solidFill>
              </a:rPr>
              <a:t>vidence </a:t>
            </a:r>
            <a:r>
              <a:rPr lang="en-US" sz="2900" dirty="0">
                <a:solidFill>
                  <a:schemeClr val="bg1">
                    <a:lumMod val="95000"/>
                    <a:lumOff val="5000"/>
                  </a:schemeClr>
                </a:solidFill>
              </a:rPr>
              <a:t>O</a:t>
            </a:r>
            <a:r>
              <a:rPr lang="en-US" sz="2900" dirty="0" smtClean="0">
                <a:solidFill>
                  <a:schemeClr val="bg1">
                    <a:lumMod val="95000"/>
                    <a:lumOff val="5000"/>
                  </a:schemeClr>
                </a:solidFill>
              </a:rPr>
              <a:t>f </a:t>
            </a:r>
            <a:r>
              <a:rPr lang="en-US" sz="2900" dirty="0">
                <a:solidFill>
                  <a:schemeClr val="bg1">
                    <a:lumMod val="95000"/>
                    <a:lumOff val="5000"/>
                  </a:schemeClr>
                </a:solidFill>
              </a:rPr>
              <a:t>T</a:t>
            </a:r>
            <a:r>
              <a:rPr lang="en-US" sz="2900" dirty="0" smtClean="0">
                <a:solidFill>
                  <a:schemeClr val="bg1">
                    <a:lumMod val="95000"/>
                    <a:lumOff val="5000"/>
                  </a:schemeClr>
                </a:solidFill>
              </a:rPr>
              <a:t>he </a:t>
            </a:r>
            <a:r>
              <a:rPr lang="en-US" sz="2900" dirty="0">
                <a:solidFill>
                  <a:schemeClr val="bg1">
                    <a:lumMod val="95000"/>
                    <a:lumOff val="5000"/>
                  </a:schemeClr>
                </a:solidFill>
              </a:rPr>
              <a:t>P</a:t>
            </a:r>
            <a:r>
              <a:rPr lang="en-US" sz="2900" dirty="0" smtClean="0">
                <a:solidFill>
                  <a:schemeClr val="bg1">
                    <a:lumMod val="95000"/>
                    <a:lumOff val="5000"/>
                  </a:schemeClr>
                </a:solidFill>
              </a:rPr>
              <a:t>roblem</a:t>
            </a:r>
            <a:endParaRPr lang="en-US" sz="2900" dirty="0">
              <a:solidFill>
                <a:schemeClr val="bg1">
                  <a:lumMod val="95000"/>
                  <a:lumOff val="5000"/>
                </a:schemeClr>
              </a:solidFill>
            </a:endParaRPr>
          </a:p>
          <a:p>
            <a:pPr marL="137160" indent="0">
              <a:buNone/>
            </a:pPr>
            <a:r>
              <a:rPr lang="en-US" sz="2900" dirty="0" smtClean="0">
                <a:solidFill>
                  <a:srgbClr val="FF0000"/>
                </a:solidFill>
              </a:rPr>
              <a:t>         </a:t>
            </a:r>
            <a:r>
              <a:rPr lang="en-US" sz="2900" dirty="0" smtClean="0">
                <a:solidFill>
                  <a:srgbClr val="0D0D0D"/>
                </a:solidFill>
              </a:rPr>
              <a:t>Complete</a:t>
            </a:r>
            <a:r>
              <a:rPr lang="en-US" sz="2900" dirty="0" smtClean="0">
                <a:solidFill>
                  <a:srgbClr val="0D0D0D"/>
                </a:solidFill>
              </a:rPr>
              <a:t> </a:t>
            </a:r>
            <a:r>
              <a:rPr lang="en-US" sz="2900" dirty="0">
                <a:solidFill>
                  <a:srgbClr val="0D0D0D"/>
                </a:solidFill>
              </a:rPr>
              <a:t>Worksheet </a:t>
            </a:r>
            <a:r>
              <a:rPr lang="en-US" sz="2900" dirty="0" smtClean="0">
                <a:solidFill>
                  <a:srgbClr val="0D0D0D"/>
                </a:solidFill>
              </a:rPr>
              <a:t>2: </a:t>
            </a:r>
          </a:p>
          <a:p>
            <a:pPr marL="137160" indent="0">
              <a:buNone/>
            </a:pPr>
            <a:r>
              <a:rPr lang="en-US" sz="2900" dirty="0" smtClean="0">
                <a:solidFill>
                  <a:srgbClr val="0D0D0D"/>
                </a:solidFill>
              </a:rPr>
              <a:t>         </a:t>
            </a:r>
            <a:r>
              <a:rPr lang="en-US" sz="2900" dirty="0" smtClean="0">
                <a:solidFill>
                  <a:srgbClr val="0D0D0D"/>
                </a:solidFill>
                <a:hlinkClick r:id="rId2"/>
              </a:rPr>
              <a:t>http</a:t>
            </a:r>
            <a:r>
              <a:rPr lang="en-US" sz="2900" dirty="0">
                <a:solidFill>
                  <a:srgbClr val="0D0D0D"/>
                </a:solidFill>
                <a:hlinkClick r:id="rId2"/>
              </a:rPr>
              <a:t>://www2.maxwell.syr.edu/plegal/TIPS/</a:t>
            </a:r>
            <a:r>
              <a:rPr lang="en-US" sz="2900" dirty="0" smtClean="0">
                <a:solidFill>
                  <a:srgbClr val="0D0D0D"/>
                </a:solidFill>
                <a:hlinkClick r:id="rId2"/>
              </a:rPr>
              <a:t>worksheet2.html</a:t>
            </a:r>
            <a:endParaRPr lang="en-US" sz="2900" dirty="0" smtClean="0">
              <a:solidFill>
                <a:srgbClr val="0D0D0D"/>
              </a:solidFill>
            </a:endParaRPr>
          </a:p>
          <a:p>
            <a:pPr marL="137160" indent="0">
              <a:buNone/>
            </a:pPr>
            <a:endParaRPr lang="en-US" sz="2900" dirty="0" smtClean="0">
              <a:solidFill>
                <a:srgbClr val="0D0D0D"/>
              </a:solidFill>
            </a:endParaRPr>
          </a:p>
          <a:p>
            <a:pPr marL="137160" indent="0">
              <a:buNone/>
            </a:pPr>
            <a:endParaRPr lang="en-US" sz="2000" dirty="0">
              <a:solidFill>
                <a:srgbClr val="0D0D0D"/>
              </a:solidFill>
            </a:endParaRPr>
          </a:p>
          <a:p>
            <a:pPr marL="137160" indent="0" algn="ctr">
              <a:buNone/>
            </a:pPr>
            <a:endPar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extBox 1"/>
          <p:cNvSpPr txBox="1"/>
          <p:nvPr/>
        </p:nvSpPr>
        <p:spPr>
          <a:xfrm>
            <a:off x="609600" y="1981200"/>
            <a:ext cx="7696200" cy="4524316"/>
          </a:xfrm>
          <a:prstGeom prst="rect">
            <a:avLst/>
          </a:prstGeom>
          <a:noFill/>
        </p:spPr>
        <p:txBody>
          <a:bodyPr wrap="square" rtlCol="0">
            <a:spAutoFit/>
          </a:bodyPr>
          <a:lstStyle/>
          <a:p>
            <a:endParaRPr lang="en-US" dirty="0" smtClean="0">
              <a:solidFill>
                <a:schemeClr val="dk1"/>
              </a:solidFill>
              <a:hlinkClick r:id="rId3"/>
            </a:endParaRPr>
          </a:p>
          <a:p>
            <a:r>
              <a:rPr lang="en-US" dirty="0" smtClean="0">
                <a:solidFill>
                  <a:schemeClr val="dk1"/>
                </a:solidFill>
                <a:hlinkClick r:id="rId3"/>
              </a:rPr>
              <a:t>Diabetes</a:t>
            </a:r>
            <a:r>
              <a:rPr lang="en-US" dirty="0" smtClean="0">
                <a:solidFill>
                  <a:schemeClr val="dk1"/>
                </a:solidFill>
              </a:rPr>
              <a:t>   </a:t>
            </a:r>
          </a:p>
          <a:p>
            <a:endParaRPr lang="en-US" dirty="0" smtClean="0">
              <a:solidFill>
                <a:schemeClr val="dk1"/>
              </a:solidFill>
              <a:hlinkClick r:id="rId4"/>
            </a:endParaRPr>
          </a:p>
          <a:p>
            <a:r>
              <a:rPr lang="en-US" dirty="0" smtClean="0">
                <a:solidFill>
                  <a:schemeClr val="dk1"/>
                </a:solidFill>
              </a:rPr>
              <a:t>				</a:t>
            </a:r>
            <a:r>
              <a:rPr lang="en-US" dirty="0" smtClean="0">
                <a:solidFill>
                  <a:schemeClr val="dk1"/>
                </a:solidFill>
                <a:hlinkClick r:id="rId4"/>
              </a:rPr>
              <a:t>Obesity</a:t>
            </a:r>
            <a:endParaRPr lang="en-US" dirty="0" smtClean="0">
              <a:solidFill>
                <a:schemeClr val="dk1"/>
              </a:solidFill>
            </a:endParaRPr>
          </a:p>
          <a:p>
            <a:endParaRPr lang="en-US" dirty="0" smtClean="0"/>
          </a:p>
          <a:p>
            <a:endParaRPr lang="en-US" dirty="0" smtClean="0"/>
          </a:p>
          <a:p>
            <a:r>
              <a:rPr lang="en-US" dirty="0" smtClean="0">
                <a:solidFill>
                  <a:schemeClr val="dk1"/>
                </a:solidFill>
                <a:hlinkClick r:id="rId5"/>
              </a:rPr>
              <a:t>Heart disease</a:t>
            </a:r>
            <a:r>
              <a:rPr lang="en-US" dirty="0" smtClean="0">
                <a:solidFill>
                  <a:schemeClr val="dk1"/>
                </a:solidFill>
              </a:rPr>
              <a:t>  </a:t>
            </a:r>
          </a:p>
          <a:p>
            <a:r>
              <a:rPr lang="en-US" dirty="0" smtClean="0"/>
              <a:t>				</a:t>
            </a:r>
            <a:r>
              <a:rPr lang="en-US" dirty="0" smtClean="0">
                <a:solidFill>
                  <a:schemeClr val="dk1"/>
                </a:solidFill>
                <a:hlinkClick r:id="rId6"/>
              </a:rPr>
              <a:t>Overweight</a:t>
            </a:r>
            <a:r>
              <a:rPr lang="en-US" dirty="0" smtClean="0">
                <a:solidFill>
                  <a:schemeClr val="dk1"/>
                </a:solidFill>
              </a:rPr>
              <a:t> </a:t>
            </a:r>
            <a:endParaRPr lang="en-US" dirty="0"/>
          </a:p>
          <a:p>
            <a:endParaRPr lang="en-US" dirty="0" smtClean="0"/>
          </a:p>
          <a:p>
            <a:endParaRPr lang="en-US" dirty="0" smtClean="0"/>
          </a:p>
          <a:p>
            <a:r>
              <a:rPr lang="en-US" dirty="0" smtClean="0">
                <a:solidFill>
                  <a:schemeClr val="dk1"/>
                </a:solidFill>
              </a:rPr>
              <a:t>	</a:t>
            </a:r>
            <a:r>
              <a:rPr lang="en-US" dirty="0" smtClean="0">
                <a:solidFill>
                  <a:schemeClr val="dk1"/>
                </a:solidFill>
                <a:hlinkClick r:id="rId7"/>
              </a:rPr>
              <a:t>High blood pressure</a:t>
            </a:r>
            <a:endParaRPr lang="en-US" dirty="0" smtClean="0">
              <a:solidFill>
                <a:schemeClr val="dk1"/>
              </a:solidFill>
            </a:endParaRPr>
          </a:p>
          <a:p>
            <a:endParaRPr lang="en-US" dirty="0" smtClean="0">
              <a:solidFill>
                <a:schemeClr val="dk1"/>
              </a:solidFill>
            </a:endParaRPr>
          </a:p>
          <a:p>
            <a:endParaRPr lang="en-US" dirty="0" smtClean="0">
              <a:solidFill>
                <a:schemeClr val="dk1"/>
              </a:solidFill>
            </a:endParaRPr>
          </a:p>
          <a:p>
            <a:endParaRPr lang="en-US" dirty="0" smtClean="0">
              <a:solidFill>
                <a:schemeClr val="dk1"/>
              </a:solidFill>
            </a:endParaRPr>
          </a:p>
          <a:p>
            <a:endParaRPr lang="en-US" dirty="0" smtClean="0"/>
          </a:p>
          <a:p>
            <a:endParaRPr lang="en-US" dirty="0"/>
          </a:p>
        </p:txBody>
      </p:sp>
      <p:pic>
        <p:nvPicPr>
          <p:cNvPr id="5" name="Picture 4"/>
          <p:cNvPicPr>
            <a:picLocks noChangeAspect="1"/>
          </p:cNvPicPr>
          <p:nvPr/>
        </p:nvPicPr>
        <p:blipFill>
          <a:blip r:embed="rId8"/>
          <a:stretch>
            <a:fillRect/>
          </a:stretch>
        </p:blipFill>
        <p:spPr>
          <a:xfrm>
            <a:off x="1981200" y="2209800"/>
            <a:ext cx="1219200" cy="1016002"/>
          </a:xfrm>
          <a:prstGeom prst="rect">
            <a:avLst/>
          </a:prstGeom>
        </p:spPr>
      </p:pic>
      <p:pic>
        <p:nvPicPr>
          <p:cNvPr id="6" name="Picture 5"/>
          <p:cNvPicPr>
            <a:picLocks noChangeAspect="1"/>
          </p:cNvPicPr>
          <p:nvPr/>
        </p:nvPicPr>
        <p:blipFill>
          <a:blip r:embed="rId9"/>
          <a:stretch>
            <a:fillRect/>
          </a:stretch>
        </p:blipFill>
        <p:spPr>
          <a:xfrm>
            <a:off x="5638800" y="2362200"/>
            <a:ext cx="1219200" cy="1502724"/>
          </a:xfrm>
          <a:prstGeom prst="rect">
            <a:avLst/>
          </a:prstGeom>
        </p:spPr>
      </p:pic>
      <p:pic>
        <p:nvPicPr>
          <p:cNvPr id="7" name="Picture 6"/>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3352800"/>
            <a:ext cx="1143000" cy="1143000"/>
          </a:xfrm>
          <a:prstGeom prst="rect">
            <a:avLst/>
          </a:prstGeom>
          <a:noFill/>
          <a:ln>
            <a:noFill/>
          </a:ln>
        </p:spPr>
      </p:pic>
      <p:pic>
        <p:nvPicPr>
          <p:cNvPr id="8" name="Picture 7"/>
          <p:cNvPicPr>
            <a:picLocks noChangeAspect="1"/>
          </p:cNvPicPr>
          <p:nvPr/>
        </p:nvPicPr>
        <p:blipFill>
          <a:blip r:embed="rId11"/>
          <a:stretch>
            <a:fillRect/>
          </a:stretch>
        </p:blipFill>
        <p:spPr>
          <a:xfrm>
            <a:off x="3810000" y="5181600"/>
            <a:ext cx="1219200" cy="986971"/>
          </a:xfrm>
          <a:prstGeom prst="rect">
            <a:avLst/>
          </a:prstGeom>
        </p:spPr>
      </p:pic>
      <p:pic>
        <p:nvPicPr>
          <p:cNvPr id="9" name="Picture 8"/>
          <p:cNvPicPr>
            <a:picLocks noChangeAspect="1"/>
          </p:cNvPicPr>
          <p:nvPr/>
        </p:nvPicPr>
        <p:blipFill>
          <a:blip r:embed="rId12"/>
          <a:stretch>
            <a:fillRect/>
          </a:stretch>
        </p:blipFill>
        <p:spPr>
          <a:xfrm>
            <a:off x="6553200" y="4419600"/>
            <a:ext cx="1420123" cy="1676400"/>
          </a:xfrm>
          <a:prstGeom prst="rect">
            <a:avLst/>
          </a:prstGeom>
        </p:spPr>
      </p:pic>
    </p:spTree>
    <p:extLst>
      <p:ext uri="{BB962C8B-B14F-4D97-AF65-F5344CB8AC3E}">
        <p14:creationId xmlns:p14="http://schemas.microsoft.com/office/powerpoint/2010/main" val="1708688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334000" cy="2744788"/>
          </a:xfrm>
          <a:prstGeom prst="rect">
            <a:avLst/>
          </a:prstGeom>
          <a:noFill/>
          <a:ln>
            <a:noFill/>
          </a:ln>
        </p:spPr>
      </p:pic>
      <p:sp>
        <p:nvSpPr>
          <p:cNvPr id="9" name="TextBox 8"/>
          <p:cNvSpPr txBox="1"/>
          <p:nvPr/>
        </p:nvSpPr>
        <p:spPr>
          <a:xfrm>
            <a:off x="685800" y="4648200"/>
            <a:ext cx="7391400" cy="1107996"/>
          </a:xfrm>
          <a:prstGeom prst="rect">
            <a:avLst/>
          </a:prstGeom>
          <a:noFill/>
        </p:spPr>
        <p:txBody>
          <a:bodyPr wrap="square" rtlCol="0">
            <a:spAutoFit/>
          </a:bodyPr>
          <a:lstStyle/>
          <a:p>
            <a:r>
              <a:rPr lang="en-US" baseline="30000" dirty="0">
                <a:hlinkClick r:id="rId3"/>
              </a:rPr>
              <a:t>http://www.nyc.gov/html/om/pdf/2012/</a:t>
            </a:r>
            <a:r>
              <a:rPr lang="en-US" baseline="30000" dirty="0" smtClean="0">
                <a:hlinkClick r:id="rId3"/>
              </a:rPr>
              <a:t>otf_report.pdf</a:t>
            </a:r>
            <a:endParaRPr lang="en-US" baseline="30000" dirty="0" smtClean="0"/>
          </a:p>
          <a:p>
            <a:endParaRPr lang="en-US" baseline="30000" dirty="0"/>
          </a:p>
          <a:p>
            <a:r>
              <a:rPr lang="en-US" baseline="30000" dirty="0" smtClean="0"/>
              <a:t>Source</a:t>
            </a:r>
            <a:r>
              <a:rPr lang="en-US" baseline="30000" dirty="0"/>
              <a:t>: NYC Community Health Survey (CHS) 2002-2010, Youth Risk Behavior Survey (YRBS) 2001-2011, NYC FITNESSGRAM 2006-2010.</a:t>
            </a:r>
          </a:p>
          <a:p>
            <a:endParaRPr lang="en-US" dirty="0"/>
          </a:p>
        </p:txBody>
      </p:sp>
      <p:sp>
        <p:nvSpPr>
          <p:cNvPr id="10" name="TextBox 9"/>
          <p:cNvSpPr txBox="1"/>
          <p:nvPr/>
        </p:nvSpPr>
        <p:spPr>
          <a:xfrm>
            <a:off x="533401" y="457200"/>
            <a:ext cx="8077199" cy="830997"/>
          </a:xfrm>
          <a:prstGeom prst="rect">
            <a:avLst/>
          </a:prstGeom>
          <a:noFill/>
        </p:spPr>
        <p:txBody>
          <a:bodyPr wrap="square" rtlCol="0">
            <a:spAutoFit/>
          </a:bodyPr>
          <a:lstStyle/>
          <a:p>
            <a:pPr algn="ctr"/>
            <a:r>
              <a:rPr lang="en-US" sz="2400" dirty="0" smtClean="0"/>
              <a:t>Obesity </a:t>
            </a:r>
            <a:r>
              <a:rPr lang="en-US" dirty="0" smtClean="0"/>
              <a:t>finding of New York City Task Force indicate obesity in on the rise </a:t>
            </a:r>
          </a:p>
          <a:p>
            <a:pPr algn="ctr"/>
            <a:r>
              <a:rPr lang="en-US" baseline="30000" dirty="0" smtClean="0"/>
              <a:t>“Particularly amongst black</a:t>
            </a:r>
            <a:r>
              <a:rPr lang="en-US" baseline="30000" dirty="0"/>
              <a:t>, Latino and low-income communities where the rate of overweight and obesity reaches 70 percent in some neighborhoods</a:t>
            </a:r>
            <a:r>
              <a:rPr lang="en-US" baseline="30000" dirty="0" smtClean="0"/>
              <a:t>.”</a:t>
            </a:r>
            <a:endParaRPr lang="en-US" baseline="30000" dirty="0"/>
          </a:p>
        </p:txBody>
      </p:sp>
    </p:spTree>
    <p:extLst>
      <p:ext uri="{BB962C8B-B14F-4D97-AF65-F5344CB8AC3E}">
        <p14:creationId xmlns:p14="http://schemas.microsoft.com/office/powerpoint/2010/main" val="427643259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hlinkClick r:id="rId2"/>
              </a:rPr>
              <a:t>Childhood Obesity Facts</a:t>
            </a:r>
            <a:endParaRPr lang="en-US" dirty="0">
              <a:solidFill>
                <a:srgbClr val="800000"/>
              </a:solidFill>
            </a:endParaRPr>
          </a:p>
        </p:txBody>
      </p:sp>
      <p:sp>
        <p:nvSpPr>
          <p:cNvPr id="3" name="Content Placeholder 2"/>
          <p:cNvSpPr>
            <a:spLocks noGrp="1"/>
          </p:cNvSpPr>
          <p:nvPr>
            <p:ph idx="1"/>
          </p:nvPr>
        </p:nvSpPr>
        <p:spPr>
          <a:xfrm>
            <a:off x="457200" y="1767840"/>
            <a:ext cx="8229600" cy="4709160"/>
          </a:xfrm>
        </p:spPr>
        <p:txBody>
          <a:bodyPr>
            <a:normAutofit/>
          </a:bodyPr>
          <a:lstStyle/>
          <a:p>
            <a:r>
              <a:rPr lang="en-US" dirty="0"/>
              <a:t>Childhood obesity has more than doubled in the past 30 years</a:t>
            </a:r>
          </a:p>
          <a:p>
            <a:r>
              <a:rPr lang="en-US" dirty="0"/>
              <a:t>The percentage of children aged 6–11 years increased from 7% in 1980 to nearly 18% in 2010. </a:t>
            </a:r>
          </a:p>
          <a:p>
            <a:r>
              <a:rPr lang="en-US" dirty="0"/>
              <a:t>The percentage of adolescents aged 12–19 years who were obese increased from 5% to 18% over the same period.</a:t>
            </a:r>
          </a:p>
          <a:p>
            <a:r>
              <a:rPr lang="en-US" dirty="0"/>
              <a:t>In 2010, more than one third of children and adolescents were overweight or obese</a:t>
            </a:r>
            <a:r>
              <a:rPr lang="en-US" dirty="0" smtClean="0"/>
              <a:t>.</a:t>
            </a:r>
            <a:endParaRPr lang="en-US" dirty="0"/>
          </a:p>
        </p:txBody>
      </p:sp>
    </p:spTree>
    <p:extLst>
      <p:ext uri="{BB962C8B-B14F-4D97-AF65-F5344CB8AC3E}">
        <p14:creationId xmlns:p14="http://schemas.microsoft.com/office/powerpoint/2010/main" val="11088247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Obesity?</a:t>
            </a:r>
            <a:r>
              <a:rPr lang="en-US" dirty="0" smtClean="0"/>
              <a:t/>
            </a:r>
            <a:br>
              <a:rPr lang="en-US" dirty="0" smtClean="0"/>
            </a:br>
            <a:r>
              <a:rPr lang="en-US" dirty="0" smtClean="0"/>
              <a:t>Lack </a:t>
            </a:r>
            <a:r>
              <a:rPr lang="en-US" dirty="0" smtClean="0"/>
              <a:t>of Participation</a:t>
            </a:r>
            <a:endParaRPr lang="en-US" dirty="0"/>
          </a:p>
        </p:txBody>
      </p:sp>
      <p:sp>
        <p:nvSpPr>
          <p:cNvPr id="3" name="Content Placeholder 2"/>
          <p:cNvSpPr>
            <a:spLocks noGrp="1"/>
          </p:cNvSpPr>
          <p:nvPr>
            <p:ph idx="1"/>
          </p:nvPr>
        </p:nvSpPr>
        <p:spPr>
          <a:xfrm>
            <a:off x="457200" y="1447800"/>
            <a:ext cx="8229600" cy="4861560"/>
          </a:xfrm>
        </p:spPr>
        <p:txBody>
          <a:bodyPr>
            <a:normAutofit/>
          </a:bodyPr>
          <a:lstStyle/>
          <a:p>
            <a:r>
              <a:rPr lang="en-US" dirty="0"/>
              <a:t>“In 2011, 29% of high school students surveyed had participated in at least 60 minutes per day of physical activity on all 7 days before the survey, and only 31% attended physical education class daily.</a:t>
            </a:r>
            <a:r>
              <a:rPr lang="en-US" dirty="0" smtClean="0"/>
              <a:t>” </a:t>
            </a:r>
            <a:r>
              <a:rPr lang="en-US" dirty="0" smtClean="0">
                <a:hlinkClick r:id="rId2"/>
              </a:rPr>
              <a:t>CDC Physical Activity Facts</a:t>
            </a:r>
            <a:endParaRPr lang="en-US" dirty="0" smtClean="0"/>
          </a:p>
          <a:p>
            <a:pPr marL="137160" indent="0">
              <a:buNone/>
            </a:pPr>
            <a:endParaRPr lang="en-US" dirty="0" smtClean="0"/>
          </a:p>
          <a:p>
            <a:r>
              <a:rPr lang="en-US" sz="2000" dirty="0" smtClean="0">
                <a:solidFill>
                  <a:schemeClr val="bg1">
                    <a:lumMod val="95000"/>
                    <a:lumOff val="5000"/>
                  </a:schemeClr>
                </a:solidFill>
              </a:rPr>
              <a:t>***Use </a:t>
            </a:r>
            <a:r>
              <a:rPr lang="en-US" sz="2000" dirty="0">
                <a:solidFill>
                  <a:schemeClr val="bg1">
                    <a:lumMod val="95000"/>
                    <a:lumOff val="5000"/>
                  </a:schemeClr>
                </a:solidFill>
              </a:rPr>
              <a:t>The </a:t>
            </a:r>
            <a:r>
              <a:rPr lang="en-US" sz="2000" dirty="0" smtClean="0">
                <a:solidFill>
                  <a:schemeClr val="bg1">
                    <a:lumMod val="95000"/>
                    <a:lumOff val="5000"/>
                  </a:schemeClr>
                </a:solidFill>
              </a:rPr>
              <a:t>Information and Hyperlinks on slides</a:t>
            </a:r>
          </a:p>
          <a:p>
            <a:pPr marL="137160" indent="0">
              <a:buNone/>
            </a:pPr>
            <a:r>
              <a:rPr lang="en-US" sz="2000" dirty="0">
                <a:solidFill>
                  <a:schemeClr val="bg1">
                    <a:lumMod val="95000"/>
                    <a:lumOff val="5000"/>
                  </a:schemeClr>
                </a:solidFill>
              </a:rPr>
              <a:t> </a:t>
            </a:r>
            <a:r>
              <a:rPr lang="en-US" sz="2000" dirty="0" smtClean="0">
                <a:solidFill>
                  <a:schemeClr val="bg1">
                    <a:lumMod val="95000"/>
                    <a:lumOff val="5000"/>
                  </a:schemeClr>
                </a:solidFill>
              </a:rPr>
              <a:t>      7-10 to </a:t>
            </a:r>
            <a:r>
              <a:rPr lang="en-US" sz="2000" dirty="0">
                <a:solidFill>
                  <a:schemeClr val="bg1">
                    <a:lumMod val="95000"/>
                    <a:lumOff val="5000"/>
                  </a:schemeClr>
                </a:solidFill>
              </a:rPr>
              <a:t>help:  </a:t>
            </a:r>
            <a:endParaRPr lang="en-US" sz="2000" dirty="0" smtClean="0">
              <a:solidFill>
                <a:schemeClr val="bg1">
                  <a:lumMod val="95000"/>
                  <a:lumOff val="5000"/>
                </a:schemeClr>
              </a:solidFill>
            </a:endParaRPr>
          </a:p>
          <a:p>
            <a:pPr marL="137160" indent="0">
              <a:buNone/>
            </a:pPr>
            <a:r>
              <a:rPr lang="en-US" sz="2000" dirty="0" smtClean="0">
                <a:solidFill>
                  <a:schemeClr val="bg1">
                    <a:lumMod val="95000"/>
                    <a:lumOff val="5000"/>
                  </a:schemeClr>
                </a:solidFill>
              </a:rPr>
              <a:t>       Step </a:t>
            </a:r>
            <a:r>
              <a:rPr lang="en-US" sz="2000" dirty="0">
                <a:solidFill>
                  <a:schemeClr val="bg1">
                    <a:lumMod val="95000"/>
                    <a:lumOff val="5000"/>
                  </a:schemeClr>
                </a:solidFill>
              </a:rPr>
              <a:t>3</a:t>
            </a:r>
            <a:r>
              <a:rPr lang="en-US" sz="2000" dirty="0" smtClean="0">
                <a:solidFill>
                  <a:schemeClr val="bg1">
                    <a:lumMod val="95000"/>
                    <a:lumOff val="5000"/>
                  </a:schemeClr>
                </a:solidFill>
              </a:rPr>
              <a:t>.Identifying </a:t>
            </a:r>
            <a:r>
              <a:rPr lang="en-US" sz="2000" dirty="0">
                <a:solidFill>
                  <a:schemeClr val="bg1">
                    <a:lumMod val="95000"/>
                    <a:lumOff val="5000"/>
                  </a:schemeClr>
                </a:solidFill>
              </a:rPr>
              <a:t>The Causes Of The Problem</a:t>
            </a:r>
            <a:r>
              <a:rPr lang="en-US" sz="2000" dirty="0">
                <a:solidFill>
                  <a:srgbClr val="FF0000"/>
                </a:solidFill>
              </a:rPr>
              <a:t> </a:t>
            </a:r>
            <a:r>
              <a:rPr lang="en-US" sz="2000" dirty="0" smtClean="0">
                <a:solidFill>
                  <a:srgbClr val="0D0D0D"/>
                </a:solidFill>
              </a:rPr>
              <a:t>Using Worksheet </a:t>
            </a:r>
            <a:r>
              <a:rPr lang="en-US" sz="2000" dirty="0">
                <a:solidFill>
                  <a:srgbClr val="0D0D0D"/>
                </a:solidFill>
              </a:rPr>
              <a:t>3</a:t>
            </a:r>
            <a:r>
              <a:rPr lang="en-US" sz="2000" dirty="0" smtClean="0">
                <a:solidFill>
                  <a:srgbClr val="0D0D0D"/>
                </a:solidFill>
              </a:rPr>
              <a:t>:</a:t>
            </a:r>
          </a:p>
          <a:p>
            <a:pPr marL="137160" indent="0">
              <a:buNone/>
            </a:pPr>
            <a:r>
              <a:rPr lang="en-US" sz="2000" dirty="0">
                <a:solidFill>
                  <a:srgbClr val="0D0D0D"/>
                </a:solidFill>
              </a:rPr>
              <a:t> </a:t>
            </a:r>
            <a:r>
              <a:rPr lang="en-US" sz="2000" dirty="0" smtClean="0">
                <a:solidFill>
                  <a:srgbClr val="0D0D0D"/>
                </a:solidFill>
              </a:rPr>
              <a:t>      </a:t>
            </a:r>
            <a:r>
              <a:rPr lang="en-US" sz="2000" dirty="0" smtClean="0">
                <a:solidFill>
                  <a:srgbClr val="0D0D0D"/>
                </a:solidFill>
                <a:hlinkClick r:id="rId3"/>
              </a:rPr>
              <a:t>http</a:t>
            </a:r>
            <a:r>
              <a:rPr lang="en-US" sz="2000" dirty="0">
                <a:solidFill>
                  <a:srgbClr val="0D0D0D"/>
                </a:solidFill>
                <a:hlinkClick r:id="rId3"/>
              </a:rPr>
              <a:t>://www2.maxwell.syr.edu/plegal/TIPS/worksheet3.html</a:t>
            </a:r>
            <a:endParaRPr lang="en-US" sz="2000" dirty="0">
              <a:solidFill>
                <a:srgbClr val="0D0D0D"/>
              </a:solidFill>
            </a:endParaRPr>
          </a:p>
          <a:p>
            <a:pPr marL="137160" indent="0">
              <a:buNone/>
            </a:pPr>
            <a:endParaRPr lang="en-US" dirty="0"/>
          </a:p>
        </p:txBody>
      </p:sp>
      <p:pic>
        <p:nvPicPr>
          <p:cNvPr id="6" name="Picture 5"/>
          <p:cNvPicPr>
            <a:picLocks noChangeAspect="1"/>
          </p:cNvPicPr>
          <p:nvPr/>
        </p:nvPicPr>
        <p:blipFill>
          <a:blip r:embed="rId4"/>
          <a:stretch>
            <a:fillRect/>
          </a:stretch>
        </p:blipFill>
        <p:spPr>
          <a:xfrm>
            <a:off x="6629400" y="3200400"/>
            <a:ext cx="2091228" cy="1988674"/>
          </a:xfrm>
          <a:prstGeom prst="rect">
            <a:avLst/>
          </a:prstGeom>
        </p:spPr>
      </p:pic>
    </p:spTree>
    <p:extLst>
      <p:ext uri="{BB962C8B-B14F-4D97-AF65-F5344CB8AC3E}">
        <p14:creationId xmlns:p14="http://schemas.microsoft.com/office/powerpoint/2010/main" val="2401507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752600"/>
          </a:xfrm>
        </p:spPr>
        <p:txBody>
          <a:bodyPr>
            <a:normAutofit fontScale="90000"/>
          </a:bodyPr>
          <a:lstStyle/>
          <a:p>
            <a:r>
              <a:rPr lang="en-US" dirty="0" smtClean="0">
                <a:solidFill>
                  <a:srgbClr val="C00000"/>
                </a:solidFill>
              </a:rPr>
              <a:t>New York City </a:t>
            </a:r>
            <a:r>
              <a:rPr lang="en-US" dirty="0" smtClean="0">
                <a:solidFill>
                  <a:srgbClr val="C00000"/>
                </a:solidFill>
              </a:rPr>
              <a:t>Youth </a:t>
            </a:r>
            <a:r>
              <a:rPr lang="en-US" dirty="0" smtClean="0">
                <a:solidFill>
                  <a:srgbClr val="C00000"/>
                </a:solidFill>
              </a:rPr>
              <a:t>in America today lack regular </a:t>
            </a:r>
            <a:r>
              <a:rPr lang="en-US" dirty="0" smtClean="0">
                <a:solidFill>
                  <a:schemeClr val="accent2">
                    <a:lumMod val="50000"/>
                  </a:schemeClr>
                </a:solidFill>
                <a:hlinkClick r:id="rId2"/>
              </a:rPr>
              <a:t>physical exercise</a:t>
            </a:r>
            <a:endParaRPr lang="en-US" dirty="0">
              <a:solidFill>
                <a:schemeClr val="accent2">
                  <a:lumMod val="50000"/>
                </a:schemeClr>
              </a:solidFill>
            </a:endParaRPr>
          </a:p>
        </p:txBody>
      </p:sp>
      <p:sp>
        <p:nvSpPr>
          <p:cNvPr id="3" name="Content Placeholder 2"/>
          <p:cNvSpPr>
            <a:spLocks noGrp="1"/>
          </p:cNvSpPr>
          <p:nvPr>
            <p:ph idx="1"/>
          </p:nvPr>
        </p:nvSpPr>
        <p:spPr/>
        <p:txBody>
          <a:bodyPr/>
          <a:lstStyle/>
          <a:p>
            <a:endParaRPr lang="en-US" dirty="0" smtClean="0">
              <a:solidFill>
                <a:schemeClr val="bg1">
                  <a:lumMod val="95000"/>
                  <a:lumOff val="5000"/>
                </a:schemeClr>
              </a:solidFill>
              <a:hlinkClick r:id="rId3"/>
            </a:endParaRPr>
          </a:p>
          <a:p>
            <a:endParaRPr lang="en-US" dirty="0">
              <a:solidFill>
                <a:srgbClr val="FFFF00"/>
              </a:solidFill>
            </a:endParaRPr>
          </a:p>
        </p:txBody>
      </p:sp>
      <p:sp>
        <p:nvSpPr>
          <p:cNvPr id="4" name="TextBox 3"/>
          <p:cNvSpPr txBox="1"/>
          <p:nvPr/>
        </p:nvSpPr>
        <p:spPr>
          <a:xfrm>
            <a:off x="1524000" y="1447800"/>
            <a:ext cx="6477000" cy="990600"/>
          </a:xfrm>
          <a:prstGeom prst="rect">
            <a:avLst/>
          </a:prstGeom>
          <a:noFill/>
        </p:spPr>
        <p:txBody>
          <a:bodyPr wrap="square" rtlCol="0">
            <a:spAutoFit/>
          </a:bodyPr>
          <a:lstStyle/>
          <a:p>
            <a:endParaRPr lang="en-US" dirty="0"/>
          </a:p>
        </p:txBody>
      </p:sp>
      <p:sp>
        <p:nvSpPr>
          <p:cNvPr id="6" name="TextBox 5"/>
          <p:cNvSpPr txBox="1"/>
          <p:nvPr/>
        </p:nvSpPr>
        <p:spPr>
          <a:xfrm>
            <a:off x="1905000" y="2667000"/>
            <a:ext cx="5638800" cy="3231654"/>
          </a:xfrm>
          <a:prstGeom prst="rect">
            <a:avLst/>
          </a:prstGeom>
          <a:noFill/>
        </p:spPr>
        <p:txBody>
          <a:bodyPr wrap="square" rtlCol="0">
            <a:spAutoFit/>
          </a:bodyPr>
          <a:lstStyle/>
          <a:p>
            <a:pPr algn="ctr"/>
            <a:r>
              <a:rPr lang="en-US" i="1" u="sng" dirty="0" smtClean="0"/>
              <a:t>Including:</a:t>
            </a:r>
          </a:p>
          <a:p>
            <a:pPr algn="ctr"/>
            <a:r>
              <a:rPr lang="en-US" sz="2400" dirty="0" smtClean="0"/>
              <a:t>Running</a:t>
            </a:r>
          </a:p>
          <a:p>
            <a:pPr algn="ctr"/>
            <a:r>
              <a:rPr lang="en-US" sz="2400" dirty="0" smtClean="0"/>
              <a:t>Swimming</a:t>
            </a:r>
          </a:p>
          <a:p>
            <a:pPr algn="ctr"/>
            <a:r>
              <a:rPr lang="en-US" sz="2400" dirty="0" smtClean="0"/>
              <a:t>Walking</a:t>
            </a:r>
          </a:p>
          <a:p>
            <a:pPr algn="ctr"/>
            <a:r>
              <a:rPr lang="en-US" sz="2400" dirty="0" smtClean="0"/>
              <a:t>Bike riding</a:t>
            </a:r>
          </a:p>
          <a:p>
            <a:pPr algn="ctr"/>
            <a:r>
              <a:rPr lang="en-US" sz="2400" dirty="0" smtClean="0"/>
              <a:t>Jumping rope</a:t>
            </a:r>
          </a:p>
          <a:p>
            <a:pPr algn="ctr"/>
            <a:r>
              <a:rPr lang="en-US" sz="2400" dirty="0" smtClean="0"/>
              <a:t>Weight training</a:t>
            </a:r>
          </a:p>
          <a:p>
            <a:pPr algn="ctr"/>
            <a:r>
              <a:rPr lang="en-US" sz="2400" dirty="0" smtClean="0"/>
              <a:t>Playing sports</a:t>
            </a:r>
          </a:p>
          <a:p>
            <a:endParaRPr lang="en-US" dirty="0" smtClean="0"/>
          </a:p>
        </p:txBody>
      </p:sp>
    </p:spTree>
    <p:extLst>
      <p:ext uri="{BB962C8B-B14F-4D97-AF65-F5344CB8AC3E}">
        <p14:creationId xmlns:p14="http://schemas.microsoft.com/office/powerpoint/2010/main" val="15108231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3175</TotalTime>
  <Words>1841</Words>
  <Application>Microsoft Macintosh PowerPoint</Application>
  <PresentationFormat>On-screen Show (4:3)</PresentationFormat>
  <Paragraphs>229</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Obesity</vt:lpstr>
      <vt:lpstr>Can OBESITY in youth lead to deadly premature diseases? Researchers have found that OBESITY may cause undesirable negative health conditions.  Are these conditions prevalent in NYC children? What health issues can result from OBESITY? </vt:lpstr>
      <vt:lpstr>The Public Policy Analyst (PPA)  will be used as steps to research and construct the problem of OBESITY in NYCDOE </vt:lpstr>
      <vt:lpstr>Problem:  Childhood OBESITY has become a Serious Concern in New York City youth</vt:lpstr>
      <vt:lpstr>PowerPoint Presentation</vt:lpstr>
      <vt:lpstr>PowerPoint Presentation</vt:lpstr>
      <vt:lpstr>Childhood Obesity Facts</vt:lpstr>
      <vt:lpstr>Causes of Obesity? Lack of Participation</vt:lpstr>
      <vt:lpstr>New York City Youth in America today lack regular physical exercise</vt:lpstr>
      <vt:lpstr>             Additional underlying Factors that contribute to OBESITY </vt:lpstr>
      <vt:lpstr>  Poor Nutrition Habits also contributes to the problem of OBESITY</vt:lpstr>
      <vt:lpstr>PowerPoint Presentation</vt:lpstr>
      <vt:lpstr>Existing Policy Regulation A-812 Implementing Total Wellness In all Youth</vt:lpstr>
      <vt:lpstr>Reversing The Epidemic Existing public actions</vt:lpstr>
      <vt:lpstr> Advantages of Physical Activity and Good Nutrition  (Total Wellness)</vt:lpstr>
      <vt:lpstr>Promoting Nutrition &amp; Physical Activity</vt:lpstr>
      <vt:lpstr>Physical Activity Facts and advantages</vt:lpstr>
      <vt:lpstr>Is There  A Disadvantage?                   What Do You Think Are                  The Disadvantages  To Implementing - Total  Wellness In All Youth ?</vt:lpstr>
      <vt:lpstr>PowerPoint Presentation</vt:lpstr>
      <vt:lpstr>OBESITY Alternatives - Promoting Exercise in NYC Schools  by taking action</vt:lpstr>
      <vt:lpstr>Is Total Fitness in NYC Schools a fitness solution? </vt:lpstr>
      <vt:lpstr>NYC Public Schools Progress</vt:lpstr>
      <vt:lpstr>BEST POLICY SOLUTION?</vt:lpstr>
      <vt:lpstr>PowerPoint Presentation</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Robin Henry</cp:lastModifiedBy>
  <cp:revision>146</cp:revision>
  <dcterms:created xsi:type="dcterms:W3CDTF">2013-08-28T17:09:03Z</dcterms:created>
  <dcterms:modified xsi:type="dcterms:W3CDTF">2013-11-05T04:56:18Z</dcterms:modified>
</cp:coreProperties>
</file>