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7"/>
  </p:notesMasterIdLst>
  <p:sldIdLst>
    <p:sldId id="256" r:id="rId2"/>
    <p:sldId id="272" r:id="rId3"/>
    <p:sldId id="257" r:id="rId4"/>
    <p:sldId id="273" r:id="rId5"/>
    <p:sldId id="258" r:id="rId6"/>
    <p:sldId id="259" r:id="rId7"/>
    <p:sldId id="274" r:id="rId8"/>
    <p:sldId id="260" r:id="rId9"/>
    <p:sldId id="261" r:id="rId10"/>
    <p:sldId id="262" r:id="rId11"/>
    <p:sldId id="263" r:id="rId12"/>
    <p:sldId id="264" r:id="rId13"/>
    <p:sldId id="265" r:id="rId14"/>
    <p:sldId id="27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984" y="-6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D6F20-3B51-F947-AD0E-32BD014C3AC7}" type="datetimeFigureOut">
              <a:rPr lang="en-US" smtClean="0"/>
              <a:t>3/28/2013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8DC85-BD01-CD40-AFE8-EEAE8E6E50C7}" type="slidenum">
              <a:rPr lang="en-US" smtClean="0"/>
              <a:t>‹#›</a:t>
            </a:fld>
            <a:endParaRPr lang="en-US"/>
          </a:p>
        </p:txBody>
      </p:sp>
    </p:spTree>
    <p:extLst>
      <p:ext uri="{BB962C8B-B14F-4D97-AF65-F5344CB8AC3E}">
        <p14:creationId xmlns:p14="http://schemas.microsoft.com/office/powerpoint/2010/main" val="25956408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8DC85-BD01-CD40-AFE8-EEAE8E6E50C7}" type="slidenum">
              <a:rPr lang="en-US" smtClean="0"/>
              <a:t>2</a:t>
            </a:fld>
            <a:endParaRPr lang="en-US"/>
          </a:p>
        </p:txBody>
      </p:sp>
    </p:spTree>
    <p:extLst>
      <p:ext uri="{BB962C8B-B14F-4D97-AF65-F5344CB8AC3E}">
        <p14:creationId xmlns:p14="http://schemas.microsoft.com/office/powerpoint/2010/main" val="798399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8DC85-BD01-CD40-AFE8-EEAE8E6E50C7}" type="slidenum">
              <a:rPr lang="en-US" smtClean="0"/>
              <a:t>3</a:t>
            </a:fld>
            <a:endParaRPr lang="en-US"/>
          </a:p>
        </p:txBody>
      </p:sp>
    </p:spTree>
    <p:extLst>
      <p:ext uri="{BB962C8B-B14F-4D97-AF65-F5344CB8AC3E}">
        <p14:creationId xmlns:p14="http://schemas.microsoft.com/office/powerpoint/2010/main" val="294101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C5816F-D43D-40D1-9B38-E1A2C18F0972}" type="datetime1">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754ED01-E2A0-4C1E-8E21-014B9904157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A9071-CFF5-4E3B-B0AB-39782972E256}" type="datetime1">
              <a:rPr lang="en-US" smtClean="0"/>
              <a:pPr/>
              <a:t>3/28/2013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1"/>
          <p:cNvSpPr/>
          <p:nvPr userDrawn="1"/>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8BD1F-DE98-4C29-8281-9EC9927620DF}" type="datetime1">
              <a:rPr lang="en-US" smtClean="0"/>
              <a:pPr/>
              <a:t>3/28/2013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1"/>
          <p:cNvSpPr/>
          <p:nvPr userDrawn="1"/>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CD6D-7520-4B34-A5A3-E8385FA3AFC6}" type="datetime1">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8"/>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2295D47-465E-4A05-802B-049480555B6D}" type="datetime1">
              <a:rPr lang="en-US" smtClean="0"/>
              <a:pPr/>
              <a:t>3/28/2013</a:t>
            </a:fld>
            <a:endParaRPr lang="en-US"/>
          </a:p>
        </p:txBody>
      </p:sp>
      <p:sp>
        <p:nvSpPr>
          <p:cNvPr id="8" name="Slide Number Placeholder 7"/>
          <p:cNvSpPr>
            <a:spLocks noGrp="1"/>
          </p:cNvSpPr>
          <p:nvPr>
            <p:ph type="sldNum" sz="quarter" idx="11"/>
          </p:nvPr>
        </p:nvSpPr>
        <p:spPr/>
        <p:txBody>
          <a:bodyPr/>
          <a:lstStyle/>
          <a:p>
            <a:fld id="{1AD20DFC-E2D5-4BD6-B744-D8DEEAB5F7C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
        <p:nvSpPr>
          <p:cNvPr id="10" name="Rounded Rectangle 16"/>
          <p:cNvSpPr/>
          <p:nvPr userDrawn="1"/>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7"/>
          <p:cNvSpPr/>
          <p:nvPr userDrawn="1"/>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8"/>
          <p:cNvSpPr/>
          <p:nvPr userDrawn="1"/>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9"/>
          <p:cNvSpPr/>
          <p:nvPr userDrawn="1"/>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791DB0-D703-40B5-AE3D-532AFE0356D1}" type="datetime1">
              <a:rPr lang="en-US" smtClean="0"/>
              <a:pPr/>
              <a:t>3/28/2013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a:t>
            </a:fld>
            <a:endParaRPr lang="en-US"/>
          </a:p>
        </p:txBody>
      </p:sp>
      <p:sp>
        <p:nvSpPr>
          <p:cNvPr id="8" name="Rounded Rectangle 16"/>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7"/>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8"/>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9"/>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48C029-2200-4EB8-BDE8-5EE0E23571A6}" type="datetime1">
              <a:rPr lang="en-US" smtClean="0"/>
              <a:pPr/>
              <a:t>3/28/2013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D20DFC-E2D5-4BD6-B744-D8DEEAB5F7C2}" type="slidenum">
              <a:rPr lang="en-US" smtClean="0"/>
              <a:pPr/>
              <a:t>‹#›</a:t>
            </a:fld>
            <a:endParaRPr lang="en-US" dirty="0"/>
          </a:p>
        </p:txBody>
      </p:sp>
      <p:sp>
        <p:nvSpPr>
          <p:cNvPr id="10" name="Rounded Rectangle 52"/>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53"/>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54"/>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55"/>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E45A1C-C0DD-4ED6-B23E-A9D2DD110058}" type="datetime1">
              <a:rPr lang="en-US" smtClean="0"/>
              <a:pPr/>
              <a:t>3/28/2013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a:t>
            </a:fld>
            <a:endParaRPr lang="en-US"/>
          </a:p>
        </p:txBody>
      </p:sp>
      <p:sp>
        <p:nvSpPr>
          <p:cNvPr id="6" name="Rounded Rectangle 20"/>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21"/>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22"/>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23"/>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C1B50-C580-4CB7-BA07-14C66C34B76D}" type="datetime1">
              <a:rPr lang="en-US" smtClean="0"/>
              <a:pPr/>
              <a:t>3/28/2013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20DFC-E2D5-4BD6-B744-D8DEEAB5F7C2}" type="slidenum">
              <a:rPr lang="en-US" smtClean="0"/>
              <a:pPr/>
              <a:t>‹#›</a:t>
            </a:fld>
            <a:endParaRPr lang="en-US" dirty="0"/>
          </a:p>
        </p:txBody>
      </p:sp>
      <p:sp>
        <p:nvSpPr>
          <p:cNvPr id="5" name="Rounded Rectangle 11"/>
          <p:cNvSpPr/>
          <p:nvPr userDrawn="1"/>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12"/>
          <p:cNvSpPr/>
          <p:nvPr userDrawn="1"/>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13"/>
          <p:cNvSpPr/>
          <p:nvPr userDrawn="1"/>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14"/>
          <p:cNvSpPr/>
          <p:nvPr userDrawn="1"/>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5816F-D43D-40D1-9B38-E1A2C18F0972}" type="datetime1">
              <a:rPr lang="en-US" smtClean="0"/>
              <a:pPr/>
              <a:t>3/28/2013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273CF-8910-423E-9890-FC81E25E5084}" type="datetime1">
              <a:rPr lang="en-US" smtClean="0"/>
              <a:pPr/>
              <a:t>3/28/2013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D20DFC-E2D5-4BD6-B744-D8DEEAB5F7C2}"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4"/>
          <p:cNvSpPr/>
          <p:nvPr userDrawn="1"/>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5"/>
          <p:cNvSpPr/>
          <p:nvPr userDrawn="1"/>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6"/>
          <p:cNvSpPr/>
          <p:nvPr userDrawn="1"/>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7"/>
          <p:cNvSpPr/>
          <p:nvPr userDrawn="1"/>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A6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EC5816F-D43D-40D1-9B38-E1A2C18F0972}" type="datetime1">
              <a:rPr lang="en-US" smtClean="0"/>
              <a:pPr/>
              <a:t>3/28/2013</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D20DFC-E2D5-4BD6-B744-D8DEEAB5F7C2}"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biography.com/people/tennesse-williams-953295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mayoclinic.com/health/drug-addiction/DS00183=risk-facto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2.maxwell.syr.edu/plegal/TIPS/select.html" TargetMode="External"/><Relationship Id="rId2" Type="http://schemas.openxmlformats.org/officeDocument/2006/relationships/hyperlink" Target="http://www.maxwell.syr.edu/plegal/pp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erriam-webster.com/dictionary/addic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ivestrong.com/article/162159-what-factors-contribute-to-the-increase-substance-abuse-among-adolesce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eendrugabuse.org/research-news/teen-risk-takers-substance-abu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rojectknow.com/research/drugs-and-alcoho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medicinehealth.com/teen_alcohol_and_drug_abuse-health/article_em.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jpg">
            <a:hlinkClick r:id="rId2" tooltip="link to photo"/>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3175" y="1279951"/>
            <a:ext cx="6072201" cy="5181612"/>
          </a:xfrm>
          <a:prstGeom prst="rect">
            <a:avLst/>
          </a:prstGeom>
        </p:spPr>
      </p:pic>
      <p:sp>
        <p:nvSpPr>
          <p:cNvPr id="2" name="Title 1"/>
          <p:cNvSpPr>
            <a:spLocks noGrp="1"/>
          </p:cNvSpPr>
          <p:nvPr>
            <p:ph type="ctrTitle"/>
          </p:nvPr>
        </p:nvSpPr>
        <p:spPr>
          <a:xfrm rot="21115593">
            <a:off x="201612" y="933865"/>
            <a:ext cx="7427790" cy="1606102"/>
          </a:xfrm>
        </p:spPr>
        <p:txBody>
          <a:bodyPr>
            <a:normAutofit fontScale="90000"/>
          </a:bodyPr>
          <a:lstStyle/>
          <a:p>
            <a:pPr algn="ctr"/>
            <a:r>
              <a:rPr lang="en-US" b="1" dirty="0" smtClean="0">
                <a:solidFill>
                  <a:srgbClr val="FF0000"/>
                </a:solidFill>
              </a:rPr>
              <a:t>SUBSTANCE ABUSE </a:t>
            </a:r>
            <a:endParaRPr lang="en-US" b="1" dirty="0">
              <a:solidFill>
                <a:srgbClr val="FF0000"/>
              </a:solidFill>
            </a:endParaRPr>
          </a:p>
        </p:txBody>
      </p:sp>
      <p:sp>
        <p:nvSpPr>
          <p:cNvPr id="3" name="Subtitle 2"/>
          <p:cNvSpPr>
            <a:spLocks noGrp="1"/>
          </p:cNvSpPr>
          <p:nvPr>
            <p:ph type="subTitle" idx="1"/>
          </p:nvPr>
        </p:nvSpPr>
        <p:spPr>
          <a:xfrm>
            <a:off x="1510632" y="4224422"/>
            <a:ext cx="6194744" cy="2237142"/>
          </a:xfrm>
        </p:spPr>
        <p:txBody>
          <a:bodyPr>
            <a:normAutofit fontScale="77500" lnSpcReduction="20000"/>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modern correlation between today’s young people and </a:t>
            </a:r>
          </a:p>
          <a:p>
            <a:pPr algn="ctr"/>
            <a:r>
              <a:rPr lang="en-US" sz="2800" b="1" u="sng"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a:t>
            </a:r>
            <a:r>
              <a:rPr lang="en-US" sz="2800" b="1" u="sng"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Streetcar </a:t>
            </a:r>
            <a:r>
              <a:rPr lang="en-US" sz="2800" b="1" u="sng"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Named </a:t>
            </a:r>
            <a:r>
              <a:rPr lang="en-US" sz="2800" b="1" u="sng"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Desire</a:t>
            </a:r>
          </a:p>
          <a:p>
            <a:pPr algn="ctr"/>
            <a:r>
              <a:rPr lang="en-US" sz="4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en-US" sz="4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MR. MILLER</a:t>
            </a:r>
            <a:endParaRPr lang="en-US" sz="4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84703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498"/>
            <a:ext cx="8229600" cy="2347787"/>
          </a:xfrm>
        </p:spPr>
        <p:txBody>
          <a:bodyPr>
            <a:normAutofit fontScale="90000"/>
          </a:bodyPr>
          <a:lstStyle/>
          <a:p>
            <a:r>
              <a:rPr lang="en-US" dirty="0"/>
              <a:t>Family history of alcohol or substance </a:t>
            </a:r>
            <a:r>
              <a:rPr lang="en-US" dirty="0" smtClean="0"/>
              <a:t>abuse increases chances of addiction.</a:t>
            </a:r>
            <a:r>
              <a:rPr lang="en-US" dirty="0"/>
              <a:t/>
            </a:r>
            <a:br>
              <a:rPr lang="en-US" dirty="0"/>
            </a:br>
            <a:endParaRPr lang="en-US" dirty="0"/>
          </a:p>
        </p:txBody>
      </p:sp>
      <p:pic>
        <p:nvPicPr>
          <p:cNvPr id="7" name="Content Placeholder 6" descr="th.jpg">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rcRect l="-14771" r="-14771"/>
          <a:stretch>
            <a:fillRect/>
          </a:stretch>
        </p:blipFill>
        <p:spPr>
          <a:xfrm>
            <a:off x="1203143" y="2680881"/>
            <a:ext cx="6470280" cy="3746040"/>
          </a:xfrm>
        </p:spPr>
      </p:pic>
    </p:spTree>
    <p:extLst>
      <p:ext uri="{BB962C8B-B14F-4D97-AF65-F5344CB8AC3E}">
        <p14:creationId xmlns:p14="http://schemas.microsoft.com/office/powerpoint/2010/main" val="817102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41158"/>
            <a:ext cx="7844589" cy="1577792"/>
          </a:xfrm>
        </p:spPr>
        <p:txBody>
          <a:bodyPr>
            <a:normAutofit fontScale="90000"/>
          </a:bodyPr>
          <a:lstStyle/>
          <a:p>
            <a:r>
              <a:rPr lang="en-US" dirty="0"/>
              <a:t>Psychological or learning problems</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a:t>Individuals with mood </a:t>
            </a:r>
            <a:r>
              <a:rPr lang="en-US" sz="2800" dirty="0" smtClean="0"/>
              <a:t>disorders, learning problems, and frequent </a:t>
            </a:r>
            <a:r>
              <a:rPr lang="en-US" sz="2800" dirty="0"/>
              <a:t>depression are prone to addiction as any addictive substance or drug or even activity such as sex that gives short term pleasure can cause the addict to return to this activity or substance again and again so that the depression is forgotten for a while. This need for short term pleasure leads to repeated pleasure seeking </a:t>
            </a:r>
            <a:r>
              <a:rPr lang="en-US" sz="2800" dirty="0" smtClean="0"/>
              <a:t>behavior </a:t>
            </a:r>
            <a:r>
              <a:rPr lang="en-US" sz="2800" dirty="0"/>
              <a:t>and thus creates addiction.</a:t>
            </a:r>
          </a:p>
          <a:p>
            <a:endParaRPr lang="en-US" dirty="0"/>
          </a:p>
        </p:txBody>
      </p:sp>
    </p:spTree>
    <p:extLst>
      <p:ext uri="{BB962C8B-B14F-4D97-AF65-F5344CB8AC3E}">
        <p14:creationId xmlns:p14="http://schemas.microsoft.com/office/powerpoint/2010/main" val="3307785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6253747" cy="1371600"/>
          </a:xfrm>
        </p:spPr>
        <p:txBody>
          <a:bodyPr/>
          <a:lstStyle/>
          <a:p>
            <a:r>
              <a:rPr lang="en-US" dirty="0"/>
              <a:t>Poor impulse </a:t>
            </a:r>
            <a:r>
              <a:rPr lang="en-US" dirty="0" smtClean="0"/>
              <a:t>control</a:t>
            </a:r>
            <a:endParaRPr lang="en-US" dirty="0"/>
          </a:p>
        </p:txBody>
      </p:sp>
      <p:sp>
        <p:nvSpPr>
          <p:cNvPr id="3" name="Content Placeholder 2"/>
          <p:cNvSpPr>
            <a:spLocks noGrp="1"/>
          </p:cNvSpPr>
          <p:nvPr>
            <p:ph idx="1"/>
          </p:nvPr>
        </p:nvSpPr>
        <p:spPr/>
        <p:txBody>
          <a:bodyPr>
            <a:noAutofit/>
          </a:bodyPr>
          <a:lstStyle/>
          <a:p>
            <a:r>
              <a:rPr lang="en-US" sz="3200" dirty="0"/>
              <a:t>There is a very high co-occurrence between addictive behaviors and </a:t>
            </a:r>
            <a:r>
              <a:rPr lang="en-US" sz="3200" dirty="0" smtClean="0"/>
              <a:t>poor impulse control. Poor impulse control issues </a:t>
            </a:r>
            <a:r>
              <a:rPr lang="en-US" sz="3200" dirty="0" smtClean="0"/>
              <a:t>are commonly </a:t>
            </a:r>
            <a:r>
              <a:rPr lang="en-US" sz="3200" dirty="0"/>
              <a:t>seen in individuals struggling with addictive behaviors. One possible and plausible explanation is that addictive behaviors may initially be used inappropriately to relieve symptoms of other mental health problems.</a:t>
            </a:r>
          </a:p>
        </p:txBody>
      </p:sp>
    </p:spTree>
    <p:extLst>
      <p:ext uri="{BB962C8B-B14F-4D97-AF65-F5344CB8AC3E}">
        <p14:creationId xmlns:p14="http://schemas.microsoft.com/office/powerpoint/2010/main" val="4153096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Streetcar driven out of control:</a:t>
            </a:r>
            <a:endParaRPr lang="en-US" dirty="0"/>
          </a:p>
        </p:txBody>
      </p:sp>
      <p:sp>
        <p:nvSpPr>
          <p:cNvPr id="3" name="Content Placeholder 2"/>
          <p:cNvSpPr>
            <a:spLocks noGrp="1"/>
          </p:cNvSpPr>
          <p:nvPr>
            <p:ph idx="1"/>
          </p:nvPr>
        </p:nvSpPr>
        <p:spPr>
          <a:xfrm>
            <a:off x="457199" y="1752600"/>
            <a:ext cx="8272379" cy="4373563"/>
          </a:xfrm>
        </p:spPr>
        <p:txBody>
          <a:bodyPr>
            <a:noAutofit/>
          </a:bodyPr>
          <a:lstStyle/>
          <a:p>
            <a:r>
              <a:rPr lang="en-US" sz="2800" dirty="0"/>
              <a:t>To be driven by desire, Tennessee Williams seems to be saying, is self-destructive, yet the victims of an overpowering passion are carried along helplessly, unable to escape. Blanche's fate is foreordained, and the playwright stresses this in the streetcar image. </a:t>
            </a:r>
            <a:r>
              <a:rPr lang="en-US" sz="2800" dirty="0" smtClean="0"/>
              <a:t>Stella is </a:t>
            </a:r>
            <a:r>
              <a:rPr lang="en-US" sz="2800" dirty="0"/>
              <a:t>driven by the same force, having abandoned herself to her passionate love for Stanley. What her final destination might be is not shown - except perhaps in Eunice?</a:t>
            </a:r>
          </a:p>
        </p:txBody>
      </p:sp>
    </p:spTree>
    <p:extLst>
      <p:ext uri="{BB962C8B-B14F-4D97-AF65-F5344CB8AC3E}">
        <p14:creationId xmlns:p14="http://schemas.microsoft.com/office/powerpoint/2010/main" val="4057772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269747" cy="1371600"/>
          </a:xfrm>
        </p:spPr>
        <p:txBody>
          <a:bodyPr>
            <a:normAutofit/>
          </a:bodyPr>
          <a:lstStyle/>
          <a:p>
            <a:r>
              <a:rPr lang="en-US" dirty="0" smtClean="0"/>
              <a:t>Can you become a public policy analyst?</a:t>
            </a:r>
            <a:endParaRPr lang="en-US" dirty="0"/>
          </a:p>
        </p:txBody>
      </p:sp>
      <p:sp>
        <p:nvSpPr>
          <p:cNvPr id="3" name="Content Placeholder 2"/>
          <p:cNvSpPr>
            <a:spLocks noGrp="1"/>
          </p:cNvSpPr>
          <p:nvPr>
            <p:ph idx="1"/>
          </p:nvPr>
        </p:nvSpPr>
        <p:spPr/>
        <p:txBody>
          <a:bodyPr/>
          <a:lstStyle/>
          <a:p>
            <a:r>
              <a:rPr lang="en-US" dirty="0" smtClean="0">
                <a:hlinkClick r:id="rId2"/>
              </a:rPr>
              <a:t>PPA</a:t>
            </a:r>
            <a:endParaRPr lang="en-US" dirty="0" smtClean="0"/>
          </a:p>
          <a:p>
            <a:pPr algn="ctr"/>
            <a:r>
              <a:rPr lang="en-US" sz="4000" dirty="0" smtClean="0"/>
              <a:t>Define the problem and get started now!</a:t>
            </a:r>
          </a:p>
          <a:p>
            <a:pPr algn="ctr"/>
            <a:r>
              <a:rPr lang="en-US" sz="4000">
                <a:hlinkClick r:id="rId3"/>
              </a:rPr>
              <a:t>http://</a:t>
            </a:r>
            <a:r>
              <a:rPr lang="en-US" sz="4000" smtClean="0">
                <a:hlinkClick r:id="rId3"/>
              </a:rPr>
              <a:t>www2.maxwell.syr.edu/plegal/TIPS/select.html</a:t>
            </a:r>
            <a:endParaRPr lang="en-US" sz="4000" smtClean="0"/>
          </a:p>
          <a:p>
            <a:pPr algn="ctr"/>
            <a:endParaRPr lang="en-US" sz="4000" dirty="0"/>
          </a:p>
        </p:txBody>
      </p:sp>
    </p:spTree>
    <p:extLst>
      <p:ext uri="{BB962C8B-B14F-4D97-AF65-F5344CB8AC3E}">
        <p14:creationId xmlns:p14="http://schemas.microsoft.com/office/powerpoint/2010/main" val="2464092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660"/>
            <a:ext cx="7620000" cy="5185503"/>
          </a:xfrm>
        </p:spPr>
        <p:txBody>
          <a:bodyPr>
            <a:normAutofit/>
          </a:bodyPr>
          <a:lstStyle/>
          <a:p>
            <a:r>
              <a:rPr lang="en-US" dirty="0"/>
              <a:t>Jeffrey </a:t>
            </a:r>
            <a:r>
              <a:rPr lang="en-US" dirty="0" smtClean="0"/>
              <a:t>Miller, ELA </a:t>
            </a:r>
            <a:r>
              <a:rPr lang="en-US" dirty="0"/>
              <a:t>Teacher </a:t>
            </a:r>
            <a:br>
              <a:rPr lang="en-US" dirty="0"/>
            </a:br>
            <a:r>
              <a:rPr lang="en-US" dirty="0" smtClean="0"/>
              <a:t>Jmiller5@schools.nyc.gov</a:t>
            </a:r>
          </a:p>
          <a:p>
            <a:r>
              <a:rPr lang="en-US" dirty="0" smtClean="0"/>
              <a:t>George </a:t>
            </a:r>
            <a:r>
              <a:rPr lang="en-US" dirty="0"/>
              <a:t>Westinghouse High </a:t>
            </a:r>
            <a:r>
              <a:rPr lang="en-US" dirty="0" smtClean="0"/>
              <a:t>School</a:t>
            </a:r>
          </a:p>
          <a:p>
            <a:r>
              <a:rPr lang="en-US" dirty="0" smtClean="0"/>
              <a:t>Brooklyn NY</a:t>
            </a:r>
          </a:p>
          <a:p>
            <a:endParaRPr lang="en-US" dirty="0"/>
          </a:p>
        </p:txBody>
      </p:sp>
    </p:spTree>
    <p:extLst>
      <p:ext uri="{BB962C8B-B14F-4D97-AF65-F5344CB8AC3E}">
        <p14:creationId xmlns:p14="http://schemas.microsoft.com/office/powerpoint/2010/main" val="1674216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Addiction: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The compulsive </a:t>
            </a:r>
            <a:r>
              <a:rPr lang="en-US" sz="3200" dirty="0"/>
              <a:t>need for and use of a habit-forming substance (as heroin, nicotine, or alcohol) characterized by tolerance and by well-defined physiological symptoms upon withdrawal; </a:t>
            </a:r>
            <a:r>
              <a:rPr lang="en-US" sz="3200" i="1" dirty="0"/>
              <a:t>broadly</a:t>
            </a:r>
            <a:r>
              <a:rPr lang="en-US" sz="3200" dirty="0"/>
              <a:t> </a:t>
            </a:r>
            <a:r>
              <a:rPr lang="en-US" sz="3200" b="1" dirty="0"/>
              <a:t>:</a:t>
            </a:r>
            <a:r>
              <a:rPr lang="en-US" sz="3200" dirty="0"/>
              <a:t> persistent compulsive use of a substance known by the user to be harmful</a:t>
            </a:r>
          </a:p>
          <a:p>
            <a:pPr marL="0" indent="0" algn="r">
              <a:buNone/>
            </a:pPr>
            <a:r>
              <a:rPr lang="en-US" dirty="0" smtClean="0"/>
              <a:t> </a:t>
            </a:r>
            <a:r>
              <a:rPr lang="en-US" dirty="0" err="1" smtClean="0">
                <a:solidFill>
                  <a:srgbClr val="000000"/>
                </a:solidFill>
                <a:hlinkClick r:id="rId3"/>
              </a:rPr>
              <a:t>www.merriam-webster.com</a:t>
            </a:r>
            <a:endParaRPr lang="en-US" dirty="0">
              <a:solidFill>
                <a:srgbClr val="000000"/>
              </a:solidFill>
            </a:endParaRPr>
          </a:p>
        </p:txBody>
      </p:sp>
    </p:spTree>
    <p:extLst>
      <p:ext uri="{BB962C8B-B14F-4D97-AF65-F5344CB8AC3E}">
        <p14:creationId xmlns:p14="http://schemas.microsoft.com/office/powerpoint/2010/main" val="4156392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63" y="1013695"/>
            <a:ext cx="8698217" cy="1517053"/>
          </a:xfrm>
        </p:spPr>
        <p:txBody>
          <a:bodyPr>
            <a:noAutofit/>
          </a:bodyPr>
          <a:lstStyle/>
          <a:p>
            <a:r>
              <a:rPr lang="en-US" sz="3200" dirty="0"/>
              <a:t>P</a:t>
            </a:r>
            <a:r>
              <a:rPr lang="en-US" sz="3200" dirty="0" smtClean="0"/>
              <a:t>rimary factors that affect increased drug use among young people: </a:t>
            </a:r>
            <a:br>
              <a:rPr lang="en-US" sz="3200" dirty="0" smtClean="0"/>
            </a:br>
            <a:endParaRPr lang="en-US" sz="3200" dirty="0"/>
          </a:p>
        </p:txBody>
      </p:sp>
      <p:sp>
        <p:nvSpPr>
          <p:cNvPr id="3" name="Content Placeholder 2"/>
          <p:cNvSpPr>
            <a:spLocks noGrp="1"/>
          </p:cNvSpPr>
          <p:nvPr>
            <p:ph idx="1"/>
          </p:nvPr>
        </p:nvSpPr>
        <p:spPr>
          <a:xfrm>
            <a:off x="457200" y="2032000"/>
            <a:ext cx="8229600" cy="4386775"/>
          </a:xfrm>
        </p:spPr>
        <p:txBody>
          <a:bodyPr>
            <a:normAutofit lnSpcReduction="10000"/>
          </a:bodyPr>
          <a:lstStyle/>
          <a:p>
            <a:pPr marL="342900" indent="-342900">
              <a:buFont typeface="Arial"/>
              <a:buChar char="•"/>
            </a:pPr>
            <a:r>
              <a:rPr lang="en-US" sz="2400" dirty="0"/>
              <a:t>R</a:t>
            </a:r>
            <a:r>
              <a:rPr lang="en-US" sz="2400" dirty="0" smtClean="0"/>
              <a:t>isk</a:t>
            </a:r>
          </a:p>
          <a:p>
            <a:pPr marL="342900" indent="-342900">
              <a:buFont typeface="Arial"/>
              <a:buChar char="•"/>
            </a:pPr>
            <a:r>
              <a:rPr lang="en-US" sz="2400" dirty="0" smtClean="0"/>
              <a:t>Perceived </a:t>
            </a:r>
            <a:r>
              <a:rPr lang="en-US" sz="2400" dirty="0"/>
              <a:t>social approval </a:t>
            </a:r>
            <a:endParaRPr lang="en-US" sz="2400" dirty="0" smtClean="0"/>
          </a:p>
          <a:p>
            <a:pPr marL="342900" indent="-342900">
              <a:buFont typeface="Arial"/>
              <a:buChar char="•"/>
            </a:pPr>
            <a:r>
              <a:rPr lang="en-US" sz="2400" dirty="0"/>
              <a:t>P</a:t>
            </a:r>
            <a:r>
              <a:rPr lang="en-US" sz="2400" dirty="0" smtClean="0"/>
              <a:t>erceived availability</a:t>
            </a:r>
          </a:p>
          <a:p>
            <a:pPr marL="342900" indent="-342900">
              <a:buFont typeface="Arial"/>
              <a:buChar char="•"/>
            </a:pPr>
            <a:r>
              <a:rPr lang="en-US" sz="2400" dirty="0" smtClean="0"/>
              <a:t>Family problems or abuse</a:t>
            </a:r>
          </a:p>
          <a:p>
            <a:pPr marL="342900" indent="-342900">
              <a:buFont typeface="Arial"/>
              <a:buChar char="•"/>
            </a:pPr>
            <a:r>
              <a:rPr lang="en-US" sz="2400" dirty="0" smtClean="0"/>
              <a:t>Family history of alcohol or substance abuse</a:t>
            </a:r>
          </a:p>
          <a:p>
            <a:pPr marL="342900" indent="-342900">
              <a:buFont typeface="Arial"/>
              <a:buChar char="•"/>
            </a:pPr>
            <a:r>
              <a:rPr lang="en-US" sz="2400" dirty="0" smtClean="0"/>
              <a:t>Psychological or learning problems</a:t>
            </a:r>
          </a:p>
          <a:p>
            <a:pPr marL="342900" indent="-342900">
              <a:buFont typeface="Arial"/>
              <a:buChar char="•"/>
            </a:pPr>
            <a:r>
              <a:rPr lang="en-US" sz="2400" dirty="0" smtClean="0"/>
              <a:t>Poor impulse control</a:t>
            </a:r>
          </a:p>
          <a:p>
            <a:pPr marL="0" indent="0" algn="r">
              <a:buNone/>
            </a:pPr>
            <a:endParaRPr lang="en-US" sz="2400" dirty="0" smtClean="0"/>
          </a:p>
          <a:p>
            <a:pPr marL="0" indent="0" algn="r">
              <a:buNone/>
            </a:pPr>
            <a:r>
              <a:rPr lang="en-US" sz="1800" dirty="0" smtClean="0"/>
              <a:t>Adolescent </a:t>
            </a:r>
            <a:r>
              <a:rPr lang="en-US" sz="1800" dirty="0"/>
              <a:t>Substance Abuse Knowledge Base, or </a:t>
            </a:r>
            <a:r>
              <a:rPr lang="en-US" sz="1800" dirty="0" smtClean="0">
                <a:hlinkClick r:id="rId3"/>
              </a:rPr>
              <a:t>ASK</a:t>
            </a:r>
            <a:endParaRPr lang="en-US" sz="1800" dirty="0"/>
          </a:p>
          <a:p>
            <a:endParaRPr lang="en-US" sz="2400" dirty="0"/>
          </a:p>
        </p:txBody>
      </p:sp>
    </p:spTree>
    <p:extLst>
      <p:ext uri="{BB962C8B-B14F-4D97-AF65-F5344CB8AC3E}">
        <p14:creationId xmlns:p14="http://schemas.microsoft.com/office/powerpoint/2010/main" val="2720491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1371600"/>
          </a:xfrm>
        </p:spPr>
        <p:txBody>
          <a:bodyPr>
            <a:normAutofit fontScale="90000"/>
          </a:bodyPr>
          <a:lstStyle/>
          <a:p>
            <a:r>
              <a:rPr lang="en-US" b="1" i="1" dirty="0"/>
              <a:t>A Streetcar Named Desire </a:t>
            </a:r>
            <a:r>
              <a:rPr lang="en-US" b="1" dirty="0"/>
              <a:t>Theme of Drugs and Alcohol</a:t>
            </a:r>
            <a:endParaRPr lang="en-US" dirty="0"/>
          </a:p>
        </p:txBody>
      </p:sp>
      <p:sp>
        <p:nvSpPr>
          <p:cNvPr id="3" name="Content Placeholder 2"/>
          <p:cNvSpPr>
            <a:spLocks noGrp="1"/>
          </p:cNvSpPr>
          <p:nvPr>
            <p:ph idx="1"/>
          </p:nvPr>
        </p:nvSpPr>
        <p:spPr>
          <a:xfrm>
            <a:off x="457200" y="1831474"/>
            <a:ext cx="8229600" cy="4294689"/>
          </a:xfrm>
        </p:spPr>
        <p:txBody>
          <a:bodyPr>
            <a:normAutofit/>
          </a:bodyPr>
          <a:lstStyle/>
          <a:p>
            <a:pPr marL="0" indent="0">
              <a:buNone/>
            </a:pPr>
            <a:r>
              <a:rPr lang="en-US" sz="3200" dirty="0"/>
              <a:t>Alcohol is used as a means of escape in </a:t>
            </a:r>
            <a:r>
              <a:rPr lang="en-US" sz="3200" i="1" dirty="0"/>
              <a:t>A Streetcar Named Desire</a:t>
            </a:r>
            <a:r>
              <a:rPr lang="en-US" sz="3200" dirty="0"/>
              <a:t>. Main character Blanche </a:t>
            </a:r>
            <a:r>
              <a:rPr lang="en-US" sz="3200" dirty="0" err="1"/>
              <a:t>DuBois</a:t>
            </a:r>
            <a:r>
              <a:rPr lang="en-US" sz="3200" dirty="0"/>
              <a:t> uses booze to distract herself from reality and to retreat further into a world of fantasy and cleverly contrived artifice. </a:t>
            </a:r>
          </a:p>
        </p:txBody>
      </p:sp>
    </p:spTree>
    <p:extLst>
      <p:ext uri="{BB962C8B-B14F-4D97-AF65-F5344CB8AC3E}">
        <p14:creationId xmlns:p14="http://schemas.microsoft.com/office/powerpoint/2010/main" val="346871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Attraction of Risk</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There </a:t>
            </a:r>
            <a:r>
              <a:rPr lang="en-US" sz="3200" dirty="0"/>
              <a:t>is no question that kids and teens are wired differently. </a:t>
            </a:r>
            <a:endParaRPr lang="en-US" sz="3200" dirty="0" smtClean="0"/>
          </a:p>
          <a:p>
            <a:pPr marL="0" indent="0">
              <a:buNone/>
            </a:pPr>
            <a:r>
              <a:rPr lang="en-US" sz="3200" dirty="0" smtClean="0"/>
              <a:t>A </a:t>
            </a:r>
            <a:r>
              <a:rPr lang="en-US" sz="3200" dirty="0"/>
              <a:t>recent study </a:t>
            </a:r>
            <a:r>
              <a:rPr lang="en-US" sz="3200" dirty="0" smtClean="0"/>
              <a:t>warns </a:t>
            </a:r>
            <a:r>
              <a:rPr lang="en-US" sz="3200" dirty="0"/>
              <a:t>that there appears to be a bio-chemical reason why some kids take more risks than others and one that could make them more susceptible to abusing substances</a:t>
            </a:r>
            <a:r>
              <a:rPr lang="en-US" sz="3200" dirty="0" smtClean="0"/>
              <a:t>.                   </a:t>
            </a:r>
            <a:r>
              <a:rPr lang="en-US" sz="2400" dirty="0" smtClean="0">
                <a:hlinkClick r:id="rId2"/>
              </a:rPr>
              <a:t>the IMAGEN project</a:t>
            </a:r>
            <a:endParaRPr lang="en-US" sz="2400" dirty="0"/>
          </a:p>
          <a:p>
            <a:pPr marL="0" indent="0">
              <a:buNone/>
            </a:pPr>
            <a:endParaRPr lang="en-US" dirty="0"/>
          </a:p>
        </p:txBody>
      </p:sp>
    </p:spTree>
    <p:extLst>
      <p:ext uri="{BB962C8B-B14F-4D97-AF65-F5344CB8AC3E}">
        <p14:creationId xmlns:p14="http://schemas.microsoft.com/office/powerpoint/2010/main" val="960613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981"/>
            <a:ext cx="7416800" cy="1371600"/>
          </a:xfrm>
        </p:spPr>
        <p:txBody>
          <a:bodyPr>
            <a:normAutofit fontScale="90000"/>
          </a:bodyPr>
          <a:lstStyle/>
          <a:p>
            <a:r>
              <a:rPr lang="en-US" dirty="0" smtClean="0"/>
              <a:t>Perceived social approval </a:t>
            </a:r>
            <a:br>
              <a:rPr lang="en-US" dirty="0" smtClean="0"/>
            </a:br>
            <a:endParaRPr lang="en-US" dirty="0"/>
          </a:p>
        </p:txBody>
      </p:sp>
      <p:sp>
        <p:nvSpPr>
          <p:cNvPr id="3" name="Content Placeholder 2"/>
          <p:cNvSpPr>
            <a:spLocks noGrp="1"/>
          </p:cNvSpPr>
          <p:nvPr>
            <p:ph idx="1"/>
          </p:nvPr>
        </p:nvSpPr>
        <p:spPr>
          <a:xfrm>
            <a:off x="457200" y="1243264"/>
            <a:ext cx="7620000" cy="4882900"/>
          </a:xfrm>
        </p:spPr>
        <p:txBody>
          <a:bodyPr>
            <a:normAutofit fontScale="92500" lnSpcReduction="10000"/>
          </a:bodyPr>
          <a:lstStyle/>
          <a:p>
            <a:r>
              <a:rPr lang="en-US" sz="2800" dirty="0"/>
              <a:t>The challenge we face in curtailing teen drug use and abuse is that the perceived "benefits" of using a certain drug are known sooner and spread faster than perceived risks. </a:t>
            </a:r>
            <a:endParaRPr lang="en-US" sz="2800" dirty="0" smtClean="0"/>
          </a:p>
          <a:p>
            <a:r>
              <a:rPr lang="en-US" sz="2800" dirty="0" smtClean="0"/>
              <a:t>The </a:t>
            </a:r>
            <a:r>
              <a:rPr lang="en-US" sz="2800" dirty="0"/>
              <a:t>benefits of a drug (euphoria, the energy, the numbness) are immediately evident, and electronic forms of communication like blogs, chats, and text messages allow these positive experiences to be broadcast and spread quickly.</a:t>
            </a:r>
          </a:p>
          <a:p>
            <a:endParaRPr lang="en-US" dirty="0"/>
          </a:p>
          <a:p>
            <a:pPr marL="0" indent="0" algn="r">
              <a:buNone/>
            </a:pPr>
            <a:r>
              <a:rPr lang="en-US" sz="2200" dirty="0"/>
              <a:t>Article </a:t>
            </a:r>
            <a:r>
              <a:rPr lang="en-US" sz="2200" dirty="0" smtClean="0"/>
              <a:t>Source: </a:t>
            </a:r>
            <a:r>
              <a:rPr lang="en-US" sz="2200" dirty="0" smtClean="0">
                <a:hlinkClick r:id="rId2"/>
              </a:rPr>
              <a:t>Teen Drug Abuse</a:t>
            </a:r>
            <a:endParaRPr lang="en-US" sz="2200" dirty="0"/>
          </a:p>
        </p:txBody>
      </p:sp>
    </p:spTree>
    <p:extLst>
      <p:ext uri="{BB962C8B-B14F-4D97-AF65-F5344CB8AC3E}">
        <p14:creationId xmlns:p14="http://schemas.microsoft.com/office/powerpoint/2010/main" val="2034854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1455"/>
            <a:ext cx="7620000" cy="1371600"/>
          </a:xfrm>
        </p:spPr>
        <p:txBody>
          <a:bodyPr>
            <a:normAutofit fontScale="90000"/>
          </a:bodyPr>
          <a:lstStyle/>
          <a:p>
            <a:r>
              <a:rPr lang="en-US" b="1" dirty="0" smtClean="0"/>
              <a:t>Drinking </a:t>
            </a:r>
            <a:r>
              <a:rPr lang="en-US" b="1" dirty="0"/>
              <a:t>is a masculine habit in </a:t>
            </a:r>
            <a:r>
              <a:rPr lang="en-US" b="1" i="1" dirty="0"/>
              <a:t>A Streetcar Named Desire</a:t>
            </a:r>
            <a:r>
              <a:rPr lang="en-US" b="1" dirty="0"/>
              <a:t>. </a:t>
            </a:r>
          </a:p>
        </p:txBody>
      </p:sp>
      <p:sp>
        <p:nvSpPr>
          <p:cNvPr id="3" name="Content Placeholder 2"/>
          <p:cNvSpPr>
            <a:spLocks noGrp="1"/>
          </p:cNvSpPr>
          <p:nvPr>
            <p:ph idx="1"/>
          </p:nvPr>
        </p:nvSpPr>
        <p:spPr>
          <a:xfrm>
            <a:off x="457200" y="2301023"/>
            <a:ext cx="7620000" cy="4373563"/>
          </a:xfrm>
        </p:spPr>
        <p:txBody>
          <a:bodyPr>
            <a:normAutofit/>
          </a:bodyPr>
          <a:lstStyle/>
          <a:p>
            <a:pPr marL="0" indent="0">
              <a:buNone/>
            </a:pPr>
            <a:r>
              <a:rPr lang="en-US" sz="3200" dirty="0"/>
              <a:t>Habitual drinking isn’t ideal for a woman’s reputation in the 1940s, so the habit is often hidden or disguised. For the male gender, alcohol is very much tied to physical aggression and plays a part in the play’s worst violence.</a:t>
            </a:r>
          </a:p>
        </p:txBody>
      </p:sp>
    </p:spTree>
    <p:extLst>
      <p:ext uri="{BB962C8B-B14F-4D97-AF65-F5344CB8AC3E}">
        <p14:creationId xmlns:p14="http://schemas.microsoft.com/office/powerpoint/2010/main" val="637413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162800" cy="1371600"/>
          </a:xfrm>
        </p:spPr>
        <p:txBody>
          <a:bodyPr>
            <a:noAutofit/>
          </a:bodyPr>
          <a:lstStyle/>
          <a:p>
            <a:r>
              <a:rPr lang="en-US" dirty="0" smtClean="0"/>
              <a:t>Perceived availability</a:t>
            </a:r>
            <a:br>
              <a:rPr lang="en-US" dirty="0" smtClean="0"/>
            </a:b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In </a:t>
            </a:r>
            <a:r>
              <a:rPr lang="en-US" sz="3200" dirty="0"/>
              <a:t>2010, 21.4 percent of high school seniors used marijuana in the past 30 days, while 19.2 percent smoked cigarettes</a:t>
            </a:r>
            <a:r>
              <a:rPr lang="en-US" sz="3200" dirty="0" smtClean="0"/>
              <a:t>.</a:t>
            </a:r>
            <a:r>
              <a:rPr lang="en-US" sz="3200" dirty="0"/>
              <a:t> "The increases in youth drug use reflected in the Monitoring the Future Study are disappointing," said Gil </a:t>
            </a:r>
            <a:r>
              <a:rPr lang="en-US" sz="3200" dirty="0" err="1"/>
              <a:t>Kerlikowske</a:t>
            </a:r>
            <a:r>
              <a:rPr lang="en-US" sz="3200" dirty="0"/>
              <a:t>, director of the White House Office of National Drug Control Policy. </a:t>
            </a:r>
          </a:p>
        </p:txBody>
      </p:sp>
    </p:spTree>
    <p:extLst>
      <p:ext uri="{BB962C8B-B14F-4D97-AF65-F5344CB8AC3E}">
        <p14:creationId xmlns:p14="http://schemas.microsoft.com/office/powerpoint/2010/main" val="2146446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Problems or Abuse</a:t>
            </a:r>
            <a:endParaRPr lang="en-US" dirty="0"/>
          </a:p>
        </p:txBody>
      </p:sp>
      <p:sp>
        <p:nvSpPr>
          <p:cNvPr id="3" name="Content Placeholder 2"/>
          <p:cNvSpPr>
            <a:spLocks noGrp="1"/>
          </p:cNvSpPr>
          <p:nvPr>
            <p:ph idx="1"/>
          </p:nvPr>
        </p:nvSpPr>
        <p:spPr>
          <a:xfrm>
            <a:off x="457200" y="1752600"/>
            <a:ext cx="8432800" cy="4373563"/>
          </a:xfrm>
        </p:spPr>
        <p:txBody>
          <a:bodyPr>
            <a:noAutofit/>
          </a:bodyPr>
          <a:lstStyle/>
          <a:p>
            <a:r>
              <a:rPr lang="en-US" sz="3200" dirty="0"/>
              <a:t>Teens with </a:t>
            </a:r>
            <a:r>
              <a:rPr lang="en-US" sz="3200" dirty="0">
                <a:solidFill>
                  <a:srgbClr val="000000"/>
                </a:solidFill>
              </a:rPr>
              <a:t>family members </a:t>
            </a:r>
            <a:r>
              <a:rPr lang="en-US" sz="3200" dirty="0"/>
              <a:t>who have problems with alcohol or other drugs are more likely to have serious substance abuse problems. Also, teens who feel that they are not connected to or valued by their parents are at greater risk. Teens with poor self-esteem or emotional or mental health problems, such </a:t>
            </a:r>
            <a:r>
              <a:rPr lang="en-US" sz="3200" dirty="0" smtClean="0"/>
              <a:t>as depression are also at risk.  </a:t>
            </a:r>
            <a:r>
              <a:rPr lang="en-US" sz="1600" dirty="0" smtClean="0">
                <a:hlinkClick r:id="rId2"/>
              </a:rPr>
              <a:t>E Medicine Article</a:t>
            </a:r>
            <a:endParaRPr lang="en-US" sz="1600" dirty="0"/>
          </a:p>
        </p:txBody>
      </p:sp>
    </p:spTree>
    <p:extLst>
      <p:ext uri="{BB962C8B-B14F-4D97-AF65-F5344CB8AC3E}">
        <p14:creationId xmlns:p14="http://schemas.microsoft.com/office/powerpoint/2010/main" val="1187857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2287</TotalTime>
  <Words>733</Words>
  <Application>Microsoft Office PowerPoint</Application>
  <PresentationFormat>On-screen Show (4:3)</PresentationFormat>
  <Paragraphs>50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Essential</vt:lpstr>
      <vt:lpstr>SUBSTANCE ABUSE </vt:lpstr>
      <vt:lpstr>Definition of Addiction:</vt:lpstr>
      <vt:lpstr>Primary factors that affect increased drug use among young people:  </vt:lpstr>
      <vt:lpstr>A Streetcar Named Desire Theme of Drugs and Alcohol</vt:lpstr>
      <vt:lpstr>The Attraction of Risk</vt:lpstr>
      <vt:lpstr>Perceived social approval  </vt:lpstr>
      <vt:lpstr>Drinking is a masculine habit in A Streetcar Named Desire. </vt:lpstr>
      <vt:lpstr>Perceived availability </vt:lpstr>
      <vt:lpstr>Family Problems or Abuse</vt:lpstr>
      <vt:lpstr>Family history of alcohol or substance abuse increases chances of addiction. </vt:lpstr>
      <vt:lpstr>Psychological or learning problems </vt:lpstr>
      <vt:lpstr>Poor impulse control</vt:lpstr>
      <vt:lpstr>Streetcar driven out of control:</vt:lpstr>
      <vt:lpstr>Can you become a public policy analyst?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ABUSE</dc:title>
  <dc:creator>Elizabeth miller</dc:creator>
  <cp:lastModifiedBy>Joe Montecalvo</cp:lastModifiedBy>
  <cp:revision>61</cp:revision>
  <dcterms:created xsi:type="dcterms:W3CDTF">2013-03-02T03:06:46Z</dcterms:created>
  <dcterms:modified xsi:type="dcterms:W3CDTF">2013-03-28T15:06:10Z</dcterms:modified>
</cp:coreProperties>
</file>