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2"/>
  </p:notesMasterIdLst>
  <p:sldIdLst>
    <p:sldId id="256" r:id="rId2"/>
    <p:sldId id="258" r:id="rId3"/>
    <p:sldId id="259" r:id="rId4"/>
    <p:sldId id="285" r:id="rId5"/>
    <p:sldId id="286" r:id="rId6"/>
    <p:sldId id="260" r:id="rId7"/>
    <p:sldId id="261" r:id="rId8"/>
    <p:sldId id="262" r:id="rId9"/>
    <p:sldId id="263" r:id="rId10"/>
    <p:sldId id="265" r:id="rId11"/>
    <p:sldId id="264"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984" y="-6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BF1AC4-FAF0-4E44-AAB4-5710488D660C}" type="datetimeFigureOut">
              <a:rPr lang="en-US" smtClean="0"/>
              <a:pPr/>
              <a:t>5/1/2013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FEFC10-1FB0-43CD-A7C3-E3BE73787073}" type="slidenum">
              <a:rPr lang="en-US" smtClean="0"/>
              <a:pPr/>
              <a:t>‹#›</a:t>
            </a:fld>
            <a:endParaRPr lang="en-US" dirty="0"/>
          </a:p>
        </p:txBody>
      </p:sp>
    </p:spTree>
    <p:extLst>
      <p:ext uri="{BB962C8B-B14F-4D97-AF65-F5344CB8AC3E}">
        <p14:creationId xmlns:p14="http://schemas.microsoft.com/office/powerpoint/2010/main" val="2868595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FEFC10-1FB0-43CD-A7C3-E3BE73787073}"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FEFC10-1FB0-43CD-A7C3-E3BE73787073}"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a:t>
            </a:r>
            <a:r>
              <a:rPr lang="en-US" baseline="0" dirty="0" smtClean="0"/>
              <a:t> THIS POINT OF THE LESSON, WE ARE GOINT TO TAKE SOME TIME TO CAREFULLY COMPLETE A QUESTIONAIRRE.</a:t>
            </a:r>
            <a:endParaRPr lang="en-US" dirty="0"/>
          </a:p>
        </p:txBody>
      </p:sp>
      <p:sp>
        <p:nvSpPr>
          <p:cNvPr id="4" name="Slide Number Placeholder 3"/>
          <p:cNvSpPr>
            <a:spLocks noGrp="1"/>
          </p:cNvSpPr>
          <p:nvPr>
            <p:ph type="sldNum" sz="quarter" idx="10"/>
          </p:nvPr>
        </p:nvSpPr>
        <p:spPr/>
        <p:txBody>
          <a:bodyPr/>
          <a:lstStyle/>
          <a:p>
            <a:fld id="{D8FEFC10-1FB0-43CD-A7C3-E3BE73787073}" type="slidenum">
              <a:rPr lang="en-US" smtClean="0"/>
              <a:pPr/>
              <a:t>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7B33B4D-E592-406D-A276-C6355A40D506}" type="datetimeFigureOut">
              <a:rPr lang="en-US" smtClean="0"/>
              <a:pPr/>
              <a:t>5/1/2013</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A7F105E1-1F4A-40E0-9934-9CE83262F8C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B33B4D-E592-406D-A276-C6355A40D506}" type="datetimeFigureOut">
              <a:rPr lang="en-US" smtClean="0"/>
              <a:pPr/>
              <a:t>5/1/2013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F105E1-1F4A-40E0-9934-9CE83262F8C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B33B4D-E592-406D-A276-C6355A40D506}" type="datetimeFigureOut">
              <a:rPr lang="en-US" smtClean="0"/>
              <a:pPr/>
              <a:t>5/1/2013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F105E1-1F4A-40E0-9934-9CE83262F8C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B33B4D-E592-406D-A276-C6355A40D506}" type="datetimeFigureOut">
              <a:rPr lang="en-US" smtClean="0"/>
              <a:pPr/>
              <a:t>5/1/2013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F105E1-1F4A-40E0-9934-9CE83262F8C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7B33B4D-E592-406D-A276-C6355A40D506}" type="datetimeFigureOut">
              <a:rPr lang="en-US" smtClean="0"/>
              <a:pPr/>
              <a:t>5/1/2013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F105E1-1F4A-40E0-9934-9CE83262F8C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B33B4D-E592-406D-A276-C6355A40D506}" type="datetimeFigureOut">
              <a:rPr lang="en-US" smtClean="0"/>
              <a:pPr/>
              <a:t>5/1/2013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F105E1-1F4A-40E0-9934-9CE83262F8C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7B33B4D-E592-406D-A276-C6355A40D506}" type="datetimeFigureOut">
              <a:rPr lang="en-US" smtClean="0"/>
              <a:pPr/>
              <a:t>5/1/2013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F105E1-1F4A-40E0-9934-9CE83262F8C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7B33B4D-E592-406D-A276-C6355A40D506}" type="datetimeFigureOut">
              <a:rPr lang="en-US" smtClean="0"/>
              <a:pPr/>
              <a:t>5/1/2013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F105E1-1F4A-40E0-9934-9CE83262F8C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B33B4D-E592-406D-A276-C6355A40D506}" type="datetimeFigureOut">
              <a:rPr lang="en-US" smtClean="0"/>
              <a:pPr/>
              <a:t>5/1/2013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F105E1-1F4A-40E0-9934-9CE83262F8C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B33B4D-E592-406D-A276-C6355A40D506}" type="datetimeFigureOut">
              <a:rPr lang="en-US" smtClean="0"/>
              <a:pPr/>
              <a:t>5/1/2013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F105E1-1F4A-40E0-9934-9CE83262F8C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B33B4D-E592-406D-A276-C6355A40D506}" type="datetimeFigureOut">
              <a:rPr lang="en-US" smtClean="0"/>
              <a:pPr/>
              <a:t>5/1/2013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A7F105E1-1F4A-40E0-9934-9CE83262F8CB}"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7B33B4D-E592-406D-A276-C6355A40D506}" type="datetimeFigureOut">
              <a:rPr lang="en-US" smtClean="0"/>
              <a:pPr/>
              <a:t>5/1/2013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7F105E1-1F4A-40E0-9934-9CE83262F8CB}"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156448" cy="762000"/>
          </a:xfrm>
        </p:spPr>
        <p:txBody>
          <a:bodyPr>
            <a:normAutofit fontScale="90000"/>
          </a:bodyPr>
          <a:lstStyle/>
          <a:p>
            <a:r>
              <a:rPr lang="en-US" dirty="0" smtClean="0"/>
              <a:t>HOW SAFE IS OUR </a:t>
            </a:r>
            <a:r>
              <a:rPr lang="en-US" dirty="0" smtClean="0"/>
              <a:t>FOOD?</a:t>
            </a:r>
            <a:endParaRPr lang="en-US" dirty="0"/>
          </a:p>
        </p:txBody>
      </p:sp>
      <p:sp>
        <p:nvSpPr>
          <p:cNvPr id="3" name="Subtitle 2"/>
          <p:cNvSpPr>
            <a:spLocks noGrp="1"/>
          </p:cNvSpPr>
          <p:nvPr>
            <p:ph type="subTitle" idx="1"/>
          </p:nvPr>
        </p:nvSpPr>
        <p:spPr>
          <a:xfrm>
            <a:off x="1295400" y="1600200"/>
            <a:ext cx="5562600" cy="685800"/>
          </a:xfrm>
        </p:spPr>
        <p:txBody>
          <a:bodyPr/>
          <a:lstStyle/>
          <a:p>
            <a:r>
              <a:rPr lang="en-US" dirty="0" smtClean="0"/>
              <a:t>GENETICALLY MODIFIED FOODS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219200" y="2209800"/>
            <a:ext cx="6781800" cy="44196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04800"/>
            <a:ext cx="4582921" cy="646331"/>
          </a:xfrm>
          <a:prstGeom prst="rect">
            <a:avLst/>
          </a:prstGeom>
          <a:noFill/>
        </p:spPr>
        <p:txBody>
          <a:bodyPr wrap="square" rtlCol="0">
            <a:spAutoFit/>
          </a:bodyPr>
          <a:lstStyle/>
          <a:p>
            <a:r>
              <a:rPr lang="en-US" dirty="0" smtClean="0"/>
              <a:t> HUMAN S ARE BEING USED AS  GUINEA PIGS:</a:t>
            </a:r>
            <a:endParaRPr lang="en-US" dirty="0"/>
          </a:p>
        </p:txBody>
      </p:sp>
      <p:pic>
        <p:nvPicPr>
          <p:cNvPr id="15362" name="Picture 2"/>
          <p:cNvPicPr>
            <a:picLocks noChangeAspect="1" noChangeArrowheads="1"/>
          </p:cNvPicPr>
          <p:nvPr/>
        </p:nvPicPr>
        <p:blipFill>
          <a:blip r:embed="rId2" cstate="print"/>
          <a:srcRect/>
          <a:stretch>
            <a:fillRect/>
          </a:stretch>
        </p:blipFill>
        <p:spPr bwMode="auto">
          <a:xfrm>
            <a:off x="685800" y="914400"/>
            <a:ext cx="4419600" cy="3819525"/>
          </a:xfrm>
          <a:prstGeom prst="rect">
            <a:avLst/>
          </a:prstGeom>
          <a:noFill/>
          <a:ln w="9525">
            <a:noFill/>
            <a:miter lim="800000"/>
            <a:headEnd/>
            <a:tailEnd/>
          </a:ln>
          <a:effectLst/>
        </p:spPr>
      </p:pic>
      <p:pic>
        <p:nvPicPr>
          <p:cNvPr id="15363" name="Picture 3"/>
          <p:cNvPicPr>
            <a:picLocks noChangeAspect="1" noChangeArrowheads="1"/>
          </p:cNvPicPr>
          <p:nvPr/>
        </p:nvPicPr>
        <p:blipFill>
          <a:blip r:embed="rId3" cstate="print"/>
          <a:srcRect/>
          <a:stretch>
            <a:fillRect/>
          </a:stretch>
        </p:blipFill>
        <p:spPr bwMode="auto">
          <a:xfrm>
            <a:off x="5715000" y="914400"/>
            <a:ext cx="3048000"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85800"/>
            <a:ext cx="7726680" cy="4524315"/>
          </a:xfrm>
          <a:prstGeom prst="rect">
            <a:avLst/>
          </a:prstGeom>
          <a:noFill/>
        </p:spPr>
        <p:txBody>
          <a:bodyPr wrap="square" rtlCol="0">
            <a:spAutoFit/>
          </a:bodyPr>
          <a:lstStyle/>
          <a:p>
            <a:r>
              <a:rPr lang="en-US" dirty="0" smtClean="0"/>
              <a:t>IN  YOUR  TEAMS, DISCUSS T HE  FOLLOWING:</a:t>
            </a:r>
          </a:p>
          <a:p>
            <a:endParaRPr lang="en-US" dirty="0" smtClean="0"/>
          </a:p>
          <a:p>
            <a:pPr marL="342900" indent="-342900">
              <a:buFont typeface="+mj-lt"/>
              <a:buAutoNum type="arabicPeriod"/>
            </a:pPr>
            <a:r>
              <a:rPr lang="en-US" dirty="0" smtClean="0"/>
              <a:t>YOUR UNDERSTANDING  OF THE TERM  GENETICALLY  MODIFIED FOODS</a:t>
            </a:r>
          </a:p>
          <a:p>
            <a:pPr marL="342900" indent="-342900">
              <a:buFont typeface="+mj-lt"/>
              <a:buAutoNum type="arabicPeriod"/>
            </a:pPr>
            <a:endParaRPr lang="en-US" dirty="0" smtClean="0"/>
          </a:p>
          <a:p>
            <a:pPr marL="342900" indent="-342900">
              <a:buFont typeface="+mj-lt"/>
              <a:buAutoNum type="arabicPeriod"/>
            </a:pPr>
            <a:r>
              <a:rPr lang="en-US" dirty="0" smtClean="0"/>
              <a:t>THE  ADVANTAGES  OF  GENETICALLY  MODIFIED  FOOD</a:t>
            </a:r>
          </a:p>
          <a:p>
            <a:pPr marL="342900" indent="-342900">
              <a:buFont typeface="+mj-lt"/>
              <a:buAutoNum type="arabicPeriod"/>
            </a:pPr>
            <a:endParaRPr lang="en-US" dirty="0" smtClean="0"/>
          </a:p>
          <a:p>
            <a:pPr marL="342900" indent="-342900">
              <a:buFont typeface="+mj-lt"/>
              <a:buAutoNum type="arabicPeriod"/>
            </a:pPr>
            <a:r>
              <a:rPr lang="en-US" dirty="0" smtClean="0"/>
              <a:t>WHY  DO  YOU  THINK  THAT  MOST  INFORMATION  ABOUT  GENETICALLY  MODIFIED  FOODS   ARE  NOT  MADE  KNOWN T O  THE PUBLIC?</a:t>
            </a:r>
          </a:p>
          <a:p>
            <a:pPr marL="342900" indent="-342900">
              <a:buFont typeface="+mj-lt"/>
              <a:buAutoNum type="arabicPeriod"/>
            </a:pPr>
            <a:endParaRPr lang="en-US" dirty="0" smtClean="0"/>
          </a:p>
          <a:p>
            <a:pPr marL="342900" indent="-342900">
              <a:buFont typeface="+mj-lt"/>
              <a:buAutoNum type="arabicPeriod"/>
            </a:pPr>
            <a:r>
              <a:rPr lang="en-US" dirty="0" smtClean="0"/>
              <a:t>DO  YOU  THINK T HAT  YOU  ARE  BEING USED  AS  GUNEA PIGS  IN  GENETICALLY  MODIFIED  FOODS    PRODUCTION?</a:t>
            </a:r>
          </a:p>
          <a:p>
            <a:endParaRPr lang="en-US" dirty="0" smtClean="0"/>
          </a:p>
          <a:p>
            <a:endParaRPr lang="en-US" dirty="0" smtClean="0"/>
          </a:p>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3048000" y="4419600"/>
            <a:ext cx="3886200" cy="220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609600"/>
            <a:ext cx="3980805" cy="369332"/>
          </a:xfrm>
          <a:prstGeom prst="rect">
            <a:avLst/>
          </a:prstGeom>
          <a:noFill/>
        </p:spPr>
        <p:txBody>
          <a:bodyPr wrap="square" rtlCol="0">
            <a:spAutoFit/>
          </a:bodyPr>
          <a:lstStyle/>
          <a:p>
            <a:r>
              <a:rPr lang="en-US" dirty="0" smtClean="0"/>
              <a:t>SHARE OUR YOUR ANSWERS</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838200" y="1295400"/>
            <a:ext cx="7391400" cy="243205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914401" y="4191000"/>
            <a:ext cx="3657600" cy="2057400"/>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cstate="print"/>
          <a:srcRect/>
          <a:stretch>
            <a:fillRect/>
          </a:stretch>
        </p:blipFill>
        <p:spPr bwMode="auto">
          <a:xfrm>
            <a:off x="228600" y="1066800"/>
            <a:ext cx="8686800"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85800"/>
            <a:ext cx="6806986" cy="369332"/>
          </a:xfrm>
          <a:prstGeom prst="rect">
            <a:avLst/>
          </a:prstGeom>
          <a:noFill/>
        </p:spPr>
        <p:txBody>
          <a:bodyPr wrap="square" rtlCol="0">
            <a:spAutoFit/>
          </a:bodyPr>
          <a:lstStyle/>
          <a:p>
            <a:r>
              <a:rPr lang="en-US" dirty="0" smtClean="0"/>
              <a:t>ARE GENITICALLY MODIFIED FOODS A PROBLEM ?</a:t>
            </a:r>
            <a:endParaRPr lang="en-US" dirty="0"/>
          </a:p>
        </p:txBody>
      </p:sp>
      <p:pic>
        <p:nvPicPr>
          <p:cNvPr id="7172" name="Picture 4"/>
          <p:cNvPicPr>
            <a:picLocks noChangeAspect="1" noChangeArrowheads="1"/>
          </p:cNvPicPr>
          <p:nvPr/>
        </p:nvPicPr>
        <p:blipFill>
          <a:blip r:embed="rId2" cstate="print"/>
          <a:srcRect/>
          <a:stretch>
            <a:fillRect/>
          </a:stretch>
        </p:blipFill>
        <p:spPr bwMode="auto">
          <a:xfrm>
            <a:off x="304800" y="1295401"/>
            <a:ext cx="8534400" cy="556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533400"/>
            <a:ext cx="7158955" cy="3693319"/>
          </a:xfrm>
          <a:prstGeom prst="rect">
            <a:avLst/>
          </a:prstGeom>
          <a:noFill/>
        </p:spPr>
        <p:txBody>
          <a:bodyPr wrap="square" rtlCol="0">
            <a:spAutoFit/>
          </a:bodyPr>
          <a:lstStyle/>
          <a:p>
            <a:r>
              <a:rPr lang="en-US" dirty="0" smtClean="0"/>
              <a:t>BRAINSTORM USING THE FOLLOWING AS YOUR GUIDE</a:t>
            </a:r>
          </a:p>
          <a:p>
            <a:endParaRPr lang="en-US" dirty="0" smtClean="0"/>
          </a:p>
          <a:p>
            <a:r>
              <a:rPr lang="en-US" dirty="0" smtClean="0"/>
              <a:t>WHAT KIND OF PROBLEMS DO YOU THINK COULD  OCCUR IF YOU CONTINUE TO EAT  GENETICALLY MODIFIED FOODS?</a:t>
            </a:r>
          </a:p>
          <a:p>
            <a:endParaRPr lang="en-US" dirty="0" smtClean="0"/>
          </a:p>
          <a:p>
            <a:r>
              <a:rPr lang="en-US" dirty="0" smtClean="0"/>
              <a:t>DO  YOU  KNOW  OF  ANYONE  WHO  HAS  DEVELOPED  FOOD ALLERGIES?</a:t>
            </a:r>
          </a:p>
          <a:p>
            <a:endParaRPr lang="en-US" dirty="0" smtClean="0"/>
          </a:p>
          <a:p>
            <a:r>
              <a:rPr lang="en-US" dirty="0" smtClean="0"/>
              <a:t>WHY  DID  THIS  HAPPEN?</a:t>
            </a:r>
          </a:p>
          <a:p>
            <a:endParaRPr lang="en-US" dirty="0" smtClean="0"/>
          </a:p>
          <a:p>
            <a:r>
              <a:rPr lang="en-US" dirty="0" smtClean="0"/>
              <a:t>WHAT I S  GEORGE  WESTINGHOUSE  HIGH  SCHOOL ROLE  IN EDUCATING Y OU  AS  STUDENTS  ABOUT  GENETICALLY MODIFIED  FOODS?</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304800" y="4343400"/>
            <a:ext cx="8458200" cy="251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609600"/>
            <a:ext cx="5145063" cy="369332"/>
          </a:xfrm>
          <a:prstGeom prst="rect">
            <a:avLst/>
          </a:prstGeom>
          <a:noFill/>
        </p:spPr>
        <p:txBody>
          <a:bodyPr wrap="none" rtlCol="0">
            <a:spAutoFit/>
          </a:bodyPr>
          <a:lstStyle/>
          <a:p>
            <a:r>
              <a:rPr lang="en-US" dirty="0" smtClean="0"/>
              <a:t>WHAT ARE  GENETICALLY MODIFIED FOODS?</a:t>
            </a:r>
            <a:endParaRPr lang="en-US" dirty="0"/>
          </a:p>
        </p:txBody>
      </p:sp>
      <p:pic>
        <p:nvPicPr>
          <p:cNvPr id="9219" name="Picture 3"/>
          <p:cNvPicPr>
            <a:picLocks noChangeAspect="1" noChangeArrowheads="1"/>
          </p:cNvPicPr>
          <p:nvPr/>
        </p:nvPicPr>
        <p:blipFill>
          <a:blip r:embed="rId2" cstate="print"/>
          <a:srcRect/>
          <a:stretch>
            <a:fillRect/>
          </a:stretch>
        </p:blipFill>
        <p:spPr bwMode="auto">
          <a:xfrm>
            <a:off x="533399" y="1066800"/>
            <a:ext cx="8305801"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543800" cy="2585323"/>
          </a:xfrm>
          <a:prstGeom prst="rect">
            <a:avLst/>
          </a:prstGeom>
          <a:noFill/>
        </p:spPr>
        <p:txBody>
          <a:bodyPr wrap="square" rtlCol="0">
            <a:spAutoFit/>
          </a:bodyPr>
          <a:lstStyle/>
          <a:p>
            <a:r>
              <a:rPr lang="en-US" dirty="0" smtClean="0"/>
              <a:t>              GENETICALLY MODIFIED FOODS ARE:</a:t>
            </a:r>
          </a:p>
          <a:p>
            <a:endParaRPr lang="en-US" dirty="0" smtClean="0"/>
          </a:p>
          <a:p>
            <a:r>
              <a:rPr lang="en-US" dirty="0" smtClean="0"/>
              <a:t>FOODS WITH NEW GENES  ADDED TO THE DNA </a:t>
            </a:r>
          </a:p>
          <a:p>
            <a:endParaRPr lang="en-US" dirty="0" smtClean="0"/>
          </a:p>
          <a:p>
            <a:r>
              <a:rPr lang="en-US" dirty="0" smtClean="0"/>
              <a:t>FOODS FROM ANIMALS FED WITH  GENETICALLY MODIFIED FOODS </a:t>
            </a:r>
          </a:p>
          <a:p>
            <a:endParaRPr lang="en-US" dirty="0" smtClean="0"/>
          </a:p>
          <a:p>
            <a:r>
              <a:rPr lang="en-US" dirty="0" smtClean="0"/>
              <a:t>FOODS PRODUCED BY GENETICALLY MODIFIED ORGANISMS </a:t>
            </a:r>
          </a:p>
          <a:p>
            <a:endParaRPr lang="en-US" dirty="0" smtClean="0"/>
          </a:p>
          <a:p>
            <a:endParaRPr lang="en-US" dirty="0" smtClean="0"/>
          </a:p>
        </p:txBody>
      </p:sp>
      <p:pic>
        <p:nvPicPr>
          <p:cNvPr id="10242" name="Picture 2"/>
          <p:cNvPicPr>
            <a:picLocks noChangeAspect="1" noChangeArrowheads="1"/>
          </p:cNvPicPr>
          <p:nvPr/>
        </p:nvPicPr>
        <p:blipFill>
          <a:blip r:embed="rId2" cstate="print"/>
          <a:srcRect/>
          <a:stretch>
            <a:fillRect/>
          </a:stretch>
        </p:blipFill>
        <p:spPr bwMode="auto">
          <a:xfrm>
            <a:off x="0" y="2819400"/>
            <a:ext cx="8382000" cy="403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09600"/>
            <a:ext cx="8789183" cy="3693319"/>
          </a:xfrm>
          <a:prstGeom prst="rect">
            <a:avLst/>
          </a:prstGeom>
          <a:noFill/>
        </p:spPr>
        <p:txBody>
          <a:bodyPr wrap="square" rtlCol="0">
            <a:spAutoFit/>
          </a:bodyPr>
          <a:lstStyle/>
          <a:p>
            <a:r>
              <a:rPr lang="en-US" dirty="0" smtClean="0"/>
              <a:t>WHAT ARE SOME  EXAMPLES OF GENETICALLY MODIFIED FOODS?</a:t>
            </a:r>
          </a:p>
          <a:p>
            <a:endParaRPr lang="en-US" dirty="0" smtClean="0"/>
          </a:p>
          <a:p>
            <a:r>
              <a:rPr lang="en-US" dirty="0" smtClean="0"/>
              <a:t>MEATS</a:t>
            </a:r>
          </a:p>
          <a:p>
            <a:endParaRPr lang="en-US" dirty="0" smtClean="0"/>
          </a:p>
          <a:p>
            <a:r>
              <a:rPr lang="en-US" dirty="0" smtClean="0"/>
              <a:t>CHEESES   (PIZZA AND ITS TOPPINS)</a:t>
            </a:r>
          </a:p>
          <a:p>
            <a:endParaRPr lang="en-US" dirty="0" smtClean="0"/>
          </a:p>
          <a:p>
            <a:r>
              <a:rPr lang="en-US" dirty="0" smtClean="0"/>
              <a:t>VEGETABLES</a:t>
            </a:r>
          </a:p>
          <a:p>
            <a:endParaRPr lang="en-US" dirty="0" smtClean="0"/>
          </a:p>
          <a:p>
            <a:r>
              <a:rPr lang="en-US" dirty="0" smtClean="0"/>
              <a:t>RICE</a:t>
            </a:r>
          </a:p>
          <a:p>
            <a:endParaRPr lang="en-US" dirty="0" smtClean="0"/>
          </a:p>
          <a:p>
            <a:r>
              <a:rPr lang="en-US" dirty="0" smtClean="0"/>
              <a:t>TOMATOES</a:t>
            </a:r>
          </a:p>
          <a:p>
            <a:endParaRPr lang="en-US" dirty="0" smtClean="0"/>
          </a:p>
          <a:p>
            <a:r>
              <a:rPr lang="en-US" dirty="0" smtClean="0"/>
              <a:t>POTATOES  (FRENCH FRIES)</a:t>
            </a:r>
            <a:endParaRPr lang="en-US" dirty="0"/>
          </a:p>
        </p:txBody>
      </p:sp>
      <p:pic>
        <p:nvPicPr>
          <p:cNvPr id="11267" name="Picture 3"/>
          <p:cNvPicPr>
            <a:picLocks noChangeAspect="1" noChangeArrowheads="1"/>
          </p:cNvPicPr>
          <p:nvPr/>
        </p:nvPicPr>
        <p:blipFill>
          <a:blip r:embed="rId2" cstate="print"/>
          <a:srcRect/>
          <a:stretch>
            <a:fillRect/>
          </a:stretch>
        </p:blipFill>
        <p:spPr bwMode="auto">
          <a:xfrm>
            <a:off x="1371600" y="4191000"/>
            <a:ext cx="6172200" cy="243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81000"/>
            <a:ext cx="7239000" cy="369332"/>
          </a:xfrm>
          <a:prstGeom prst="rect">
            <a:avLst/>
          </a:prstGeom>
          <a:noFill/>
        </p:spPr>
        <p:txBody>
          <a:bodyPr wrap="square" rtlCol="0">
            <a:spAutoFit/>
          </a:bodyPr>
          <a:lstStyle/>
          <a:p>
            <a:r>
              <a:rPr lang="en-US" dirty="0" smtClean="0"/>
              <a:t>             WHY  GENETICALLY  MODIFIED  FOODS ?</a:t>
            </a:r>
            <a:endParaRPr lang="en-US" dirty="0"/>
          </a:p>
        </p:txBody>
      </p:sp>
      <p:pic>
        <p:nvPicPr>
          <p:cNvPr id="12290" name="Picture 2"/>
          <p:cNvPicPr>
            <a:picLocks noChangeAspect="1" noChangeArrowheads="1"/>
          </p:cNvPicPr>
          <p:nvPr/>
        </p:nvPicPr>
        <p:blipFill>
          <a:blip r:embed="rId2" cstate="print"/>
          <a:srcRect/>
          <a:stretch>
            <a:fillRect/>
          </a:stretch>
        </p:blipFill>
        <p:spPr bwMode="auto">
          <a:xfrm>
            <a:off x="685800" y="1143000"/>
            <a:ext cx="7848600"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1" y="609600"/>
            <a:ext cx="7924800" cy="2862322"/>
          </a:xfrm>
          <a:prstGeom prst="rect">
            <a:avLst/>
          </a:prstGeom>
          <a:noFill/>
        </p:spPr>
        <p:txBody>
          <a:bodyPr wrap="square" rtlCol="0">
            <a:spAutoFit/>
          </a:bodyPr>
          <a:lstStyle/>
          <a:p>
            <a:r>
              <a:rPr lang="en-US" dirty="0" smtClean="0"/>
              <a:t>BIOTECH TCH COMPANIES  THAT PRODUCE AND MARKET GENETICALLY  MODIFIED FOODS PROMOTE THEIR PRODUCTS AS</a:t>
            </a:r>
          </a:p>
          <a:p>
            <a:endParaRPr lang="en-US" dirty="0" smtClean="0"/>
          </a:p>
          <a:p>
            <a:pPr>
              <a:buFont typeface="Arial" pitchFamily="34" charset="0"/>
              <a:buChar char="•"/>
            </a:pPr>
            <a:r>
              <a:rPr lang="en-US" dirty="0" smtClean="0"/>
              <a:t>PROVIDING A SOLUTION TO WORLD HUNGER</a:t>
            </a:r>
          </a:p>
          <a:p>
            <a:pPr>
              <a:buFont typeface="Arial" pitchFamily="34" charset="0"/>
              <a:buChar char="•"/>
            </a:pPr>
            <a:endParaRPr lang="en-US" dirty="0" smtClean="0"/>
          </a:p>
          <a:p>
            <a:pPr>
              <a:buFont typeface="Arial" pitchFamily="34" charset="0"/>
              <a:buChar char="•"/>
            </a:pPr>
            <a:r>
              <a:rPr lang="en-US" dirty="0" smtClean="0"/>
              <a:t>PROVIDING  A SOLUTION TO ENVIROMENTAL PROBLEMS</a:t>
            </a:r>
          </a:p>
          <a:p>
            <a:pPr>
              <a:buFont typeface="Arial" pitchFamily="34" charset="0"/>
              <a:buChar char="•"/>
            </a:pPr>
            <a:endParaRPr lang="en-US" dirty="0" smtClean="0"/>
          </a:p>
          <a:p>
            <a:pPr>
              <a:buFont typeface="Arial" pitchFamily="34" charset="0"/>
              <a:buChar char="•"/>
            </a:pPr>
            <a:r>
              <a:rPr lang="en-US" dirty="0" smtClean="0"/>
              <a:t>PROVIDING BENEFITS TO HUMAN</a:t>
            </a:r>
          </a:p>
          <a:p>
            <a:pPr>
              <a:buFont typeface="Arial" pitchFamily="34" charset="0"/>
              <a:buChar char="•"/>
            </a:pPr>
            <a:endParaRPr lang="en-US" dirty="0" smtClean="0"/>
          </a:p>
          <a:p>
            <a:pPr>
              <a:buFont typeface="Arial" pitchFamily="34" charset="0"/>
              <a:buChar char="•"/>
            </a:pPr>
            <a:r>
              <a:rPr lang="en-US" dirty="0" smtClean="0"/>
              <a:t>PROVIDING A SOLUTION TO  ERADICATE  POOR NUTRITION</a:t>
            </a:r>
            <a:endParaRPr lang="en-US" dirty="0"/>
          </a:p>
        </p:txBody>
      </p:sp>
      <p:pic>
        <p:nvPicPr>
          <p:cNvPr id="13314" name="Picture 2"/>
          <p:cNvPicPr>
            <a:picLocks noChangeAspect="1" noChangeArrowheads="1"/>
          </p:cNvPicPr>
          <p:nvPr/>
        </p:nvPicPr>
        <p:blipFill>
          <a:blip r:embed="rId2" cstate="print"/>
          <a:srcRect/>
          <a:stretch>
            <a:fillRect/>
          </a:stretch>
        </p:blipFill>
        <p:spPr bwMode="auto">
          <a:xfrm>
            <a:off x="1752600" y="3657600"/>
            <a:ext cx="5334000"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1295400"/>
            <a:ext cx="7391400" cy="369332"/>
          </a:xfrm>
          <a:prstGeom prst="rect">
            <a:avLst/>
          </a:prstGeom>
          <a:noFill/>
        </p:spPr>
        <p:txBody>
          <a:bodyPr wrap="square" rtlCol="0">
            <a:spAutoFit/>
          </a:bodyPr>
          <a:lstStyle/>
          <a:p>
            <a:pPr algn="ctr"/>
            <a:endParaRPr lang="en-US" dirty="0"/>
          </a:p>
        </p:txBody>
      </p:sp>
      <p:sp>
        <p:nvSpPr>
          <p:cNvPr id="8" name="TextBox 7"/>
          <p:cNvSpPr txBox="1"/>
          <p:nvPr/>
        </p:nvSpPr>
        <p:spPr>
          <a:xfrm>
            <a:off x="838200" y="1447800"/>
            <a:ext cx="7391400" cy="369332"/>
          </a:xfrm>
          <a:prstGeom prst="rect">
            <a:avLst/>
          </a:prstGeom>
          <a:noFill/>
        </p:spPr>
        <p:txBody>
          <a:bodyPr wrap="square" rtlCol="0">
            <a:spAutoFit/>
          </a:bodyPr>
          <a:lstStyle/>
          <a:p>
            <a:endParaRPr lang="en-US" dirty="0"/>
          </a:p>
        </p:txBody>
      </p:sp>
      <p:sp>
        <p:nvSpPr>
          <p:cNvPr id="4" name="TextBox 3"/>
          <p:cNvSpPr txBox="1"/>
          <p:nvPr/>
        </p:nvSpPr>
        <p:spPr>
          <a:xfrm>
            <a:off x="838201" y="1066800"/>
            <a:ext cx="7315200" cy="4524315"/>
          </a:xfrm>
          <a:prstGeom prst="rect">
            <a:avLst/>
          </a:prstGeom>
          <a:noFill/>
        </p:spPr>
        <p:txBody>
          <a:bodyPr wrap="square" rtlCol="0">
            <a:spAutoFit/>
          </a:bodyPr>
          <a:lstStyle/>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r>
              <a:rPr lang="en-US" b="1" dirty="0" smtClean="0"/>
              <a:t>George </a:t>
            </a:r>
            <a:r>
              <a:rPr lang="en-US" b="1" dirty="0"/>
              <a:t>Westinghouse High School</a:t>
            </a:r>
            <a:endParaRPr lang="en-US" dirty="0"/>
          </a:p>
          <a:p>
            <a:pPr algn="ctr"/>
            <a:r>
              <a:rPr lang="en-US" dirty="0"/>
              <a:t>   105 TECH PLACE </a:t>
            </a:r>
            <a:r>
              <a:rPr lang="en-US" dirty="0" smtClean="0"/>
              <a:t>     BROOKLYN</a:t>
            </a:r>
            <a:r>
              <a:rPr lang="en-US" dirty="0"/>
              <a:t>, NY </a:t>
            </a:r>
            <a:r>
              <a:rPr lang="en-US" dirty="0" smtClean="0"/>
              <a:t>   </a:t>
            </a:r>
            <a:r>
              <a:rPr lang="en-US" sz="2000" dirty="0" smtClean="0"/>
              <a:t>11201</a:t>
            </a:r>
            <a:endParaRPr lang="en-US" sz="2000" dirty="0"/>
          </a:p>
          <a:p>
            <a:pPr algn="ctr"/>
            <a:r>
              <a:rPr lang="en-US" dirty="0" smtClean="0"/>
              <a:t>  </a:t>
            </a:r>
          </a:p>
          <a:p>
            <a:pPr algn="ctr"/>
            <a:endParaRPr lang="en-US" dirty="0"/>
          </a:p>
          <a:p>
            <a:pPr algn="ctr"/>
            <a:r>
              <a:rPr lang="en-US" dirty="0" smtClean="0"/>
              <a:t> Janine </a:t>
            </a:r>
            <a:r>
              <a:rPr lang="en-US" dirty="0"/>
              <a:t>L. Kieran, </a:t>
            </a:r>
            <a:r>
              <a:rPr lang="en-US" dirty="0" smtClean="0"/>
              <a:t>Principal</a:t>
            </a:r>
          </a:p>
          <a:p>
            <a:pPr algn="ctr"/>
            <a:r>
              <a:rPr lang="en-US" b="1" dirty="0" smtClean="0"/>
              <a:t>    </a:t>
            </a:r>
          </a:p>
          <a:p>
            <a:pPr algn="ctr"/>
            <a:endParaRPr lang="en-US" b="1" dirty="0"/>
          </a:p>
          <a:p>
            <a:pPr algn="ctr"/>
            <a:r>
              <a:rPr lang="en-US" b="1" dirty="0" smtClean="0"/>
              <a:t> Teacher: Ms. Lindo </a:t>
            </a:r>
            <a:endParaRPr lang="en-US" dirty="0" smtClean="0"/>
          </a:p>
          <a:p>
            <a:endParaRPr lang="en-US" dirty="0"/>
          </a:p>
        </p:txBody>
      </p:sp>
      <p:pic>
        <p:nvPicPr>
          <p:cNvPr id="5" name="Picture 4" descr="gwhs_color copy"/>
          <p:cNvPicPr/>
          <p:nvPr/>
        </p:nvPicPr>
        <p:blipFill>
          <a:blip r:embed="rId3" cstate="print"/>
          <a:srcRect/>
          <a:stretch>
            <a:fillRect/>
          </a:stretch>
        </p:blipFill>
        <p:spPr bwMode="auto">
          <a:xfrm>
            <a:off x="609601" y="838200"/>
            <a:ext cx="1905000" cy="1600199"/>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5943600" y="4876800"/>
            <a:ext cx="2895600" cy="152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533400"/>
            <a:ext cx="7467600" cy="3754874"/>
          </a:xfrm>
          <a:prstGeom prst="rect">
            <a:avLst/>
          </a:prstGeom>
          <a:noFill/>
        </p:spPr>
        <p:txBody>
          <a:bodyPr wrap="square" rtlCol="0">
            <a:spAutoFit/>
          </a:bodyPr>
          <a:lstStyle/>
          <a:p>
            <a:pPr algn="ctr"/>
            <a:r>
              <a:rPr lang="en-US" sz="3200" dirty="0" smtClean="0"/>
              <a:t>ASSIGNMENT   </a:t>
            </a:r>
            <a:r>
              <a:rPr lang="en-US" sz="4000" dirty="0" smtClean="0"/>
              <a:t>2</a:t>
            </a:r>
          </a:p>
          <a:p>
            <a:pPr algn="just"/>
            <a:endParaRPr lang="en-US" dirty="0" smtClean="0"/>
          </a:p>
          <a:p>
            <a:pPr algn="just"/>
            <a:r>
              <a:rPr lang="en-US" dirty="0" smtClean="0"/>
              <a:t>READ  DALE, P. J.  CLARKE, B. EMG FONTES; POTENTIAL FOR  THE ENVIRONMENTAL IMPACT OF TRANSGENIC CROPS. </a:t>
            </a:r>
            <a:r>
              <a:rPr lang="en-US" u="sng" dirty="0" smtClean="0"/>
              <a:t>NATURE BIOTECHNOLOGY , VOLUME </a:t>
            </a:r>
            <a:r>
              <a:rPr lang="en-US" sz="2400" u="sng" dirty="0" smtClean="0"/>
              <a:t>20. 2002 pp. 567 -  574</a:t>
            </a:r>
            <a:r>
              <a:rPr lang="en-US" u="sng" dirty="0" smtClean="0"/>
              <a:t>.</a:t>
            </a:r>
          </a:p>
          <a:p>
            <a:pPr algn="just"/>
            <a:endParaRPr lang="en-US" u="sng" dirty="0" smtClean="0"/>
          </a:p>
          <a:p>
            <a:pPr algn="just"/>
            <a:r>
              <a:rPr lang="en-US" u="sng" dirty="0" smtClean="0"/>
              <a:t>IDENTIFY THE SIX PRINCIPAL COUNTRIES THAT GREW </a:t>
            </a:r>
            <a:r>
              <a:rPr lang="en-US" sz="2400" u="sng" dirty="0" smtClean="0"/>
              <a:t>99%</a:t>
            </a:r>
            <a:r>
              <a:rPr lang="en-US" u="sng" dirty="0" smtClean="0"/>
              <a:t> OF THE GOBAL </a:t>
            </a:r>
            <a:r>
              <a:rPr lang="en-US" dirty="0" smtClean="0"/>
              <a:t>TRANSGENIC </a:t>
            </a:r>
            <a:r>
              <a:rPr lang="en-US" u="sng" dirty="0" smtClean="0"/>
              <a:t>CROPS.</a:t>
            </a:r>
          </a:p>
          <a:p>
            <a:pPr algn="just"/>
            <a:endParaRPr lang="en-US" u="sng" dirty="0" smtClean="0"/>
          </a:p>
          <a:p>
            <a:pPr algn="just"/>
            <a:r>
              <a:rPr lang="en-US" u="sng" dirty="0" smtClean="0"/>
              <a:t>WHAT WERE THE MAIN CROPS GROWN ON ALMOST </a:t>
            </a:r>
            <a:r>
              <a:rPr lang="en-US" sz="2400" u="sng" dirty="0" smtClean="0"/>
              <a:t>100 %</a:t>
            </a:r>
            <a:r>
              <a:rPr lang="en-US" u="sng" dirty="0" smtClean="0"/>
              <a:t> OF THE TOTAL AREA OF   T</a:t>
            </a:r>
            <a:r>
              <a:rPr lang="en-US" dirty="0" smtClean="0"/>
              <a:t>RANSGENIC </a:t>
            </a:r>
            <a:r>
              <a:rPr lang="en-US" u="sng" dirty="0" smtClean="0"/>
              <a:t>CROP PRODUCTION?</a:t>
            </a:r>
            <a:endParaRPr lang="en-US" u="sng" dirty="0"/>
          </a:p>
        </p:txBody>
      </p:sp>
      <p:pic>
        <p:nvPicPr>
          <p:cNvPr id="4098" name="Picture 2"/>
          <p:cNvPicPr>
            <a:picLocks noChangeAspect="1" noChangeArrowheads="1"/>
          </p:cNvPicPr>
          <p:nvPr/>
        </p:nvPicPr>
        <p:blipFill>
          <a:blip r:embed="rId2" cstate="print"/>
          <a:srcRect/>
          <a:stretch>
            <a:fillRect/>
          </a:stretch>
        </p:blipFill>
        <p:spPr bwMode="auto">
          <a:xfrm>
            <a:off x="990600" y="4648200"/>
            <a:ext cx="2438400" cy="19050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4495800" y="4800600"/>
            <a:ext cx="3657600" cy="175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914400"/>
            <a:ext cx="5627310" cy="4247317"/>
          </a:xfrm>
          <a:prstGeom prst="rect">
            <a:avLst/>
          </a:prstGeom>
          <a:noFill/>
        </p:spPr>
        <p:txBody>
          <a:bodyPr wrap="none" rtlCol="0">
            <a:spAutoFit/>
          </a:bodyPr>
          <a:lstStyle/>
          <a:p>
            <a:r>
              <a:rPr lang="en-US" dirty="0" smtClean="0"/>
              <a:t>THE SIX PRINCIPAL COUNTRIES ARE AS FOLLOWS:</a:t>
            </a:r>
          </a:p>
          <a:p>
            <a:endParaRPr lang="en-US" dirty="0" smtClean="0"/>
          </a:p>
          <a:p>
            <a:r>
              <a:rPr lang="en-US" dirty="0" smtClean="0"/>
              <a:t>UNITED STATES OF AMERICA</a:t>
            </a:r>
          </a:p>
          <a:p>
            <a:endParaRPr lang="en-US" dirty="0" smtClean="0"/>
          </a:p>
          <a:p>
            <a:r>
              <a:rPr lang="en-US" dirty="0" smtClean="0"/>
              <a:t>ARGENTINA</a:t>
            </a:r>
          </a:p>
          <a:p>
            <a:endParaRPr lang="en-US" dirty="0" smtClean="0"/>
          </a:p>
          <a:p>
            <a:r>
              <a:rPr lang="en-US" dirty="0" smtClean="0"/>
              <a:t>CANADA</a:t>
            </a:r>
          </a:p>
          <a:p>
            <a:endParaRPr lang="en-US" dirty="0" smtClean="0"/>
          </a:p>
          <a:p>
            <a:r>
              <a:rPr lang="en-US" dirty="0" smtClean="0"/>
              <a:t>BRAZIL</a:t>
            </a:r>
          </a:p>
          <a:p>
            <a:endParaRPr lang="en-US" dirty="0" smtClean="0"/>
          </a:p>
          <a:p>
            <a:r>
              <a:rPr lang="en-US" dirty="0" smtClean="0"/>
              <a:t>CHINA</a:t>
            </a:r>
          </a:p>
          <a:p>
            <a:endParaRPr lang="en-US" dirty="0" smtClean="0"/>
          </a:p>
          <a:p>
            <a:r>
              <a:rPr lang="en-US" dirty="0" smtClean="0"/>
              <a:t>SOUTH AFRICA</a:t>
            </a:r>
          </a:p>
          <a:p>
            <a:endParaRPr lang="en-US" dirty="0" smtClean="0"/>
          </a:p>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3886200" y="2209800"/>
            <a:ext cx="3581400" cy="24384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228600" y="4800600"/>
            <a:ext cx="8534400" cy="175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685800"/>
            <a:ext cx="8675324" cy="5570756"/>
          </a:xfrm>
          <a:prstGeom prst="rect">
            <a:avLst/>
          </a:prstGeom>
          <a:noFill/>
        </p:spPr>
        <p:txBody>
          <a:bodyPr wrap="none" rtlCol="0">
            <a:spAutoFit/>
          </a:bodyPr>
          <a:lstStyle/>
          <a:p>
            <a:r>
              <a:rPr lang="en-US" dirty="0" smtClean="0"/>
              <a:t>MAIN CROPS  AND ALMOST </a:t>
            </a:r>
            <a:r>
              <a:rPr lang="en-US" sz="2800" dirty="0" smtClean="0"/>
              <a:t>100 </a:t>
            </a:r>
            <a:r>
              <a:rPr lang="en-US" sz="2000" dirty="0" smtClean="0"/>
              <a:t>%</a:t>
            </a:r>
            <a:r>
              <a:rPr lang="en-US" dirty="0" smtClean="0"/>
              <a:t>  OF PRODUCTION</a:t>
            </a:r>
          </a:p>
          <a:p>
            <a:endParaRPr lang="en-US" dirty="0" smtClean="0"/>
          </a:p>
          <a:p>
            <a:r>
              <a:rPr lang="en-US" dirty="0" smtClean="0"/>
              <a:t>CROPS                                            PERCENTAGE    BY  COUNTRIES</a:t>
            </a:r>
          </a:p>
          <a:p>
            <a:endParaRPr lang="en-US" dirty="0" smtClean="0"/>
          </a:p>
          <a:p>
            <a:r>
              <a:rPr lang="en-US" dirty="0" smtClean="0"/>
              <a:t>SOYA BEANS     </a:t>
            </a:r>
            <a:r>
              <a:rPr lang="en-US" sz="2400" dirty="0" smtClean="0"/>
              <a:t>61  %                            </a:t>
            </a:r>
            <a:r>
              <a:rPr lang="en-US" dirty="0" smtClean="0"/>
              <a:t>UNITED STATES         </a:t>
            </a:r>
            <a:r>
              <a:rPr lang="en-US" sz="2400" dirty="0" smtClean="0"/>
              <a:t>63 %</a:t>
            </a:r>
          </a:p>
          <a:p>
            <a:endParaRPr lang="en-US" dirty="0" smtClean="0"/>
          </a:p>
          <a:p>
            <a:r>
              <a:rPr lang="en-US" dirty="0" smtClean="0"/>
              <a:t>MAIZE                 </a:t>
            </a:r>
            <a:r>
              <a:rPr lang="en-US" sz="2400" b="1" dirty="0" smtClean="0"/>
              <a:t>23 %                            </a:t>
            </a:r>
            <a:r>
              <a:rPr lang="en-US" dirty="0" smtClean="0"/>
              <a:t>ARGENTINA                 </a:t>
            </a:r>
            <a:r>
              <a:rPr lang="en-US" sz="2800" dirty="0" smtClean="0"/>
              <a:t>21 </a:t>
            </a:r>
            <a:r>
              <a:rPr lang="en-US" sz="2400" dirty="0" smtClean="0"/>
              <a:t>%</a:t>
            </a:r>
          </a:p>
          <a:p>
            <a:endParaRPr lang="en-US" dirty="0" smtClean="0"/>
          </a:p>
          <a:p>
            <a:r>
              <a:rPr lang="en-US" dirty="0" smtClean="0"/>
              <a:t>COTTON             </a:t>
            </a:r>
            <a:r>
              <a:rPr lang="en-US" sz="2400" dirty="0" smtClean="0"/>
              <a:t>11  %</a:t>
            </a:r>
            <a:r>
              <a:rPr lang="en-US" dirty="0" smtClean="0"/>
              <a:t>                                     CANADA                     </a:t>
            </a:r>
            <a:r>
              <a:rPr lang="en-US" sz="2400" dirty="0" smtClean="0"/>
              <a:t>08 %</a:t>
            </a:r>
          </a:p>
          <a:p>
            <a:endParaRPr lang="en-US" dirty="0" smtClean="0"/>
          </a:p>
          <a:p>
            <a:r>
              <a:rPr lang="en-US" dirty="0" smtClean="0"/>
              <a:t>CANOLA             </a:t>
            </a:r>
            <a:r>
              <a:rPr lang="en-US" sz="2400" dirty="0" smtClean="0"/>
              <a:t>05 %</a:t>
            </a:r>
            <a:r>
              <a:rPr lang="en-US" sz="2000" dirty="0" smtClean="0"/>
              <a:t> </a:t>
            </a:r>
            <a:r>
              <a:rPr lang="en-US" dirty="0" smtClean="0"/>
              <a:t>                                    BRAZIL                        </a:t>
            </a:r>
            <a:r>
              <a:rPr lang="en-US" sz="2400" dirty="0" smtClean="0"/>
              <a:t>04 %</a:t>
            </a:r>
          </a:p>
          <a:p>
            <a:endParaRPr lang="en-US" dirty="0" smtClean="0"/>
          </a:p>
          <a:p>
            <a:r>
              <a:rPr lang="en-US" dirty="0" smtClean="0"/>
              <a:t> OTHERS             </a:t>
            </a:r>
            <a:r>
              <a:rPr lang="en-US" sz="2400" dirty="0" smtClean="0"/>
              <a:t>01 % </a:t>
            </a:r>
            <a:r>
              <a:rPr lang="en-US" dirty="0" smtClean="0"/>
              <a:t>                                    CHINA                          </a:t>
            </a:r>
            <a:r>
              <a:rPr lang="en-US" sz="2400" dirty="0" smtClean="0"/>
              <a:t>04 %</a:t>
            </a:r>
            <a:r>
              <a:rPr lang="en-US" dirty="0" smtClean="0"/>
              <a:t>   </a:t>
            </a:r>
          </a:p>
          <a:p>
            <a:endParaRPr lang="en-US" dirty="0" smtClean="0"/>
          </a:p>
          <a:p>
            <a:r>
              <a:rPr lang="en-US" dirty="0" smtClean="0"/>
              <a:t>PAPAYA               </a:t>
            </a:r>
            <a:r>
              <a:rPr lang="en-US" sz="2400" dirty="0" smtClean="0"/>
              <a:t>01 %</a:t>
            </a:r>
            <a:r>
              <a:rPr lang="en-US" dirty="0" smtClean="0"/>
              <a:t>                                      SOUTH AFERICA      </a:t>
            </a:r>
            <a:r>
              <a:rPr lang="en-US" sz="2400" dirty="0" smtClean="0"/>
              <a:t>  01 %               </a:t>
            </a:r>
          </a:p>
          <a:p>
            <a:endParaRPr lang="en-US" dirty="0" smtClean="0"/>
          </a:p>
          <a:p>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3429000" y="2209800"/>
            <a:ext cx="1828800" cy="2419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1" y="1295400"/>
            <a:ext cx="6705600" cy="1692771"/>
          </a:xfrm>
          <a:prstGeom prst="rect">
            <a:avLst/>
          </a:prstGeom>
          <a:noFill/>
        </p:spPr>
        <p:txBody>
          <a:bodyPr wrap="square" rtlCol="0">
            <a:spAutoFit/>
          </a:bodyPr>
          <a:lstStyle/>
          <a:p>
            <a:r>
              <a:rPr lang="en-US" sz="2400" dirty="0" smtClean="0"/>
              <a:t>PREPARE A GRAPHICAL REPRESENTATION OF THE INFORMATION ON  SLIDE </a:t>
            </a:r>
            <a:r>
              <a:rPr lang="en-US" sz="3200" dirty="0" smtClean="0"/>
              <a:t>20.</a:t>
            </a:r>
          </a:p>
          <a:p>
            <a:endParaRPr lang="en-US" sz="2400" dirty="0" smtClean="0"/>
          </a:p>
          <a:p>
            <a:r>
              <a:rPr lang="en-US" sz="2400" dirty="0" smtClean="0"/>
              <a:t>WHAT KINDS OF TREND DO YOU IDENTIFY?</a:t>
            </a:r>
            <a:endParaRPr lang="en-US" sz="2400" dirty="0"/>
          </a:p>
        </p:txBody>
      </p:sp>
      <p:pic>
        <p:nvPicPr>
          <p:cNvPr id="7170" name="Picture 2"/>
          <p:cNvPicPr>
            <a:picLocks noChangeAspect="1" noChangeArrowheads="1"/>
          </p:cNvPicPr>
          <p:nvPr/>
        </p:nvPicPr>
        <p:blipFill>
          <a:blip r:embed="rId2" cstate="print"/>
          <a:srcRect/>
          <a:stretch>
            <a:fillRect/>
          </a:stretch>
        </p:blipFill>
        <p:spPr bwMode="auto">
          <a:xfrm>
            <a:off x="1828800" y="3352800"/>
            <a:ext cx="5638800" cy="243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533400"/>
            <a:ext cx="7315200" cy="2862322"/>
          </a:xfrm>
          <a:prstGeom prst="rect">
            <a:avLst/>
          </a:prstGeom>
          <a:noFill/>
        </p:spPr>
        <p:txBody>
          <a:bodyPr wrap="square" rtlCol="0">
            <a:spAutoFit/>
          </a:bodyPr>
          <a:lstStyle/>
          <a:p>
            <a:r>
              <a:rPr lang="en-US" dirty="0" smtClean="0"/>
              <a:t>CONTROVERSIES:</a:t>
            </a:r>
          </a:p>
          <a:p>
            <a:endParaRPr lang="en-US" dirty="0" smtClean="0"/>
          </a:p>
          <a:p>
            <a:r>
              <a:rPr lang="en-US" dirty="0" smtClean="0"/>
              <a:t>CONSUMERS OF GENETICALLY MODIFIED FOODS ARE WORRIED ABOUT  THE LONG TERM EFFECTS OF THESE FOODS ON THE HUMAN BODY.</a:t>
            </a:r>
          </a:p>
          <a:p>
            <a:endParaRPr lang="en-US" dirty="0" smtClean="0"/>
          </a:p>
          <a:p>
            <a:r>
              <a:rPr lang="en-US" dirty="0" smtClean="0"/>
              <a:t>VERY FEW LONG TERM STUDIES HAVE BEEN DONE ON THE HARMFUL EFFECTS OF THESE FOODS.</a:t>
            </a:r>
          </a:p>
          <a:p>
            <a:endParaRPr lang="en-US" dirty="0" smtClean="0"/>
          </a:p>
          <a:p>
            <a:r>
              <a:rPr lang="en-US" dirty="0" smtClean="0"/>
              <a:t>SOME PEOPLE CONSIDER THESE FOODS TO BE INORGANIC</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1905000" y="3810000"/>
            <a:ext cx="5181600" cy="281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52400"/>
            <a:ext cx="8077200" cy="1200329"/>
          </a:xfrm>
          <a:prstGeom prst="rect">
            <a:avLst/>
          </a:prstGeom>
          <a:noFill/>
        </p:spPr>
        <p:txBody>
          <a:bodyPr wrap="square" rtlCol="0">
            <a:spAutoFit/>
          </a:bodyPr>
          <a:lstStyle/>
          <a:p>
            <a:r>
              <a:rPr lang="en-US" sz="2400" dirty="0" smtClean="0"/>
              <a:t>WHAT KIND OF EVIDENCE IS THERE TO SUPPORT THE  CONTROVERSIES INVOLVING GENETICALLY  MODIFIED FOODS?</a:t>
            </a:r>
            <a:endParaRPr lang="en-US" sz="2400" dirty="0"/>
          </a:p>
        </p:txBody>
      </p:sp>
      <p:pic>
        <p:nvPicPr>
          <p:cNvPr id="9218" name="Picture 2"/>
          <p:cNvPicPr>
            <a:picLocks noChangeAspect="1" noChangeArrowheads="1"/>
          </p:cNvPicPr>
          <p:nvPr/>
        </p:nvPicPr>
        <p:blipFill>
          <a:blip r:embed="rId2" cstate="print"/>
          <a:srcRect/>
          <a:stretch>
            <a:fillRect/>
          </a:stretch>
        </p:blipFill>
        <p:spPr bwMode="auto">
          <a:xfrm>
            <a:off x="990600" y="1371600"/>
            <a:ext cx="7315200" cy="502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7924799" cy="2585323"/>
          </a:xfrm>
          <a:prstGeom prst="rect">
            <a:avLst/>
          </a:prstGeom>
          <a:noFill/>
        </p:spPr>
        <p:txBody>
          <a:bodyPr wrap="square" rtlCol="0">
            <a:spAutoFit/>
          </a:bodyPr>
          <a:lstStyle/>
          <a:p>
            <a:r>
              <a:rPr lang="en-US" dirty="0" smtClean="0"/>
              <a:t>TECHNOLOGY  USUALLY  INVOLV E RISK  AND S OMETIMES THESE  RISKS   TURN  OUT  TO  BE  THE  UNEXPECTED  ONES. FOR  EXAMPLE, CHLOROFLUIROCARBON  IN  SPRAY  CANS   HELP  TO  DESTROY  THE OZONE  LAYERS  IN  THE  UPPER  ATMOSPHARE  WHICH  HELP  TO PROTECT  THE  EARTH  FROM  DANGEROUS  RADIATION.</a:t>
            </a:r>
          </a:p>
          <a:p>
            <a:endParaRPr lang="en-US" dirty="0" smtClean="0"/>
          </a:p>
          <a:p>
            <a:r>
              <a:rPr lang="en-US" dirty="0" smtClean="0"/>
              <a:t>HOWEVER, SPECIFIC GENETICALLY MODIFIED ORGANISMS MAY HAVE SPECIFIC HARMFUL EFFECTS BY  ALTERING THE NORMAL GENE COMBINATION THEY POSSESS.</a:t>
            </a:r>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1828800" y="3200400"/>
            <a:ext cx="3276600" cy="3276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9600"/>
            <a:ext cx="6781800" cy="5632311"/>
          </a:xfrm>
          <a:prstGeom prst="rect">
            <a:avLst/>
          </a:prstGeom>
          <a:noFill/>
        </p:spPr>
        <p:txBody>
          <a:bodyPr wrap="square" rtlCol="0">
            <a:spAutoFit/>
          </a:bodyPr>
          <a:lstStyle/>
          <a:p>
            <a:r>
              <a:rPr lang="en-US" dirty="0" smtClean="0"/>
              <a:t>GENE ALTERING MAY INCLUDE:</a:t>
            </a:r>
          </a:p>
          <a:p>
            <a:endParaRPr lang="en-US" dirty="0" smtClean="0"/>
          </a:p>
          <a:p>
            <a:r>
              <a:rPr lang="en-US" dirty="0" smtClean="0"/>
              <a:t>NEW ALLERGENS IN FOOD SUPPLIES FOR EXAMPLE, A MOTHER WHO GIVES  ALLERGENIC MILK MAY NOT REALIZE THAT SHE NEEDED TO AVOID GENETICALLY MODIFIED CARROTS.</a:t>
            </a:r>
          </a:p>
          <a:p>
            <a:endParaRPr lang="en-US" dirty="0" smtClean="0"/>
          </a:p>
          <a:p>
            <a:r>
              <a:rPr lang="en-US" dirty="0" smtClean="0"/>
              <a:t>EATING GENETICALLY MODIFIED FOODS MAY REDUCE THE  EFFECTIVENESS OF ONE’S ANTIBODIES TO FIGHT DISEASES IF ANTIBIOTICS ARE TAKEN AT THE SAME TIME AS  THE FOODS.</a:t>
            </a:r>
          </a:p>
          <a:p>
            <a:endParaRPr lang="en-US" dirty="0" smtClean="0"/>
          </a:p>
          <a:p>
            <a:r>
              <a:rPr lang="en-US" dirty="0" smtClean="0"/>
              <a:t>ADDITION OF  FOREIGN GENES TO  PLANTS SUCH AS RICE OR WHEAT COULD ENDANGER ANIMALS THAT EAT THESE PLANTS OR THEIR BI-PRODUCTS.</a:t>
            </a:r>
          </a:p>
          <a:p>
            <a:endParaRPr lang="en-US" dirty="0" smtClean="0"/>
          </a:p>
          <a:p>
            <a:r>
              <a:rPr lang="en-US" dirty="0" smtClean="0"/>
              <a:t>FISHES  DESIGNED TO TOLERATE MERCURY SEQUENCING CAN BECOME HARMFUL IF EATEN BY PREDATORS</a:t>
            </a:r>
          </a:p>
          <a:p>
            <a:endParaRPr lang="en-US" dirty="0" smtClean="0"/>
          </a:p>
          <a:p>
            <a:endParaRPr lang="en-US" dirty="0"/>
          </a:p>
        </p:txBody>
      </p:sp>
      <p:pic>
        <p:nvPicPr>
          <p:cNvPr id="11266" name="Picture 2"/>
          <p:cNvPicPr>
            <a:picLocks noChangeAspect="1" noChangeArrowheads="1"/>
          </p:cNvPicPr>
          <p:nvPr/>
        </p:nvPicPr>
        <p:blipFill>
          <a:blip r:embed="rId2" cstate="print"/>
          <a:srcRect/>
          <a:stretch>
            <a:fillRect/>
          </a:stretch>
        </p:blipFill>
        <p:spPr bwMode="auto">
          <a:xfrm>
            <a:off x="1905000" y="5638800"/>
            <a:ext cx="5410200" cy="106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762000"/>
            <a:ext cx="7467600" cy="1477328"/>
          </a:xfrm>
          <a:prstGeom prst="rect">
            <a:avLst/>
          </a:prstGeom>
          <a:noFill/>
        </p:spPr>
        <p:txBody>
          <a:bodyPr wrap="square" rtlCol="0">
            <a:spAutoFit/>
          </a:bodyPr>
          <a:lstStyle/>
          <a:p>
            <a:r>
              <a:rPr lang="en-US" dirty="0" smtClean="0"/>
              <a:t>AWARENESS:</a:t>
            </a:r>
          </a:p>
          <a:p>
            <a:endParaRPr lang="en-US" dirty="0" smtClean="0"/>
          </a:p>
          <a:p>
            <a:r>
              <a:rPr lang="en-US" dirty="0" smtClean="0"/>
              <a:t>WHAT PROGRAMS AND POLICIES ARE AT GEORGE WESTINGHOUSE HIGH SCHOOL TO ADDRESS THESE ISSUES?</a:t>
            </a:r>
          </a:p>
          <a:p>
            <a:endParaRPr lang="en-US" dirty="0"/>
          </a:p>
        </p:txBody>
      </p:sp>
      <p:pic>
        <p:nvPicPr>
          <p:cNvPr id="12290" name="Picture 2"/>
          <p:cNvPicPr>
            <a:picLocks noChangeAspect="1" noChangeArrowheads="1"/>
          </p:cNvPicPr>
          <p:nvPr/>
        </p:nvPicPr>
        <p:blipFill>
          <a:blip r:embed="rId2" cstate="print"/>
          <a:srcRect/>
          <a:stretch>
            <a:fillRect/>
          </a:stretch>
        </p:blipFill>
        <p:spPr bwMode="auto">
          <a:xfrm>
            <a:off x="762000" y="3276600"/>
            <a:ext cx="3962400" cy="2819400"/>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cstate="print"/>
          <a:srcRect/>
          <a:stretch>
            <a:fillRect/>
          </a:stretch>
        </p:blipFill>
        <p:spPr bwMode="auto">
          <a:xfrm>
            <a:off x="5486400" y="3657600"/>
            <a:ext cx="3200400" cy="259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800"/>
            <a:ext cx="7696200" cy="369332"/>
          </a:xfrm>
          <a:prstGeom prst="rect">
            <a:avLst/>
          </a:prstGeom>
          <a:noFill/>
        </p:spPr>
        <p:txBody>
          <a:bodyPr wrap="square" rtlCol="0">
            <a:spAutoFit/>
          </a:bodyPr>
          <a:lstStyle/>
          <a:p>
            <a:r>
              <a:rPr lang="en-US" dirty="0" smtClean="0"/>
              <a:t>WHAT CAN THE STUDENYS DO TO ADDRESS THE PROBLEM?</a:t>
            </a:r>
            <a:endParaRPr lang="en-US" dirty="0"/>
          </a:p>
        </p:txBody>
      </p:sp>
      <p:pic>
        <p:nvPicPr>
          <p:cNvPr id="13314" name="Picture 2"/>
          <p:cNvPicPr>
            <a:picLocks noChangeAspect="1" noChangeArrowheads="1"/>
          </p:cNvPicPr>
          <p:nvPr/>
        </p:nvPicPr>
        <p:blipFill>
          <a:blip r:embed="rId2" cstate="print"/>
          <a:srcRect/>
          <a:stretch>
            <a:fillRect/>
          </a:stretch>
        </p:blipFill>
        <p:spPr bwMode="auto">
          <a:xfrm>
            <a:off x="838200" y="1447800"/>
            <a:ext cx="7772400"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143000" y="381000"/>
            <a:ext cx="6629400" cy="2062103"/>
          </a:xfrm>
          <a:prstGeom prst="rect">
            <a:avLst/>
          </a:prstGeom>
          <a:solidFill>
            <a:srgbClr val="FFC000"/>
          </a:solidFill>
        </p:spPr>
        <p:txBody>
          <a:bodyPr wrap="square" rtlCol="0">
            <a:spAutoFit/>
          </a:bodyPr>
          <a:lstStyle/>
          <a:p>
            <a:pPr algn="ctr"/>
            <a:r>
              <a:rPr lang="en-US" dirty="0" smtClean="0"/>
              <a:t> ASSIGNMENT  NUMBER   </a:t>
            </a:r>
            <a:r>
              <a:rPr lang="en-US" sz="3200" dirty="0" smtClean="0"/>
              <a:t>1</a:t>
            </a:r>
            <a:endParaRPr lang="en-US" sz="3200" dirty="0"/>
          </a:p>
          <a:p>
            <a:pPr algn="ctr"/>
            <a:endParaRPr lang="en-US" sz="3200" dirty="0" smtClean="0"/>
          </a:p>
          <a:p>
            <a:pPr algn="ctr"/>
            <a:r>
              <a:rPr lang="en-US" sz="3200" dirty="0" smtClean="0"/>
              <a:t>PLEASE  COMPLETE  THE FOLLOWING  QUESTIONAIRRE</a:t>
            </a:r>
            <a:endParaRPr lang="en-US" sz="3200" dirty="0"/>
          </a:p>
        </p:txBody>
      </p:sp>
      <p:pic>
        <p:nvPicPr>
          <p:cNvPr id="3074" name="Picture 2"/>
          <p:cNvPicPr>
            <a:picLocks noChangeAspect="1" noChangeArrowheads="1"/>
          </p:cNvPicPr>
          <p:nvPr/>
        </p:nvPicPr>
        <p:blipFill>
          <a:blip r:embed="rId3" cstate="print"/>
          <a:srcRect/>
          <a:stretch>
            <a:fillRect/>
          </a:stretch>
        </p:blipFill>
        <p:spPr bwMode="auto">
          <a:xfrm>
            <a:off x="1600200" y="3048000"/>
            <a:ext cx="5638800" cy="350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800"/>
            <a:ext cx="8153400" cy="4801314"/>
          </a:xfrm>
          <a:prstGeom prst="rect">
            <a:avLst/>
          </a:prstGeom>
          <a:noFill/>
        </p:spPr>
        <p:txBody>
          <a:bodyPr wrap="square" rtlCol="0">
            <a:spAutoFit/>
          </a:bodyPr>
          <a:lstStyle/>
          <a:p>
            <a:r>
              <a:rPr lang="en-US" dirty="0" smtClean="0"/>
              <a:t>PREPARE A BROCHER DESIGNED TO BUILD PUBLIC AWARENSS ABOUT  THE POSSIBLE EFFECTS OF  GENETICALLY MODIFIED FOODS. PLEASE INCLUDE THE BENEFITS AND RISKS OF THESE FOODS.</a:t>
            </a:r>
          </a:p>
          <a:p>
            <a:r>
              <a:rPr lang="en-US" dirty="0" smtClean="0"/>
              <a:t>   </a:t>
            </a:r>
          </a:p>
          <a:p>
            <a:endParaRPr lang="en-US" dirty="0" smtClean="0"/>
          </a:p>
          <a:p>
            <a:r>
              <a:rPr lang="en-US" dirty="0" smtClean="0"/>
              <a:t>                                                        OR </a:t>
            </a:r>
          </a:p>
          <a:p>
            <a:endParaRPr lang="en-US" dirty="0" smtClean="0"/>
          </a:p>
          <a:p>
            <a:r>
              <a:rPr lang="en-US" dirty="0" smtClean="0"/>
              <a:t>WRITE A LETTER TO THE PRINCIPAL OF GEORGE WESTINGHOUSE HIGH SCHOOL IN AN EFFORT TO CONVINCE HER THAT A POLICY INVOLVING GENETICALLY MODIFIED FOODS SHOULD BE IN PLACE TO BUILD SOCIETAL AWARENESS OF THE POSSIBLE EFFECTS OF THESE FOODS.</a:t>
            </a:r>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4338" name="Picture 2"/>
          <p:cNvPicPr>
            <a:picLocks noChangeAspect="1" noChangeArrowheads="1"/>
          </p:cNvPicPr>
          <p:nvPr/>
        </p:nvPicPr>
        <p:blipFill>
          <a:blip r:embed="rId2" cstate="print"/>
          <a:srcRect/>
          <a:stretch>
            <a:fillRect/>
          </a:stretch>
        </p:blipFill>
        <p:spPr bwMode="auto">
          <a:xfrm>
            <a:off x="1676400" y="4114800"/>
            <a:ext cx="5791200" cy="236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184731" cy="369332"/>
          </a:xfrm>
          <a:prstGeom prst="rect">
            <a:avLst/>
          </a:prstGeom>
          <a:noFill/>
        </p:spPr>
        <p:txBody>
          <a:bodyPr wrap="none" rtlCol="0">
            <a:spAutoFit/>
          </a:bodyPr>
          <a:lstStyle/>
          <a:p>
            <a:endParaRPr lang="en-US" dirty="0"/>
          </a:p>
        </p:txBody>
      </p:sp>
      <p:sp>
        <p:nvSpPr>
          <p:cNvPr id="3" name="TextBox 2"/>
          <p:cNvSpPr txBox="1"/>
          <p:nvPr/>
        </p:nvSpPr>
        <p:spPr>
          <a:xfrm>
            <a:off x="838201" y="228600"/>
            <a:ext cx="8077200" cy="6463308"/>
          </a:xfrm>
          <a:prstGeom prst="rect">
            <a:avLst/>
          </a:prstGeom>
          <a:noFill/>
        </p:spPr>
        <p:txBody>
          <a:bodyPr wrap="square" rtlCol="0">
            <a:spAutoFit/>
          </a:bodyPr>
          <a:lstStyle/>
          <a:p>
            <a:r>
              <a:rPr lang="en-US" b="1" dirty="0" smtClean="0"/>
              <a:t> </a:t>
            </a:r>
            <a:endParaRPr lang="en-US" dirty="0" smtClean="0"/>
          </a:p>
          <a:p>
            <a:r>
              <a:rPr lang="en-US" b="1" u="sng" dirty="0" smtClean="0"/>
              <a:t>Questionnaire</a:t>
            </a:r>
            <a:endParaRPr lang="en-US" dirty="0" smtClean="0"/>
          </a:p>
          <a:p>
            <a:r>
              <a:rPr lang="en-US" b="1" dirty="0" smtClean="0"/>
              <a:t>          Please respond to each statement using the following by circling the number that best reflect your  feeling  about  each statement.  </a:t>
            </a:r>
            <a:r>
              <a:rPr lang="en-US" b="1" i="1" u="sng" dirty="0" smtClean="0"/>
              <a:t>Please check the final statement on this page.</a:t>
            </a:r>
            <a:endParaRPr lang="en-US" dirty="0" smtClean="0"/>
          </a:p>
          <a:p>
            <a:r>
              <a:rPr lang="en-US" b="1" dirty="0" smtClean="0"/>
              <a:t>       5 = Strongly agree     4 = Agree      3 = Neutral   2 = Disagree    1= Strongly disagree</a:t>
            </a:r>
            <a:endParaRPr lang="en-US" dirty="0" smtClean="0"/>
          </a:p>
          <a:p>
            <a:pPr lvl="0"/>
            <a:endParaRPr lang="en-US" dirty="0" smtClean="0"/>
          </a:p>
          <a:p>
            <a:pPr lvl="0"/>
            <a:r>
              <a:rPr lang="en-US" dirty="0" smtClean="0"/>
              <a:t>I always read the labels about foods.    </a:t>
            </a:r>
            <a:r>
              <a:rPr lang="en-US" b="1" dirty="0" smtClean="0"/>
              <a:t>1          2          3          4          5</a:t>
            </a:r>
            <a:endParaRPr lang="en-US" dirty="0" smtClean="0"/>
          </a:p>
          <a:p>
            <a:pPr lvl="0"/>
            <a:r>
              <a:rPr lang="en-US" dirty="0" smtClean="0"/>
              <a:t>I do not know anything about genetically modify foods.    </a:t>
            </a:r>
            <a:r>
              <a:rPr lang="en-US" b="1" dirty="0" smtClean="0"/>
              <a:t>1      2     3          4          5</a:t>
            </a:r>
            <a:endParaRPr lang="en-US" dirty="0" smtClean="0"/>
          </a:p>
          <a:p>
            <a:pPr lvl="0"/>
            <a:r>
              <a:rPr lang="en-US" dirty="0" smtClean="0"/>
              <a:t>I like to eat pop corn.         </a:t>
            </a:r>
            <a:r>
              <a:rPr lang="en-US" b="1" dirty="0" smtClean="0"/>
              <a:t>1          2          3          4          5</a:t>
            </a:r>
            <a:endParaRPr lang="en-US" dirty="0" smtClean="0"/>
          </a:p>
          <a:p>
            <a:pPr lvl="0"/>
            <a:r>
              <a:rPr lang="en-US" dirty="0" smtClean="0"/>
              <a:t>I believe that genetically modify foods are safe.    </a:t>
            </a:r>
            <a:r>
              <a:rPr lang="en-US" b="1" dirty="0" smtClean="0"/>
              <a:t>1          2          3          4          5</a:t>
            </a:r>
            <a:endParaRPr lang="en-US" dirty="0" smtClean="0"/>
          </a:p>
          <a:p>
            <a:pPr lvl="0"/>
            <a:r>
              <a:rPr lang="en-US" dirty="0" smtClean="0"/>
              <a:t>I believe that foods involving genetic engineering are always wholesome.     </a:t>
            </a:r>
            <a:r>
              <a:rPr lang="en-US" b="1" dirty="0" smtClean="0"/>
              <a:t>1      2        3         4          5</a:t>
            </a:r>
            <a:endParaRPr lang="en-US" dirty="0" smtClean="0"/>
          </a:p>
          <a:p>
            <a:pPr lvl="0"/>
            <a:r>
              <a:rPr lang="en-US" dirty="0" smtClean="0"/>
              <a:t>I am not afraid to eat genetically modify foods.    </a:t>
            </a:r>
            <a:r>
              <a:rPr lang="en-US" b="1" dirty="0" smtClean="0"/>
              <a:t>1          2          3          4          5</a:t>
            </a:r>
            <a:endParaRPr lang="en-US" dirty="0" smtClean="0"/>
          </a:p>
          <a:p>
            <a:pPr lvl="0"/>
            <a:r>
              <a:rPr lang="en-US" dirty="0" smtClean="0"/>
              <a:t>I believe that genetically modify foods may have an added gene sequence.      </a:t>
            </a:r>
            <a:r>
              <a:rPr lang="en-US" b="1" dirty="0" smtClean="0"/>
              <a:t>1     2       3        4          5</a:t>
            </a:r>
            <a:endParaRPr lang="en-US" dirty="0" smtClean="0"/>
          </a:p>
          <a:p>
            <a:pPr lvl="0"/>
            <a:r>
              <a:rPr lang="en-US" dirty="0" smtClean="0"/>
              <a:t>I believe that genetically modify foods may have a deleted gene sequence.   </a:t>
            </a:r>
            <a:r>
              <a:rPr lang="en-US" b="1" dirty="0" smtClean="0"/>
              <a:t>1 </a:t>
            </a:r>
            <a:r>
              <a:rPr lang="en-US" dirty="0" smtClean="0"/>
              <a:t> </a:t>
            </a:r>
            <a:r>
              <a:rPr lang="en-US" b="1" dirty="0" smtClean="0"/>
              <a:t>    2       3         4            5</a:t>
            </a:r>
            <a:endParaRPr lang="en-US" dirty="0" smtClean="0"/>
          </a:p>
          <a:p>
            <a:pPr lvl="0"/>
            <a:r>
              <a:rPr lang="en-US" dirty="0" smtClean="0"/>
              <a:t>I believe that all genetically modify foods are grown in the United States.     </a:t>
            </a:r>
            <a:r>
              <a:rPr lang="en-US" b="1" dirty="0" smtClean="0"/>
              <a:t>1       2       3         4           5</a:t>
            </a:r>
            <a:endParaRPr lang="en-US" dirty="0" smtClean="0"/>
          </a:p>
          <a:p>
            <a:pPr lvl="0"/>
            <a:r>
              <a:rPr lang="en-US" dirty="0" smtClean="0"/>
              <a:t>I would like to learn more about genetically modify foods.      </a:t>
            </a:r>
            <a:r>
              <a:rPr lang="en-US" b="1" dirty="0" smtClean="0"/>
              <a:t>1      2     3    4     5</a:t>
            </a:r>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762000"/>
            <a:ext cx="8458200" cy="2862322"/>
          </a:xfrm>
          <a:prstGeom prst="rect">
            <a:avLst/>
          </a:prstGeom>
          <a:noFill/>
        </p:spPr>
        <p:txBody>
          <a:bodyPr wrap="square" rtlCol="0">
            <a:spAutoFit/>
          </a:bodyPr>
          <a:lstStyle/>
          <a:p>
            <a:pPr lvl="0"/>
            <a:r>
              <a:rPr lang="en-US" dirty="0" smtClean="0"/>
              <a:t>I have no food allergies.      </a:t>
            </a:r>
            <a:r>
              <a:rPr lang="en-US" b="1" dirty="0" smtClean="0"/>
              <a:t>1          2          3          4          5</a:t>
            </a:r>
            <a:endParaRPr lang="en-US" dirty="0" smtClean="0"/>
          </a:p>
          <a:p>
            <a:pPr lvl="0"/>
            <a:r>
              <a:rPr lang="en-US" dirty="0" smtClean="0"/>
              <a:t>I believe that a gene is a portrait of a DNA molecule.    </a:t>
            </a:r>
            <a:r>
              <a:rPr lang="en-US" b="1" dirty="0" smtClean="0"/>
              <a:t>1          2          3          4          5</a:t>
            </a:r>
            <a:endParaRPr lang="en-US" dirty="0" smtClean="0"/>
          </a:p>
          <a:p>
            <a:pPr lvl="0"/>
            <a:r>
              <a:rPr lang="en-US" dirty="0" smtClean="0"/>
              <a:t>I believe that genetic engineering is the technology use to add genes to crops.    </a:t>
            </a:r>
            <a:r>
              <a:rPr lang="en-US" b="1" dirty="0" smtClean="0"/>
              <a:t>1      2      3        4        5</a:t>
            </a:r>
            <a:endParaRPr lang="en-US" dirty="0" smtClean="0"/>
          </a:p>
          <a:p>
            <a:pPr lvl="0"/>
            <a:r>
              <a:rPr lang="en-US" dirty="0" smtClean="0"/>
              <a:t>I believe that genetically modify foods include animal products but not meat. </a:t>
            </a:r>
            <a:r>
              <a:rPr lang="en-US" b="1" dirty="0" smtClean="0"/>
              <a:t>1       2      3       4          5</a:t>
            </a:r>
            <a:endParaRPr lang="en-US" dirty="0" smtClean="0"/>
          </a:p>
          <a:p>
            <a:pPr lvl="0"/>
            <a:r>
              <a:rPr lang="en-US" dirty="0" smtClean="0"/>
              <a:t>I believe that genetically modify foods only include cooking oil, cheeses and milk.  </a:t>
            </a:r>
            <a:r>
              <a:rPr lang="en-US" b="1" dirty="0" smtClean="0"/>
              <a:t>1     2     3     4       5</a:t>
            </a:r>
            <a:endParaRPr lang="en-US" dirty="0" smtClean="0"/>
          </a:p>
          <a:p>
            <a:pPr lvl="0"/>
            <a:r>
              <a:rPr lang="en-US" dirty="0" smtClean="0"/>
              <a:t>I am a male student (     )                       I am  a female student (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990600"/>
            <a:ext cx="10133773" cy="369332"/>
          </a:xfrm>
          <a:prstGeom prst="rect">
            <a:avLst/>
          </a:prstGeom>
          <a:noFill/>
        </p:spPr>
        <p:txBody>
          <a:bodyPr wrap="square" rtlCol="0">
            <a:spAutoFit/>
          </a:bodyPr>
          <a:lstStyle/>
          <a:p>
            <a:pPr algn="just"/>
            <a:r>
              <a:rPr lang="en-US" dirty="0" smtClean="0"/>
              <a:t>           WHAT DO YOU KNOW ABOUT GENETICALLY MODIFY FOODS?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990600" y="2819400"/>
            <a:ext cx="7010400" cy="32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143000"/>
            <a:ext cx="8493479" cy="369332"/>
          </a:xfrm>
          <a:prstGeom prst="rect">
            <a:avLst/>
          </a:prstGeom>
          <a:noFill/>
        </p:spPr>
        <p:txBody>
          <a:bodyPr wrap="none" rtlCol="0">
            <a:spAutoFit/>
          </a:bodyPr>
          <a:lstStyle/>
          <a:p>
            <a:r>
              <a:rPr lang="en-US" dirty="0" smtClean="0"/>
              <a:t>WHY IS IT IMPORTANT THAT YOU SHOULD HAVE AN AWARENESS OF THEM?</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990600" y="2133600"/>
            <a:ext cx="7772400"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219200"/>
            <a:ext cx="5337573" cy="369332"/>
          </a:xfrm>
          <a:prstGeom prst="rect">
            <a:avLst/>
          </a:prstGeom>
          <a:noFill/>
        </p:spPr>
        <p:txBody>
          <a:bodyPr wrap="square" rtlCol="0">
            <a:spAutoFit/>
          </a:bodyPr>
          <a:lstStyle/>
          <a:p>
            <a:r>
              <a:rPr lang="en-US" dirty="0" smtClean="0"/>
              <a:t>HOW DO YOU SUPPORT YOUR ANSWER?</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533400" y="2057400"/>
            <a:ext cx="8305800" cy="449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7978692" cy="1200329"/>
          </a:xfrm>
          <a:prstGeom prst="rect">
            <a:avLst/>
          </a:prstGeom>
          <a:noFill/>
        </p:spPr>
        <p:txBody>
          <a:bodyPr wrap="square" rtlCol="0">
            <a:spAutoFit/>
          </a:bodyPr>
          <a:lstStyle/>
          <a:p>
            <a:r>
              <a:rPr lang="en-US" dirty="0" smtClean="0"/>
              <a:t>FOR THE LAST DECADE UNKNOWN TO MANY, WE HAVE BEEN      EATING FOODS CREATED IN A SCIENCE LAB. IN MANY CASES NO LONG TERM STUDIES HAVE BEEN CONDUCTED AS TO THE EFFECT OF THESE FOODS ON HUMAN.</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457200" y="1524000"/>
            <a:ext cx="8458200" cy="502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341</TotalTime>
  <Words>958</Words>
  <Application>Microsoft Office PowerPoint</Application>
  <PresentationFormat>On-screen Show (4:3)</PresentationFormat>
  <Paragraphs>174</Paragraphs>
  <Slides>30</Slides>
  <Notes>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Flow</vt:lpstr>
      <vt:lpstr>HOW SAFE IS OUR FOOD?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SAFE IS OUR FOODS?</dc:title>
  <dc:creator>DR. ROBERT A. HICKSON</dc:creator>
  <cp:lastModifiedBy>Joe Montecalvo</cp:lastModifiedBy>
  <cp:revision>50</cp:revision>
  <dcterms:created xsi:type="dcterms:W3CDTF">2013-02-25T15:46:47Z</dcterms:created>
  <dcterms:modified xsi:type="dcterms:W3CDTF">2013-05-01T16:38:42Z</dcterms:modified>
</cp:coreProperties>
</file>