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2A715-8A37-4570-A36E-D86F1D2EE5C0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375FE-28B5-4764-99B4-594E17498A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1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375FE-28B5-4764-99B4-594E17498A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375FE-28B5-4764-99B4-594E17498A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375FE-28B5-4764-99B4-594E17498A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375FE-28B5-4764-99B4-594E17498A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375FE-28B5-4764-99B4-594E17498A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375FE-28B5-4764-99B4-594E17498A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375FE-28B5-4764-99B4-594E17498A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AB610-7B1C-4D03-B8B3-04BC3D424464}" type="datetimeFigureOut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16C33-F677-46E3-A9F9-7106A1785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972FF-39C0-42F9-BB8D-6FBA10496DB5}" type="datetimeFigureOut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E72F1-8055-46C0-804D-D651FB54A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1389B-BE9A-4078-BA6A-AA840575AC93}" type="datetimeFigureOut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0DB73-9C2B-47C0-87F7-EC4A00742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DBA7C-2754-4745-BBA3-CBAE781084F3}" type="datetimeFigureOut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C74AC-06DD-4806-94BE-4CDAEBFBC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EE34-B4E2-4990-9465-6A1664F86F6B}" type="datetimeFigureOut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1D8A-55B1-4151-B91B-6FBDB4B47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6FDE3-9EBE-439C-ABA6-18485D71EECE}" type="datetimeFigureOut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C1215-85BA-4984-80C1-FF41D56C6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2F477-6A74-405B-9EB6-92A0DC566042}" type="datetimeFigureOut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0BAE0-BA0B-4F5E-9CCF-F5C7F3F43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517FC-73E8-4A40-B741-C5ADD57ECAFA}" type="datetimeFigureOut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D088D-3796-42B4-93DF-5A704009B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015AD-F76C-4FF9-B55F-55D1BB66843A}" type="datetimeFigureOut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D4615-2276-47D4-B196-F8B128FA2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21BEA-5E67-430A-A3C7-BEC9246F7B09}" type="datetimeFigureOut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9BDEC-A9C6-4F36-8DB4-66AD82E29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7C65-ECC3-46FF-841D-5414CF86DA73}" type="datetimeFigureOut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AFCC6-B35A-40A7-81CC-2BFDC983D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A4A1A5-BF5B-4617-9430-4B3213BF8070}" type="datetimeFigureOut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8C89DD-6872-408E-AF56-8DBD9D120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c.edu/student-affairs/glbss/PDFS/BlackMenMasculinity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select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dobe Heiti Std R"/>
                <a:ea typeface="Adobe Heiti Std R"/>
                <a:cs typeface="Adobe Heiti Std R"/>
              </a:rPr>
              <a:t>What Policy Will Increase  </a:t>
            </a:r>
            <a:r>
              <a:rPr lang="en-US" sz="3600" b="1" dirty="0" smtClean="0">
                <a:latin typeface="Adobe Heiti Std R"/>
                <a:ea typeface="Adobe Heiti Std R"/>
                <a:cs typeface="Adobe Heiti Std R"/>
              </a:rPr>
              <a:t>Acceptance For </a:t>
            </a:r>
            <a:r>
              <a:rPr lang="en-US" sz="3600" b="1" dirty="0">
                <a:latin typeface="Adobe Heiti Std R"/>
                <a:ea typeface="Adobe Heiti Std R"/>
                <a:cs typeface="Adobe Heiti Std R"/>
              </a:rPr>
              <a:t>the Sexual </a:t>
            </a:r>
          </a:p>
          <a:p>
            <a:pPr algn="ctr"/>
            <a:r>
              <a:rPr lang="en-US" sz="3600" b="1" dirty="0">
                <a:latin typeface="Adobe Heiti Std R"/>
                <a:ea typeface="Adobe Heiti Std R"/>
                <a:cs typeface="Adobe Heiti Std R"/>
              </a:rPr>
              <a:t>Preferences of all Individuals Among George Westinghouse High School Students? </a:t>
            </a:r>
          </a:p>
          <a:p>
            <a:endParaRPr lang="en-US" sz="3600" b="1" dirty="0" smtClean="0">
              <a:latin typeface="Adobe Heiti Std R"/>
              <a:ea typeface="Adobe Heiti Std R"/>
              <a:cs typeface="Adobe Heiti Std R"/>
            </a:endParaRPr>
          </a:p>
          <a:p>
            <a:endParaRPr lang="en-US" sz="3600" b="1" dirty="0">
              <a:latin typeface="Adobe Heiti Std R"/>
              <a:ea typeface="Adobe Heiti Std R"/>
              <a:cs typeface="Adobe Heiti Std R"/>
            </a:endParaRPr>
          </a:p>
          <a:p>
            <a:r>
              <a:rPr lang="en-US" sz="3600" b="1" dirty="0">
                <a:latin typeface="Adobe Heiti Std R"/>
                <a:ea typeface="Adobe Heiti Std R"/>
                <a:cs typeface="Adobe Heiti Std R"/>
              </a:rPr>
              <a:t>Mrs. Huber, 9</a:t>
            </a:r>
            <a:r>
              <a:rPr lang="en-US" sz="3600" b="1" baseline="30000" dirty="0">
                <a:latin typeface="Adobe Heiti Std R"/>
                <a:ea typeface="Adobe Heiti Std R"/>
                <a:cs typeface="Adobe Heiti Std R"/>
              </a:rPr>
              <a:t>th</a:t>
            </a:r>
            <a:r>
              <a:rPr lang="en-US" sz="3600" b="1" dirty="0">
                <a:latin typeface="Adobe Heiti Std R"/>
                <a:ea typeface="Adobe Heiti Std R"/>
                <a:cs typeface="Adobe Heiti Std R"/>
              </a:rPr>
              <a:t> Grade</a:t>
            </a:r>
            <a:r>
              <a:rPr lang="en-US" sz="4400" b="1" dirty="0">
                <a:latin typeface="Adobe Heiti Std R"/>
                <a:ea typeface="Adobe Heiti Std R"/>
                <a:cs typeface="Adobe Heiti Std R"/>
              </a:rPr>
              <a:t/>
            </a:r>
            <a:br>
              <a:rPr lang="en-US" sz="4400" b="1" dirty="0">
                <a:latin typeface="Adobe Heiti Std R"/>
                <a:ea typeface="Adobe Heiti Std R"/>
                <a:cs typeface="Adobe Heiti Std R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69116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Homophobia in Westinghouse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R="0" algn="l" eaLnBrk="1" hangingPunct="1">
              <a:lnSpc>
                <a:spcPct val="90000"/>
              </a:lnSpc>
              <a:defRPr/>
            </a:pPr>
            <a:r>
              <a:rPr lang="en-US" dirty="0" smtClean="0"/>
              <a:t>Do Now:</a:t>
            </a:r>
          </a:p>
          <a:p>
            <a:pPr marR="0" algn="l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R="0" algn="l" eaLnBrk="1" hangingPunct="1">
              <a:lnSpc>
                <a:spcPct val="90000"/>
              </a:lnSpc>
              <a:defRPr/>
            </a:pPr>
            <a:r>
              <a:rPr lang="en-US" dirty="0" smtClean="0"/>
              <a:t>What names do you hear students call other students?</a:t>
            </a:r>
          </a:p>
          <a:p>
            <a:pPr marR="0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R="0" algn="l" eaLnBrk="1" hangingPunct="1">
              <a:lnSpc>
                <a:spcPct val="90000"/>
              </a:lnSpc>
              <a:defRPr/>
            </a:pPr>
            <a:r>
              <a:rPr lang="en-US" dirty="0" smtClean="0"/>
              <a:t>What does a student need to do or say in order for his classmates to call him “gay” or “homo” or “fag”? </a:t>
            </a:r>
          </a:p>
          <a:p>
            <a:pPr marR="0" algn="l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R="0" algn="l" eaLnBrk="1" hangingPunct="1">
              <a:lnSpc>
                <a:spcPct val="90000"/>
              </a:lnSpc>
              <a:defRPr/>
            </a:pPr>
            <a:r>
              <a:rPr lang="en-US" dirty="0" smtClean="0"/>
              <a:t>Why is that a problem? How does it impact our learning?</a:t>
            </a:r>
          </a:p>
          <a:p>
            <a:pPr marR="0" algn="l" eaLnBrk="1" hangingPunct="1">
              <a:lnSpc>
                <a:spcPct val="90000"/>
              </a:lnSpc>
              <a:defRPr/>
            </a:pPr>
            <a:endParaRPr lang="en-US" sz="2800" dirty="0" smtClean="0">
              <a:latin typeface="Bookman Old Style" pitchFamily="18" charset="0"/>
            </a:endParaRPr>
          </a:p>
          <a:p>
            <a:pPr marR="0" algn="l"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Bookman Old Style" pitchFamily="18" charset="0"/>
              </a:rPr>
              <a:t>Students will be able to perform a public policy analysis on the issue of homophobia amongst the students in Westinghouse High school, following the six steps of PPA.</a:t>
            </a:r>
          </a:p>
          <a:p>
            <a:pPr marR="0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R="0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Evidence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“Black Masculinity Matters in Attitudes Toward Gay Males” by Anthony J. Lemelle, Jr., PhD</a:t>
            </a:r>
          </a:p>
          <a:p>
            <a:pPr eaLnBrk="1" hangingPunct="1"/>
            <a:r>
              <a:rPr lang="en-US" smtClean="0">
                <a:hlinkClick r:id="rId3"/>
              </a:rPr>
              <a:t>https://www.usc.edu/student-affairs/glbss/PDFS/BlackMenMasculinity.pdf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How can teenagers show that they are homophobic?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List the behavior that you have personally observed?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What is wrong with such behavior?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Causes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 you think causes homophobia?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Can we blame the media?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 Can we blame  our culture? How?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 Fear of self reflection?</a:t>
            </a:r>
          </a:p>
          <a:p>
            <a:pPr eaLnBrk="1" hangingPunct="1"/>
            <a:r>
              <a:rPr lang="en-US" dirty="0" smtClean="0"/>
              <a:t>Are people born homophobic?</a:t>
            </a:r>
          </a:p>
          <a:p>
            <a:pPr eaLnBrk="1" hangingPunct="1"/>
            <a:r>
              <a:rPr lang="en-US" dirty="0" smtClean="0"/>
              <a:t>If it is learned can it be “unlearned”?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Policies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 to schools.nyc.gov and type in homosexuality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Are you surprised that you see so little documents?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Read Chancellor’s Regulation A-830 </a:t>
            </a:r>
          </a:p>
          <a:p>
            <a:pPr eaLnBrk="1" hangingPunct="1"/>
            <a:r>
              <a:rPr lang="en-US" smtClean="0"/>
              <a:t>Attachment No. 1  Page 1 of 3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Does this sound like the DOE really cares about supporting students  who are homosexual?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Solutions </a:t>
            </a:r>
            <a:r>
              <a:rPr lang="en-US" smtClean="0">
                <a:sym typeface="Wingdings" pitchFamily="2" charset="2"/>
              </a:rPr>
              <a:t>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 a curriculum that addresses this topic</a:t>
            </a:r>
          </a:p>
          <a:p>
            <a:pPr eaLnBrk="1" hangingPunct="1"/>
            <a:r>
              <a:rPr lang="en-US" smtClean="0"/>
              <a:t>Gay/ straight alliance club</a:t>
            </a:r>
          </a:p>
          <a:p>
            <a:pPr eaLnBrk="1" hangingPunct="1"/>
            <a:r>
              <a:rPr lang="en-US" smtClean="0"/>
              <a:t>Train teachers and guidance counselors to help students who are accepting themselves </a:t>
            </a:r>
          </a:p>
          <a:p>
            <a:pPr eaLnBrk="1" hangingPunct="1"/>
            <a:r>
              <a:rPr lang="en-US" smtClean="0"/>
              <a:t>Help homophobic students understand where their prejudices come from through performances, poetry, and short stories</a:t>
            </a:r>
          </a:p>
          <a:p>
            <a:pPr eaLnBrk="1" hangingPunct="1"/>
            <a:r>
              <a:rPr lang="en-US" sz="2800" b="1" smtClean="0"/>
              <a:t>In your groups, use this link to develop a statement of our problem concerning </a:t>
            </a:r>
            <a:r>
              <a:rPr lang="en-US" sz="2800" smtClean="0">
                <a:hlinkClick r:id="rId3"/>
              </a:rPr>
              <a:t>http://www2.maxwell.syr.edu/plegal/TIPS/select.html</a:t>
            </a:r>
            <a:endParaRPr lang="en-US" sz="28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Solution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  <a:r>
              <a:rPr lang="en-US" b="1" smtClean="0"/>
              <a:t>Get into your usual groups and come up with 10 ways we can instill respect for all individuals by every student in Westinghouse.</a:t>
            </a:r>
          </a:p>
          <a:p>
            <a:pPr eaLnBrk="1" hangingPunct="1">
              <a:buFont typeface="Wingdings 2" pitchFamily="18" charset="2"/>
              <a:buNone/>
            </a:pPr>
            <a:endParaRPr lang="en-US" b="1" smtClean="0"/>
          </a:p>
          <a:p>
            <a:pPr eaLnBrk="1" hangingPunct="1">
              <a:buFont typeface="Wingdings 2" pitchFamily="18" charset="2"/>
              <a:buNone/>
            </a:pPr>
            <a:endParaRPr lang="en-US" b="1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Email me for any questions, comments and/or ideas on how to improve Westinghouse: ihuber2@schools.nyc.gov</a:t>
            </a:r>
            <a:endParaRPr lang="en-US" sz="2400" b="1" smtClean="0"/>
          </a:p>
          <a:p>
            <a:pPr eaLnBrk="1" hangingPunct="1">
              <a:buFont typeface="Wingdings 2" pitchFamily="18" charset="2"/>
              <a:buNone/>
            </a:pPr>
            <a:endParaRPr lang="en-US" b="1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</TotalTime>
  <Words>285</Words>
  <Application>Microsoft Office PowerPoint</Application>
  <PresentationFormat>On-screen Show (4:3)</PresentationFormat>
  <Paragraphs>57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Homophobia in Westinghouse </vt:lpstr>
      <vt:lpstr>Evidence</vt:lpstr>
      <vt:lpstr>Causes </vt:lpstr>
      <vt:lpstr>Current Policies </vt:lpstr>
      <vt:lpstr>Solutions </vt:lpstr>
      <vt:lpstr>Best Solution 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Problem in Westinghouse</dc:title>
  <dc:creator>NYCDOE</dc:creator>
  <cp:lastModifiedBy>Joe Montecalvo</cp:lastModifiedBy>
  <cp:revision>16</cp:revision>
  <dcterms:created xsi:type="dcterms:W3CDTF">2013-03-01T14:41:59Z</dcterms:created>
  <dcterms:modified xsi:type="dcterms:W3CDTF">2013-05-01T16:07:58Z</dcterms:modified>
</cp:coreProperties>
</file>