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6" r:id="rId10"/>
    <p:sldId id="264" r:id="rId11"/>
    <p:sldId id="265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63" autoAdjust="0"/>
  </p:normalViewPr>
  <p:slideViewPr>
    <p:cSldViewPr>
      <p:cViewPr>
        <p:scale>
          <a:sx n="100" d="100"/>
          <a:sy n="100" d="100"/>
        </p:scale>
        <p:origin x="-29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B7EDD-8EAA-412C-8341-C2B70C305C19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FD0F8-E39E-4D6C-9630-D3745D97E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D0F8-E39E-4D6C-9630-D3745D97E5A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E860D-086D-41A8-BF61-9FC328E014A5}" type="datetimeFigureOut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218D823-0F17-4434-A338-CDEF231EA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1F8B-532D-4C45-9AF6-7CE517EAAA78}" type="datetimeFigureOut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96B49-620D-4584-8FB5-6DA285825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6F2A2-8C37-486B-B2EE-662B34A4317A}" type="datetimeFigureOut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AB0F2-C342-4F5F-A005-EE15153C7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44A-B7E6-44FE-8BD8-BFB321440C8D}" type="datetimeFigureOut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2851-13ED-4DA8-B2DE-52AA42C11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E4B90-1F8F-4353-BA82-0310D86D2EBB}" type="datetimeFigureOut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63C6A-2FCC-48E4-8DCA-3500B973D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D2C8-BC84-466B-A460-8F9B40A620A6}" type="datetimeFigureOut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D112E-C381-48D6-B614-979060A6C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BB3D3-411A-4F26-B7F8-AA3988C9D712}" type="datetimeFigureOut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ED824-4895-4FFC-80EB-246DFB7B7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0176-AB66-4B93-A7A6-267D750BF3E1}" type="datetimeFigureOut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B7648-929E-4D2A-A83C-E74FC22F2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3F50-99AA-4E8D-8CD7-991E1D3FFC1E}" type="datetimeFigureOut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9F69D-8DC3-49AE-8419-47B32C0CC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47D21-B919-4723-A965-3339B4376F98}" type="datetimeFigureOut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C9DBA-DABA-46EA-BD47-4054B5E60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2B642-EBD8-4251-A3D6-9AE930AF1139}" type="datetimeFigureOut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5228C-5628-48B2-8DDA-3DDE515E6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67630917-4651-4550-B9A5-32683BBFECCC}" type="datetimeFigureOut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2F404F6E-BC5D-4E56-8198-A0F289790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8" r:id="rId8"/>
    <p:sldLayoutId id="2147483889" r:id="rId9"/>
    <p:sldLayoutId id="2147483885" r:id="rId10"/>
    <p:sldLayoutId id="21474838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TIPS/existing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ynter.org/latest-news/regret-the-error/173387/three-ways-to-spot-if-an-image-has-been-manipulated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TIPS/solution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2.maxwell.syr.edu/plegal/TIPS/bestsol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TIPS/select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TIPS/select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ocialmediatoday.com/dlawrence/475239/social-media-now-major-source-breaking-new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washingtonpost.com/blogs/blogpost/post/sohaib-athar-tweeted-the-attack-on-osama-bin-laden%20--%20without-knowing-it/2011/05/02/AF4c9xXF_blog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people.com/people/article/0,,20477260,00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mediaite.com/online/cnn-says-no-it-never-sent-out-tweet-reporting-death-of-actor-morgan-freeman-whos-aliv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buzzfeed.com/reyhan/viral-photos-that-arent-hurricane-sand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2.maxwell.syr.edu/plegal/TIPS/identify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22526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Social Media &amp; the Spread of Misinformation</a:t>
            </a:r>
            <a:endParaRPr lang="en-US" sz="4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123" name="Picture 2" descr="fac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0576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twit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0481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2" descr="data:image/jpeg;base64,/9j/4AAQSkZJRgABAQAAAQABAAD/2wCEAAkGBhQSERUUEhQUFRUVFxUVFhQUFRUVFxcVFxcVFxQVFRUYHCYeGBkjGRQUHy8gIycpLCwsFR4xNTAqNSYrLCkBCQoKDgwOGg8PGiocHBwpLCkuLCkpLSwpKSksLCwsKSksLCwsLCkpLCwtLSkpLCksKSwsKSkpKSkpLCksLCksLP/AABEIAKwBJQMBIgACEQEDEQH/xAAcAAEAAgMBAQEAAAAAAAAAAAAABQYDBAcCCAH/xABIEAABAwIDAwYKBwcCBgMAAAABAAIDBBEFITESUWEGByJBcYETFCMycpGhsbLwNEJSc5LB0RVEU2KC0vFDlBckM1SiswgWhP/EABsBAQADAQEBAQAAAAAAAAAAAAABAgMEBgUH/8QALBEBAAICAAQFAgYDAAAAAAAAAAECAxESITFBBAUTMlEiwTNxcoGy8CRhsf/aAAwDAQACEQMRAD8A7iiIgIiICIiAiIgxVNU2NjnvcGtaCXOcbAAaklct5Uc8LrllG0NGnhpBdx4sjOQHF1+wKB5y+XRqpTDET4CNxAA/1HC4L3cL+aO/ryrzMPvqs7X0+r4HwfrW59kq7EKmpzlkkkvn03O2e5vmjuC8x0Uu0Re2auWFYMNhuX1W+4LI/DgHO7T718fwniZzZbR8PnebT6VI4flQ3xSh5G0dVhrHyB7hfd7Wg/mrTWwdN1t6iK6nHhXf0/C1e08z4Y8FinXPl/F83ynJN89on4+8IoTSbz82CzNqZftHXet5lJ35jr0/JZo6QdfqB+bBeY4npNNNk0v2vnRe2zyE6nhn6vnipBtMOv5+c1mEAyy/z3Ku0ckYZZc8zovx8su8+1Swg4fOua8GmB9+V7d6bQhXSybzbvWF80m8+3RTb4B85BYJacbhv6zqp4koN8z/ALR/Ja8s8m8+1TEkXcfd+iqWM4+GO2WC53/nfqGS0p9XRW8xWNy3ZKiS+pXgVkgOpy0z0O8KEbjUp6h89y9HEZf5fnuW3p2c/rV+V4wTnGrKcgCZzm/Yl8o08Okbt7iF1fkfzkQ1hEbwIpjo0m7X79h2/wDlOe66+aZMVeDmPn1KVw3EMg5pt7LEe4hW+qqv0ZH1kipPNny28diMUpvNEBd38Rmgf6QOR7QevK7K8Ttz2jU6kREUoEREBERAREQEREBERAREQFV+cnHTS4fK9ps99omHcX3BI4hoce5Whcr5+5iIKZt8jI8kdRIaLHuu71qLTqFqRu0ORw53PzwVyESqNPp1K4uK5LS9f5JWN3/b7ui0ItGz0G/CFpTnpHtPvW7RHybPQZ8IUbUu6R9Irz/lP41/73eT8+9tfzlCVz/KO7VGVp8q7+ns8xua3613Td2qIxGTyjv6Phav0PzSP8LF+38XyvJvx7fpn/sMjZMs7dWvX1rYjdlx67exaMcmeXAZlbO139n6ry0vU6bLZOzdr1rI1/br83K1mv8An/PFe/C+z5Jy7FVTTa2/nRHu+b3WsJM9bfPWvDpN6lGmV7+Oo3blgkd/i/tXkye3ie5YnyepFtMNRoerI6a6fPqXMaxl5Xdo9wXS5zkewrnVYfKv7fyC6/D9ZcvivbDFG7jYbxqezcFniZuc7vNx3grUAyFtwUvFTXYyzdnLM3vc33dWS6ojbjrWNM2L4JsMa5rhICBtOZm0OOYsdxGl88itbB47NffePcpVkrhH4Lb6FnOLMtbsz36rXo29CQj7TVGaOGE4PfpL8ieUBpK6GS9m7Qa/7t/Rf6r37WhfTQXyHUusvq7ApS6mgc43JiiJJ6yWNJPrWdJaZYbyIiuxEREBERAREQEREBERAREQFyfn+/6VJ95J8LV1hcl/+QJ8lSfeS/C1Vt0aY/dDldPori4/PcqRBLYK3y1bRqQO9cdpew8k63/b7umUX/TZ6DfhCjqnzndp/Ne6PFo/Bs6bfNb1/wAoUXVYtHtO6bdT18V8DyrcZb/3u8l59H01/OUfXHyju39FDYi7yzuxvX/K1bNZijDI6zm67+AUVidSPCu/o+Bq/R/NI/wcU/p/i+T5Pyzz+n7w2WO9Xq0Ww2X/AB88FEsqvkrcomvldsRMc9x0axpJ6szbq4leV09TuG82S3z6l6Eg/wAqew3m+mcLzSMiH2W+Uf32IaPxFb7+TmHQ5T1WY1D6iGP/AMQL+1XjDaWFs9I/2qTpOzfbd3rG6TvVu8Rwd2Taplzuq2fnkv2XkJDI0mmqSfS2JW/ijIt22KejZWPEUU8yBY3P+brexfk1U04JezaZ/EjO20dts2/1AKENQqTWY6t62iejNK7/AAuf4nlPIOI9wV0fUKIxfBBMRJGQHaZ6EdQNtCNLrbFaKzzYZ6TevJXW03C43gXtwI1spPD2M0zcdzQSfVbLvWWnwWYfw/xH+1bjMOnGmx+M/wBq6eOsTuJcPpZO0McrPBtJNg52WyDfZaL2aT1nMk2yzG5eMLfeGY/zsHsSfAp3nN0YHpE+y2az1GxDEIWG5vtOPWTvPHhuAVMmSLRppgw2pPFZFVfX3r6u5OfRKf7mH/1tXyZVSar6z5OfQ6f7mH/1tSicyRREWjnEREBERAREQEREBERAREQFyzn2wySeOkEQBIfLe7g36rd66mqLzofu3pyfC1Vt0Xp7ocX/APoVcGOeY4g1rS4u8PHk0Akm3XkpjCuTDamjqKh0sjXwlrRE1jSHmQhsXTLha7jYnqGea6BBSeFgfHptsc2/FzSAfWqhTY8ynhmpXQXL3DwodKWFrmEFo2Qw3AIvcHpArOum1r31w75SiqjkJWxNLnxPADms85rjtOIDcmuJsSQL6XKkcP5uat8oY60dy4FzntcAWtDiLMcTtWIy49S3qnnCY4zE0zfLOhc+1Q4EmK2zmIgdGtGVtDvyx/8AEnysUhgaSzwm050u3I5sjS3YbIYwQ0ZHpbRNhn1q/JlzaUHIypLHPsCG7Rc3wkbnWYS152A4kgEEXG5aMHIqrqHuNIxkgAaXAytjLSbgWDtQdlTFFzlMhibGymsxrXx7IqA1pY45F3krmXZsC7tyzyl+a50jIppzdom2WRE59CO5klF9RdzWtPWeAKTvXDM8vhMTMTuOqAwfm3qzMW1QZDG2205kjZXX+w0NHnW36XBPUDN4/wAvaTCWGCmYHy9bGnr3zyak/wAvsCjec7l+aZvi1ObSuHScDnGw55H7brk3169SuOws2jc+sqaUjsi+SZ6rJi/LutrXWkmc1h/0o7sZ6hme8lZ8I5P7WrR2m35rTw3DLEF/RG76x/RW7C52NtZo78/eu7FFa85hw5ck9IJeRg2L2jPDoquVeGyUztqFz4nD60bi33Lo0lY3Y0HqCrmJCN9/qnhp6la163jnDGt7Vnqx8m+eaohcGVY8MzTwjbNlbxyyf7DxVvxLk7TYhF4xQvYHuzs07Mbz1tc3/Sf3AbwNVyLEsMLTnodHDQ/oV45OcppqCfbjN2nKSMnovbuPHcepcN6Q+hjy94XeDm7xKQXZBGRcg/8AMRggjUEEXBG5ev8Ahdio0gYP/wBMa6RgfKFssbKqA7TXNG00auYNWkfxGZ23gFvW211gnD2hzSCCAQRoQcwQsopVvOW/y4E7mxxf+Ez/AHUaxnmtxb+Ez/dRr6DcFie1TwVR61/l8+u5rcV/hx/7qNasnNXiQ1ii/wBxEvoOVqjawZKNQn1LT3fPGIchK2MHbYwdkzD7l9O8nWEUlODqIYge6Nq5bys80966tgn0aH7qP4Gq1Vbt1ERXZCIiAiIgIiICIiAiIgIiIConOj+7enJ8LVe1Q+dL929OT4Wqtui+P3QwYN5oW/XcnKapt4eGOQjRxFnW3bTbG3C6jsHPRCsMBWUNbIlnNthx/dWfil/vWZvNlhv/AGjPxS/3qdjK2WFXhnKvwc22GscHCkiuNNrbePwucQfUoblRygbBDLObbLG9BoyGy3oxMA6gSb/18Fb8ZqSyB5GuyQO12Q9pC4lzxV+zBDC05PeXH0YwA0et49SnuiPly6qqnzSukkJc57i5xPWTqt6ij2RtHu/Va1LT+3JblQc7DRbxGoYWnbIcQJOZU/hTXmxyaOOZ9SrFC3pbZ0GTfzKnqWrupidzzZ2ptaZAdjJ4PaFAzMe54YBm7Rw83tO5ZDUGy148WdG+4z3g6EbitLaTXDp+4tQvhsHdKN2Vzv3Hj1hV6tobe8HeF0mmoTWQ9N7WRuzYyMBzsjkZHuGocPNaBpqqmaM2LXDNpIPcbOWVo0iPpbnNRyiMFT4u4nYmPR/llHmkdoFu3ZXcuTlbsvdCdPPZwY4m7R6Lw4dhavmuppTFIHsyc0hwI3g3HtXdqPEL+LTjR+zf0ZWA2/E1ixl1Vnih0AlYnlI33AK8vKShglKjKw5KQmcousdkqS0hRuVh6JXV8D+jQ/dR/A1cl5VnonvXWsD+jQ/dR/A1WoZOkN5ERXZCIiAiIgIiICIiAiIgIiICofOl+7enJ8LVfFQ+dLSm9OT4Wqt+i+P3Q1sH80KfgVewc9EKfhKwhtZvxlbDCtWMrYYVpDKUdyofaEcXx/G1cK54n+VpvQk+Jq7hyu+jk7iHeog/kuK88NNdtPINAZGHv2XD3OVq9TspVE8G3f7l+yDXvWnSu0WUOIuLreZ5OaY5tgCzG9gW5RPUUyocWWyu3LT1LLTVpHUPaoiV6rXUys2G7LSCRmTp3b1C1Ls1+yYy9zQCbhug3KPfWOJyA9qve0S35aTtFUyDYY17g0l12gkA3A19SmqSl9oKrWH1DnSgXyY3PIec7Qeq5VjpTe54Kkc3LlR+OgDTMrpGEm2GUx6wyD2SMA9i5pjDxddNDPB0FNGcjswC3HovPuKrkWw9HRMOkvGDwWSQrVwk+Sb2LNI5ZNmCZyi6x2S353KLrHKkrwpPKo9ErruB/Rofuo/gauP8qDkV2DA/o0P3UfwNV6GTpDeREWjEREQEREBERAREQEREBERAVC51NKb05Phar6qBzrHKm9OT4Wqt+i+P3Q1MHdkFYICq5g5yCsMBXPDazfjK2GFarCs7StIZy18Zi24XN4Fcr5RYZ43QyRayR5tHWXx6D+ppI/qXV6l1wQuc4k/xepJPmP1O49RUpiOThMLrGy2nb1ZecLkt4GTxiIeSlPSA0ZIcyODXZkcbjcqxSuvkVvE7hz2jQWG9269Y3j9V7ic13XY7jkVtCmPcvXiIdqAe1NaVi2mPwCxNdnZnSO/6o4krbbhDPs+0/qtmOktkB6gi3HD9oWCMW1JNyTqT1lTEVVstufnco7xewu5RtXiBOQUdGc/X0TmC0hq6uOP6pdd/Bjc3n1C3aQul4tU+EqY4ho3pG285NHqv61XuSOGChpnTzZSSNBIOrGatZ6TjYkdg6ipjkdTumldM/VxueG4DsFh3LO07dNK6h0ijFmAcEkevLX5LHI5UmUsU7lGVbslvSuUbWOVJXhS+U5yK7Hgf0aD7qL4GrjPKY5FdmwL6NB91F8DVpjRk7N5ERasRERAREQEREBERAREQEREBUDnX0pvTk+Fqv65/zsaU3pyfC1Vv0Xx+6Gjg5yCsEBVbwY5BWGArnhvZIRlZmOWrG5ZmuVoZkyqvKjDPCsOWYVqeo2tjuFYhzWlr2gGnqAHMcC3pZgg/Vd+R7OtVDlJyDfATLT3li1IGckY4gee3+Yd4Gp6BykwMOuQM1W6bGZaY2ddzR1dY7CrVtpNqxKnYdXjK+anqYxO1yUvU09BWG72+DkOrmERvJ45Fr+0gnitJ/N8b+Rq8tz2fm1xv6gumuWO8OW+DfR78VhAvdatRWRt80etZjyDqP+6i/BJ/avcfIGMZ1FS9w62sDYx+Jxd7lNste0M6+GnvKsVVc6VwYwF7nGzWsBJJ3ADVWzk5yPbTf8xWFu23pNjuC2Mj6zzo5w6gMhxOmWPG6SkBbSxguORLMyfTlcSSOF7cFGulmq3jb0vkweaP1PErntbbqrSKpOevfWygAERg9EHrP23fkumcncPEUYHXZV3kzgIjAJ1VygCymWjcDlje5NpYnuVUMczlG1jsluyuUbVuyVVoU7lKcj3rtOBfRoPuovgauJ8pDkV2zAvo0H3UXwNW2NXI3kRFqxEREBERAREQEREBERAREQFz3nb0pfTk+Fq6Eud877rNpfTk+Fqrbovj90I3B3ZBWGByq2DS5BWOnkXM6LJFjlna5akblma5TtmzkrXnYsgevLirbQgq+muqpiuEh18lfKiJQ1ZR3ReHM63AdyjjSSs81zh2OK6HVUCjJaDgrRY0prn1H8ST1ryMMkeekXO9Ik+9W7xHgs8OH8FPEjSv0HJ6+quOEYSGWyWSkoFN0lLZUmRtUcNlJMWvE2yzbSqhkJWJ5QvWJ7kGKVyjqx2S255FF1kuSrtaFT5ROyK7jgX0WD7qL4GrhHKCTXvXdsB+iwfdRfA1b41MrfREWrEREQEREBERAREQEREBERAVC536AupY5RfyUovu2ZBsk/iDPWr6tPF8MbUQSQv82RpaeF9HDiDY9yiY3CazqduN4JV5BWinqFQGMfTTPhlFnxuLXcbaOHAixHAhWahxC41XJMadnVaIp1sslUJDVLajqU2ppKiRfu2o9tSvYqFO0abLytWaO69eGXkvTY0JqW60pKFTDlic1TsQ/wCz+CzxUK39hemhRtLHDTWW7G2yxBy/fCptDZ2kMi1TOsTqhRs03HSrXlnWs+pWtJUqNp0yzzqJrqjJe6irUDieIJELRCMxC8r2xtzc9wY0b3OIaPaV9FUVMI42Rt0Y1rBfc0AD3LjvNXyfNRVmpeD4OnzaTo6Yjogb9kEu7S1doXVSNQwyTuRERXZCIiAiIgIiICIiAiIgIiICIiCo8vOQja5okjIZUMFmuOj267D+F9D1X3LkjpZaaQxTNdG9urXC3eDoRxGS+iVo4tgsNSzYniZI3q2hmOLXDNp4ghUtTbSmSauNUuNDepCLFxvX5y/5EwUTPCQOlF89hzg5oztYXbtesqkx1Tt6wmmnRFolf24sN69jFhvVCFW7evXjbt6rwp5L7+1xvX7+1xvVC8bdvX7427enCcl8/aw3r8OLDeqL447evzxt29TwnJev2qN68/tcb1RvGnb1+eNO3qOE5LycYG9eTi43qjmqdvX5407enCcl2di43rE7FxvVMNS7evBqHb1PChcH4uN61ZsYCqxndvXiFxfIxpJs5wBI1z3KYqbS9ZjC2uTHJCfEn3F2QA9OYjLiI7+e72Dr3HonJrmwomsZK9jpnEA+WcHNB9BoDT3gq8sYAAAAABYAZADqAC1rRjbJ8NXCMJjpoWQwt2WMFgOs9ZJPWSbknitxEWrE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AutoShape 4" descr="data:image/jpeg;base64,/9j/4AAQSkZJRgABAQAAAQABAAD/2wCEAAkGBhQSERUUEhQUFRUVFxUVFhQUFRUVFxcVFxcVFxQVFRUYHCYeGBkjGRQUHy8gIycpLCwsFR4xNTAqNSYrLCkBCQoKDgwOGg8PGiocHBwpLCkuLCkpLSwpKSksLCwsKSksLCwsLCkpLCwtLSkpLCksKSwsKSkpKSkpLCksLCksLP/AABEIAKwBJQMBIgACEQEDEQH/xAAcAAEAAgMBAQEAAAAAAAAAAAAABQYDBAcCCAH/xABIEAABAwIDAwYKBwcCBgMAAAABAAIDBBEFITESUWEGByJBcYETFCMycpGhsbLwNEJSc5LB0RVEU2KC0vFDlBckM1SiswgWhP/EABsBAQADAQEBAQAAAAAAAAAAAAABAgMEBgUH/8QALBEBAAICAAQFAgYDAAAAAAAAAAECAxESITFBBAUTMlEiwTNxcoGy8CRhsf/aAAwDAQACEQMRAD8A7iiIgIiICIiAiIgxVNU2NjnvcGtaCXOcbAAaklct5Uc8LrllG0NGnhpBdx4sjOQHF1+wKB5y+XRqpTDET4CNxAA/1HC4L3cL+aO/ryrzMPvqs7X0+r4HwfrW59kq7EKmpzlkkkvn03O2e5vmjuC8x0Uu0Re2auWFYMNhuX1W+4LI/DgHO7T718fwniZzZbR8PnebT6VI4flQ3xSh5G0dVhrHyB7hfd7Wg/mrTWwdN1t6iK6nHhXf0/C1e08z4Y8FinXPl/F83ynJN89on4+8IoTSbz82CzNqZftHXet5lJ35jr0/JZo6QdfqB+bBeY4npNNNk0v2vnRe2zyE6nhn6vnipBtMOv5+c1mEAyy/z3Ku0ckYZZc8zovx8su8+1Swg4fOua8GmB9+V7d6bQhXSybzbvWF80m8+3RTb4B85BYJacbhv6zqp4koN8z/ALR/Ja8s8m8+1TEkXcfd+iqWM4+GO2WC53/nfqGS0p9XRW8xWNy3ZKiS+pXgVkgOpy0z0O8KEbjUp6h89y9HEZf5fnuW3p2c/rV+V4wTnGrKcgCZzm/Yl8o08Okbt7iF1fkfzkQ1hEbwIpjo0m7X79h2/wDlOe66+aZMVeDmPn1KVw3EMg5pt7LEe4hW+qqv0ZH1kipPNny28diMUpvNEBd38Rmgf6QOR7QevK7K8Ttz2jU6kREUoEREBERAREQEREBERAREQFV+cnHTS4fK9ps99omHcX3BI4hoce5Whcr5+5iIKZt8jI8kdRIaLHuu71qLTqFqRu0ORw53PzwVyESqNPp1K4uK5LS9f5JWN3/b7ui0ItGz0G/CFpTnpHtPvW7RHybPQZ8IUbUu6R9Irz/lP41/73eT8+9tfzlCVz/KO7VGVp8q7+ns8xua3613Td2qIxGTyjv6Phav0PzSP8LF+38XyvJvx7fpn/sMjZMs7dWvX1rYjdlx67exaMcmeXAZlbO139n6ry0vU6bLZOzdr1rI1/br83K1mv8An/PFe/C+z5Jy7FVTTa2/nRHu+b3WsJM9bfPWvDpN6lGmV7+Oo3blgkd/i/tXkye3ie5YnyepFtMNRoerI6a6fPqXMaxl5Xdo9wXS5zkewrnVYfKv7fyC6/D9ZcvivbDFG7jYbxqezcFniZuc7vNx3grUAyFtwUvFTXYyzdnLM3vc33dWS6ojbjrWNM2L4JsMa5rhICBtOZm0OOYsdxGl88itbB47NffePcpVkrhH4Lb6FnOLMtbsz36rXo29CQj7TVGaOGE4PfpL8ieUBpK6GS9m7Qa/7t/Rf6r37WhfTQXyHUusvq7ApS6mgc43JiiJJ6yWNJPrWdJaZYbyIiuxEREBERAREQEREBERAREQFyfn+/6VJ95J8LV1hcl/+QJ8lSfeS/C1Vt0aY/dDldPori4/PcqRBLYK3y1bRqQO9cdpew8k63/b7umUX/TZ6DfhCjqnzndp/Ne6PFo/Bs6bfNb1/wAoUXVYtHtO6bdT18V8DyrcZb/3u8l59H01/OUfXHyju39FDYi7yzuxvX/K1bNZijDI6zm67+AUVidSPCu/o+Bq/R/NI/wcU/p/i+T5Pyzz+n7w2WO9Xq0Ww2X/AB88FEsqvkrcomvldsRMc9x0axpJ6szbq4leV09TuG82S3z6l6Eg/wAqew3m+mcLzSMiH2W+Uf32IaPxFb7+TmHQ5T1WY1D6iGP/AMQL+1XjDaWFs9I/2qTpOzfbd3rG6TvVu8Rwd2Taplzuq2fnkv2XkJDI0mmqSfS2JW/ijIt22KejZWPEUU8yBY3P+brexfk1U04JezaZ/EjO20dts2/1AKENQqTWY6t62iejNK7/AAuf4nlPIOI9wV0fUKIxfBBMRJGQHaZ6EdQNtCNLrbFaKzzYZ6TevJXW03C43gXtwI1spPD2M0zcdzQSfVbLvWWnwWYfw/xH+1bjMOnGmx+M/wBq6eOsTuJcPpZO0McrPBtJNg52WyDfZaL2aT1nMk2yzG5eMLfeGY/zsHsSfAp3nN0YHpE+y2az1GxDEIWG5vtOPWTvPHhuAVMmSLRppgw2pPFZFVfX3r6u5OfRKf7mH/1tXyZVSar6z5OfQ6f7mH/1tSicyRREWjnEREBERAREQEREBERAREQFyzn2wySeOkEQBIfLe7g36rd66mqLzofu3pyfC1Vt0Xp7ocX/APoVcGOeY4g1rS4u8PHk0Akm3XkpjCuTDamjqKh0sjXwlrRE1jSHmQhsXTLha7jYnqGea6BBSeFgfHptsc2/FzSAfWqhTY8ynhmpXQXL3DwodKWFrmEFo2Qw3AIvcHpArOum1r31w75SiqjkJWxNLnxPADms85rjtOIDcmuJsSQL6XKkcP5uat8oY60dy4FzntcAWtDiLMcTtWIy49S3qnnCY4zE0zfLOhc+1Q4EmK2zmIgdGtGVtDvyx/8AEnysUhgaSzwm050u3I5sjS3YbIYwQ0ZHpbRNhn1q/JlzaUHIypLHPsCG7Rc3wkbnWYS152A4kgEEXG5aMHIqrqHuNIxkgAaXAytjLSbgWDtQdlTFFzlMhibGymsxrXx7IqA1pY45F3krmXZsC7tyzyl+a50jIppzdom2WRE59CO5klF9RdzWtPWeAKTvXDM8vhMTMTuOqAwfm3qzMW1QZDG2205kjZXX+w0NHnW36XBPUDN4/wAvaTCWGCmYHy9bGnr3zyak/wAvsCjec7l+aZvi1ObSuHScDnGw55H7brk3169SuOws2jc+sqaUjsi+SZ6rJi/LutrXWkmc1h/0o7sZ6hme8lZ8I5P7WrR2m35rTw3DLEF/RG76x/RW7C52NtZo78/eu7FFa85hw5ck9IJeRg2L2jPDoquVeGyUztqFz4nD60bi33Lo0lY3Y0HqCrmJCN9/qnhp6la163jnDGt7Vnqx8m+eaohcGVY8MzTwjbNlbxyyf7DxVvxLk7TYhF4xQvYHuzs07Mbz1tc3/Sf3AbwNVyLEsMLTnodHDQ/oV45OcppqCfbjN2nKSMnovbuPHcepcN6Q+hjy94XeDm7xKQXZBGRcg/8AMRggjUEEXBG5ev8Ahdio0gYP/wBMa6RgfKFssbKqA7TXNG00auYNWkfxGZ23gFvW211gnD2hzSCCAQRoQcwQsopVvOW/y4E7mxxf+Ez/AHUaxnmtxb+Ez/dRr6DcFie1TwVR61/l8+u5rcV/hx/7qNasnNXiQ1ii/wBxEvoOVqjawZKNQn1LT3fPGIchK2MHbYwdkzD7l9O8nWEUlODqIYge6Nq5bys80966tgn0aH7qP4Gq1Vbt1ERXZCIiAiIgIiICIiAiIgIiIConOj+7enJ8LVe1Q+dL929OT4Wqtui+P3QwYN5oW/XcnKapt4eGOQjRxFnW3bTbG3C6jsHPRCsMBWUNbIlnNthx/dWfil/vWZvNlhv/AGjPxS/3qdjK2WFXhnKvwc22GscHCkiuNNrbePwucQfUoblRygbBDLObbLG9BoyGy3oxMA6gSb/18Fb8ZqSyB5GuyQO12Q9pC4lzxV+zBDC05PeXH0YwA0et49SnuiPly6qqnzSukkJc57i5xPWTqt6ij2RtHu/Va1LT+3JblQc7DRbxGoYWnbIcQJOZU/hTXmxyaOOZ9SrFC3pbZ0GTfzKnqWrupidzzZ2ptaZAdjJ4PaFAzMe54YBm7Rw83tO5ZDUGy148WdG+4z3g6EbitLaTXDp+4tQvhsHdKN2Vzv3Hj1hV6tobe8HeF0mmoTWQ9N7WRuzYyMBzsjkZHuGocPNaBpqqmaM2LXDNpIPcbOWVo0iPpbnNRyiMFT4u4nYmPR/llHmkdoFu3ZXcuTlbsvdCdPPZwY4m7R6Lw4dhavmuppTFIHsyc0hwI3g3HtXdqPEL+LTjR+zf0ZWA2/E1ixl1Vnih0AlYnlI33AK8vKShglKjKw5KQmcousdkqS0hRuVh6JXV8D+jQ/dR/A1cl5VnonvXWsD+jQ/dR/A1WoZOkN5ERXZCIiAiIgIiICIiAiIgIiICofOl+7enJ8LVfFQ+dLSm9OT4Wqt+i+P3Q1sH80KfgVewc9EKfhKwhtZvxlbDCtWMrYYVpDKUdyofaEcXx/G1cK54n+VpvQk+Jq7hyu+jk7iHeog/kuK88NNdtPINAZGHv2XD3OVq9TspVE8G3f7l+yDXvWnSu0WUOIuLreZ5OaY5tgCzG9gW5RPUUyocWWyu3LT1LLTVpHUPaoiV6rXUys2G7LSCRmTp3b1C1Ls1+yYy9zQCbhug3KPfWOJyA9qve0S35aTtFUyDYY17g0l12gkA3A19SmqSl9oKrWH1DnSgXyY3PIec7Qeq5VjpTe54Kkc3LlR+OgDTMrpGEm2GUx6wyD2SMA9i5pjDxddNDPB0FNGcjswC3HovPuKrkWw9HRMOkvGDwWSQrVwk+Sb2LNI5ZNmCZyi6x2S353KLrHKkrwpPKo9ErruB/Rofuo/gauP8qDkV2DA/o0P3UfwNV6GTpDeREWjEREQEREBERAREQEREBERAVC51NKb05Phar6qBzrHKm9OT4Wqt+i+P3Q1MHdkFYICq5g5yCsMBXPDazfjK2GFarCs7StIZy18Zi24XN4Fcr5RYZ43QyRayR5tHWXx6D+ppI/qXV6l1wQuc4k/xepJPmP1O49RUpiOThMLrGy2nb1ZecLkt4GTxiIeSlPSA0ZIcyODXZkcbjcqxSuvkVvE7hz2jQWG9269Y3j9V7ic13XY7jkVtCmPcvXiIdqAe1NaVi2mPwCxNdnZnSO/6o4krbbhDPs+0/qtmOktkB6gi3HD9oWCMW1JNyTqT1lTEVVstufnco7xewu5RtXiBOQUdGc/X0TmC0hq6uOP6pdd/Bjc3n1C3aQul4tU+EqY4ho3pG285NHqv61XuSOGChpnTzZSSNBIOrGatZ6TjYkdg6ipjkdTumldM/VxueG4DsFh3LO07dNK6h0ijFmAcEkevLX5LHI5UmUsU7lGVbslvSuUbWOVJXhS+U5yK7Hgf0aD7qL4GrjPKY5FdmwL6NB91F8DVpjRk7N5ERasRERAREQEREBERAREQEREBUDnX0pvTk+Fqv65/zsaU3pyfC1Vv0Xx+6Gjg5yCsEBVbwY5BWGArnhvZIRlZmOWrG5ZmuVoZkyqvKjDPCsOWYVqeo2tjuFYhzWlr2gGnqAHMcC3pZgg/Vd+R7OtVDlJyDfATLT3li1IGckY4gee3+Yd4Gp6BykwMOuQM1W6bGZaY2ddzR1dY7CrVtpNqxKnYdXjK+anqYxO1yUvU09BWG72+DkOrmERvJ45Fr+0gnitJ/N8b+Rq8tz2fm1xv6gumuWO8OW+DfR78VhAvdatRWRt80etZjyDqP+6i/BJ/avcfIGMZ1FS9w62sDYx+Jxd7lNste0M6+GnvKsVVc6VwYwF7nGzWsBJJ3ADVWzk5yPbTf8xWFu23pNjuC2Mj6zzo5w6gMhxOmWPG6SkBbSxguORLMyfTlcSSOF7cFGulmq3jb0vkweaP1PErntbbqrSKpOevfWygAERg9EHrP23fkumcncPEUYHXZV3kzgIjAJ1VygCymWjcDlje5NpYnuVUMczlG1jsluyuUbVuyVVoU7lKcj3rtOBfRoPuovgauJ8pDkV2zAvo0H3UXwNW2NXI3kRFqxEREBERAREQEREBERAREQFz3nb0pfTk+Fq6Eud877rNpfTk+Fqrbovj90I3B3ZBWGByq2DS5BWOnkXM6LJFjlna5akblma5TtmzkrXnYsgevLirbQgq+muqpiuEh18lfKiJQ1ZR3ReHM63AdyjjSSs81zh2OK6HVUCjJaDgrRY0prn1H8ST1ryMMkeekXO9Ik+9W7xHgs8OH8FPEjSv0HJ6+quOEYSGWyWSkoFN0lLZUmRtUcNlJMWvE2yzbSqhkJWJ5QvWJ7kGKVyjqx2S255FF1kuSrtaFT5ROyK7jgX0WD7qL4GrhHKCTXvXdsB+iwfdRfA1b41MrfREWrEREQEREBERAREQEREBERAVC536AupY5RfyUovu2ZBsk/iDPWr6tPF8MbUQSQv82RpaeF9HDiDY9yiY3CazqduN4JV5BWinqFQGMfTTPhlFnxuLXcbaOHAixHAhWahxC41XJMadnVaIp1sslUJDVLajqU2ppKiRfu2o9tSvYqFO0abLytWaO69eGXkvTY0JqW60pKFTDlic1TsQ/wCz+CzxUK39hemhRtLHDTWW7G2yxBy/fCptDZ2kMi1TOsTqhRs03HSrXlnWs+pWtJUqNp0yzzqJrqjJe6irUDieIJELRCMxC8r2xtzc9wY0b3OIaPaV9FUVMI42Rt0Y1rBfc0AD3LjvNXyfNRVmpeD4OnzaTo6Yjogb9kEu7S1doXVSNQwyTuRERXZCIiAiIgIiICIiAiIgIiICIiCo8vOQja5okjIZUMFmuOj267D+F9D1X3LkjpZaaQxTNdG9urXC3eDoRxGS+iVo4tgsNSzYniZI3q2hmOLXDNp4ghUtTbSmSauNUuNDepCLFxvX5y/5EwUTPCQOlF89hzg5oztYXbtesqkx1Tt6wmmnRFolf24sN69jFhvVCFW7evXjbt6rwp5L7+1xvX7+1xvVC8bdvX7427enCcl8/aw3r8OLDeqL447evzxt29TwnJev2qN68/tcb1RvGnb1+eNO3qOE5LycYG9eTi43qjmqdvX5407enCcl2di43rE7FxvVMNS7evBqHb1PChcH4uN61ZsYCqxndvXiFxfIxpJs5wBI1z3KYqbS9ZjC2uTHJCfEn3F2QA9OYjLiI7+e72Dr3HonJrmwomsZK9jpnEA+WcHNB9BoDT3gq8sYAAAAABYAZADqAC1rRjbJ8NXCMJjpoWQwt2WMFgOs9ZJPWSbknitxEWrEREQEREBERAREQ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AutoShape 6" descr="data:image/jpeg;base64,/9j/4AAQSkZJRgABAQAAAQABAAD/2wCEAAkGBhQSEBUUEhQVFRQWFxwVFRQYFBUUFxcVFBQVFxQVFBcXHCYeGBkkHBQYHy8gJCcpLCwsFR8xNTAqNSYrLCkBCQoKDgwOFw8PFykcHBwpLCkpLCksKSwpKSwpLSksLCwpKSwpKSkpLCkpLCwpLCkpKSkpKSksKSkpLCkpLCksKf/AABEIAOEA4QMBIgACEQEDEQH/xAAcAAABBQEBAQAAAAAAAAAAAAAGAAIDBAUHAQj/xABJEAABAwICBwMHCAgEBgMAAAABAAIDBBEhMQUGEkFRYXETgbEHIpGhwdHwFBUyQlJyktIjM1RigpOy4TRDg6IXJERTc/EWY5T/xAAbAQADAQEBAQEAAAAAAAAAAAAAAQIDBAYFB//EACsRAAICAQIEBQQDAQAAAAAAAAABAhEDITEEBRLBE0FRYYEyNHGxM5HRJP/aAAwDAQACEQMRAD8A7ikkuOeUbyjGYup6Z1ob7L5AcZDexDSMo/6umaboqMXJ0gp1p8qsNOSynHbyDAuBtG083DFx5N9KAKrXytqb7Uzmi/0Iv0TQOGHnHvJQu+IuwyGSJtX9DB0YNr4nxXDxefohZ9pcEscOpooS7ZBNiSbXccSd2JT4TIUVy6GHZ5bwlFo1Y8HleTG37nnOaZPDyqK9P9AttTIDmc+JTquqeC3iW89xOfqW3JRgE4cfFU9LU+MeH1T4r3XNYQXB3Wuhx8tyuXEpfn9GS2sfj8WT21r9xPrNtysCl5fF/cpDRcd3f18bLxto9TRCNISfa3qVtbJl788fQphRY4bue/4HqVhtLj37r2U2gorHSD+P/rBObXPG877hWo6HO49w+PYpGUmHx8b1Ni0KPy54GJxXkldIN/rOHrWj8lHLPNMNNwAPq8U7FoZr65/E+k7lGayTO+I5krSNJhxIzw6qN9HngL52/sixmW6ufzPxwUT6t+8271oyUgxAPd8fGKrvpRblx9wVJoKKDq144+kqD5Y8DM+tW6mzRckAdM+5ZculY23Fx0Nh6rrRakS08yT5c/imt0g6/TEWzBGRvuVY6Vj4+gj3ph0lHx8Peqr2I6vcKtEeUGrhI2J3kD6ryZG9LPvbusujateV2OQhlU0Ruy7VtzHf94HFnrHRcLdpGPj6x71NBV5W/sqTaIajLc+sI5A4AtIIIuCDcEHIgjMJy4ZqF5QXUjhHIS6nJ85uZjv9dnLi3fuxz7hDM17Q5pDmuALSDcEEXBB4LROzmnBxY9JJJUQAflZ1p+TUwhYbST3BIzbEPpdC6+z+LguIRnaeOo8Vv+U3TRqNJT43ax3YtxwDYsDbq7aPesOib5zeo8QsJPU7sMdggFNijbVWlHYDD6zvFCzm4o11V/ww+87xXxeayrB8ruew4/EoYF+V3L1XEAzvCpWV+tPm94WddVyh/wDO/wAvsfmnOPuPhdzAmbiep8VS0oMWZfROOW9W5nYnqfFVdJm5j3+afTdfoPNfs/67HJyn7qPz+mV2tw4k9cuNuCl2BfLMcMhh1xUAPDhjw3cOQTmkYAEi+fj714s9iWmgWOFhnzPxdSNPDx4KFr8MOnd39E8P4nL2/B9SRDJ255pzWjrbp7eihEmXgPQnh3EcePs6osVEhA47uAwS2cAPVbPBeNcd3S6RfzRYqGOHE29mfoUL2jEkX9fRP2hjhu9ajdJjwPxxQMhlbhbwG9VX5ncPHdY96sudw78LelQPIJ5popIB9atJO2rA2xIHIDM95KHoolrayN/Sjq7+pZ17DDM4D+6+jjSUT5mZtyZNsNAxIHVOZsOwBF+GSZEAOZ4nNTtaHZgHqrsyULIZ6RRUkpjeB9UmxHXeOaL2aHikpmtg2ny2ve2IP1mPJwDfs3N8MLoVqKYgpyj6kwlqbgcW7l17yNa17bXUkh+iC+G/2b+ewdCdodXcFyOpbbcrGq+mjS1kMoP0Hgn7l7PH4SQuaLPoZFao+pklH8ob9oekLxbHEfKDpi97nO85xNyTmXE3JPMlaFJg5vUeIWTCcceK1KI+c37w/qC5WfUx7oLZPpFGWqx/5Yfed4oLkzKMtVj/AMuPvO8V8Xm38Hyu57DmX8C/K7mjXu8zvWW560tIDzD1HisslXyn7d/l9j8u5z9x8LuYcpxPX2lUtKvxj3YHxCtTO849T4rP0w/GPofFfovNl/x/0cvKvuY/P6ZCw55qeFx3ZD1dL9VRBt8YcvBWGOx4WGXNeKZ7IuE7j6s0/bxw6f8Armq7H+jjh3YpzX78v7/HqUk0WRIRz/sF6HgXywKgLtw3de/JI9cgfakTROD8d3PqE102W9Rdpb0evjfqmmUphRI5193PO3S6aZN/x7+5RB3xh6k0uw+OSB0Oc4n49qhcTfh69+9Jxvw5f3UL5OG747lQwK1i/Wi/739SzSMR0PiFp60ttI3+LxCx3DIjdn0Oa+hD6UfJzfWxwGK2JogdkMaW+aCb7yeHJZMTDmD7Vs0ge7N3qHuVxq6YJ0i5RSyRNd2Ti0u2b2tucLZ5H3qnpGOxN8TfHrdTCImQNvcMIe83wFsWNPMmxtwCraQlx71rkqtDnbuRfr22d8cSsyR2K2NLiz+73rEnXz4n1Z7m3/8ALaz9ql/EPcksTaSV2ZUiSF2K1aM4t3Yjd+8saJ60KSXzm/eHiFkzqx7oNJDiUY6ru/5cfed4rn9RpFrXHG/REer2tMTIA1xsdonNgwJ5uXx+ZQlPDUVev+nruZZIeEo9Su13C2vd+j7wsrbyVOu1thLLA7x9Zv5lmnWSPme9vvVcsjOGBqSrV9j8y5xFy4i4q9F3I5T5x43Pis/TT8Y/unxUD9LC5weBc42VfSlaHdnY3803t1C/R+auMuCfS72/aOXlsHHiY2vX9MkbJjy/upRJ8ceKyW1KlbUrxNHreo1RJhjboMvjJPEnXiff34ehP0Fq9UVX6plmDAyu81g5X3nkLlG+jfJ9Txi873THeLmOMW6ecfSOiqONsznmjEBTNztvx4XyUsZJvZrnDO4a4+AR5PrVoyiw26aMjcxrXv7yAXekqi/y30INg+d3MRO9q1WD3Od8T6IEZC4AlwI34tcPEKJst9/XfkjOPy3UJNi6dvN0TrepXYNZ9F1uG3TSOO5zWsf6SA71oeD3BcT6o572i8dJnfJHekvJ/A8Xge6I7g79LH6fpDrc9EE6a0DPSn9KzzTg2RvnRu5BwyPI2PJZSxuJvDNGRWdIo3yfAVc1ChfUfF1KNLMTW6lNmyDIEg/xWIPq9YWNTPRn2zXAh1srY5EcCs52q8RNxtt5AgjuuCunHlSVM5MuBydxMllIM2uLfQR6CrlNA760pA/caGn8RvbuV5urzB9eQd7fyp/zEz/uP9Lfyq/FgYPhshBNWtYzZYA1vDM33knMk8SsaJhmmaxu848mjFxPct6TV2I5ySelv5VLCIKYeZ9I87uPIncPQk8qrQePhHF3IZpxw7Q9B7fesKYqzUVW0S45nFUZZFnFHTN27H7SSi2klZnZq0+q9Y/6FOT/AKkY8XK3LqhXRt7SSnLI2kFzzLEbDaG4OuTkMAjzQG5bOtMBfQycAWuP3WvbtHuGPcUtBOUlswS1T1NiroZ5Jah8Rh857WxbY7PZLg4G+J81+AxwHFZFPqdVP2SynnLXjajPZuG0y1w7HDIg96NdUKinpoKhs1RFE6dvZgOJwGw8beGYvL/tK0qPWSmjhomCtaOxc0yND3gvaWOGy8fZbt3IOHm8gtE1RhJtttu2c5pNVqiQvDIZXGM2kAY67CL3DhxwyzWtQ+TyqfFLJsOb2dvMLX9o8kAhrGgY4OB7wjE6z0u3MDV07455g8xuMjAAI4tp7Zo8WuBZmRa7RiCVB/8AJqZ7a6NtbsdqWdnNLK5gJDAH9m/AkDZDbjE4YuzQKwUp9Saox9qIZNi1w627O4GZFt9lm1erk8zmCnZ2kpNuzDmM2hibguIFxbvuuj6H1noIDC9lRA1vZBp25ZTPtDYIa5hJaxgDSMQADYNzxEtWakv0tBHE8SDt7h7fouYwuc5wvusEqe16PcpS8/QxZdQdKNaXOonBoFyTUU4AH4kV6o+T0gCWubY5tp9q9+chbkP3RieQz6FpDSPaOvnG0+YNz3A/rHcWg/RG8i/Bck8pHlLc0upqV3nZSyg4g72MPHiUlCJTyzrVhNrd5U6eiHZRASytFhGyzY4+AcRgPuhcj09r3WVrv0srgw5Rs8xg7hn33Q+xhcblXqSkJcABc8F0Rgc8pFrR1BfcizRur7nWsFX0Vo+1tpwHIe9FejWMHE/xH2Lvg4wXucWSblsZVXqs4DK6FdKaFtm31Lp9Vs23jvKHNJ0e1fZdfk73hKU4zWpEZSi9wR0RrrWULgIpXFn/AG33ez0HLuXVdUvKhT1o7KUCKVwsY32dHJyF8D0OK5Jpahs6xFj8ZLGlgLcVwyid0J2jtOtnk/sDLRNJ3ug2rFvExOOJb+6cRz3C0Oo2k3tDmURc04hwqKexH4le8nHlLcXNpqp+OAimJxvuY8+BXU6av7BxeP1Tj+lbuY4n9c0bmk/SHfxXO4Rs6llnWjOPHydaV/YXf/op/wAyb/w50t+wu/n0/wCdfRrJARcJEJ+HEXjTPm8+TfSv7E7+fT/nTD5NtK/sTv58H519IEKNwR0IPFkfOB8m2lP2N386D86jd5ONKfsbv50H519GPCqzBLpQeJI+dpPJ7pIZ0jv5sP5ln1OqNYz6cBH+pGfBy+ha7JA2sZzSKTbOU/MU/wD2z+JnvSRXdJMYUavnJG1IwFtiAQRYg5EEWIKCNAHJG9CcFmOQFab8n1SxxNGRJGcRE52y9nJpODh33WMdTNJn/pj/ADIvzrscRVuNWZ2cOOoelD/0p/mxfnXn/D3Sn7Kf5sX513pilCpEts4DH5NNKONvk4bfe6WOw62cT6kdau6jN0cw9o/tKqZpD3jARQixe2O+N3GzdrffdZdGuhCuq9uR7txOy37kdx63bR9CYlqB3lL1v+SU+xGbTSjZZb6jBgXDpkFwsXJutzXbThqq2R9/NB2GfcZgPTie9ZUES0iiZMs0MFzbLieC3GTtjFm953nqs0jYbYd/VVnz7yterpOdrqCWmrblbmj662ZCFdG05dYuwG4b+9EtC6Nu4ePinFtmEoGrV6QBGaxKqtIWhUTMcMh4LGl0e5zw2M5nI5c1UlQLHe5HJWNeLPFx8ZFYukaWxwxacj7Cjg6AY+LYAtbfvDvtfHRCr6ZzXOikFiDYjwI8Qs5Jrc0gq2BmWIgrtPkx1wNTB2UpvNELG+PaRnC5G/gevNcqqqI4jgvdWtLOpKuOUZNdZw4sODx6PBZM6oSs+l9Xa7YcYHHBo2oiTiYibAE7y0+b02TvRHdAVRU7LWTNP6sh9xvifYSD0Wd/AjWln2mgqUU0TFMcnEpjihiIXqpMVaeVUmKllIy644IE1iOaOK84IF1i3qTWILJLxJMYUaAKN6E4II0BuRvQ5LMqRqxFW4yqcStxlWjJllhUrSoGFStKpEMj0jU9nE9/2Wk+gFc31nruwoJng4ti2Qf3nDZv6XXRxrQ+1M/mAPS4D2rmPlPkto6Tm9gPTbB9iPMa2OLxx4rTpI8b8B61SpDcrSYLNPVdSWhzyZBKblRQR7T7n6LcuZUxGBKVO20Y53Pr/ss2I0oalaNPMsGF+K2dH2LgHGwO9aRKUS3JMqUlVY5q9pKEMdsg3IzWLUuVzVaGygF2htITVJ2WyNi2AO1eBtSPaTYFgPmtPE8SEtadXGRNbJHtHGzy5xcXbWTiTvvh3hC+i618bi+M2dYjK4xG8ej0LTh0hLOxpke53LIYHgMFm2mjGUaehBJTXAPcfZ7VjV9DYotgpvNPd4rP0zAG4lRRjGVOjomodV2+jog7GwdC7oLt/pIRlqfWF0DQ7No2T1b5p8FzzyUvvSyjhLcd7G+5GmqstpJW8JX+s7XtWR2boMCo3lOuo3lDEQyFU5irMhVSYqWUjLrzggbWI5o2rzggfWE5qTVAvdJNskmAWaB3I2oTggfQJyRtQnBZlSNaIq1GVTiKtxlUjJlhimaVAwqVpVksydbf8M7lj6CD7FzXykx7WjZCNzmO7tsD2rqGsMW1A4cQR6lz7SNN8ooZI9743NH3wPN/3AJ+Y1scHhzWjHOdk71mjAq7EfWuhM55EwnBGSdTzNMYxyuPWqwUcZ2XEHJ2I6/HsUiouQyC+Y9K1qOVtxtZb7EXQ86PFTxPsqTo0QSVs8Zd+juG8CQsuomHEekKm6VVy0kpynZrehs0szWtJJGAJ45Ba2iZm9k21zcX4ZklC8jb7MTc358mjMomprAADICw6AYKEYzZsQzHZNhb4CyNMY5rThd5vr9CxdJzXKs5V9QfeSuK1LKeMvgxvvRPqzJeeb/yO9g9iydR6fstHMJw29qU9HHzf9rQr+pJ2iXfaJd+Ik+1c8juWweXwUbyvbqJ7lLBEUhVOZysyOVKdylloza52CCNPnNGlccEE6fOanzNEDV0kl4rAKNBHJGtCcEEaCOSNaE4LLzKka8RVuMqlErcatGTLLSpQVAwqUFUQR1zbxkclzylfsSyRnjtN6E4+tdCmdgud60xGKUSN3HHmN4TKicj190L8nrH2FmSfpWcLOJ2m9zrjpZYsD11/WrQja+l8y3aN8+I8TbzoydwcBbqAuNuaWuIIIINiDgQRgQRuIW0WZTRbcN68dFtCxToDdT9jZU0YlRsxbg8dHD2q3E1rsiD0KcIbpvzY07rdDZIpSQ8xAZn2KuagXtGNp3qHMlTt0SzgT1JVqOm2RYABBXUMoKXYu4m7zmfYOS06eS5VaOIlSSHYCRnKVmhPW7LVn6PpnVNQyJub3Bt+A+s7oACe5ZlRWlxXRfJzoLsozUyDzpBaMHdGc3/AMVsOQ/eSciscAn1hqhFTdmzC4ETBwaBb1NC19S6ezAUD1db8pqcMWM81vM/WPsXStB0+xGByWTZ0VSNlzlA9y9LlC9ylsSGSuVOYqy8qpM5SykZlacEF6eOaMa12CC9O70luaIHF6vLr1aCCfQW5GlDkgnQTskaUJwWXmXI14SrcZVKIq3GVRkyw0qUKBpUgcqRJHKUO6w0PaMKInrPq2YJjRzSirTBIWO+gTnwPuWbrtqX8ovUU4vLm9g/zQPrN/8As5fW65kusuh73IWBo7TboTsSXLdx3hNMbVnMYiWmxwtgRkb7wea2KSQHNH2nNV6euHaNOxKR+taAdrh2rfrfez65IE0nq7U0lzJHeMf5rPOj73D6PRwBXRCa8znnjL8ejgclMzRDuCyKTTAG+y2KbWAfaHpW6UGcsozWxI3Q7uCd81WzXsuseH0h6VlVenQfrX9aUowXmTGORlyolawYLBrqu5UtNHNVO2YI3PO8gYDm5x81veQjHQWoEcVpKstleMRGMYmn98/5h5YN+8sJSXkdWPFW5lalammYiedtoRi1pwMpGX+nxO/IbyCvWTWC36GM+cfpEfVb7DwVTTmtmccGLsi7c3+/JUtA6JdI+5ubm5JzJ4lYtnSkEepmicQ4jAZLo8GAWNoijEbQAthhWdgyYuUb3JEqN7krAY9yqSlTyOVWUpDM6tOBQXp05owrTgg3ThzQty0D6S8uktACXQZyRrQnBA+gzkjSgdgsvMpmzEVaYVRhcrbHJmbLLXKQFV2lSgqiRzlUnarN1FIEwMKvguCgvTehr3IXQaqNYlbTIKRzRs0sDrsJHLctqg11GUgLTxGXqV3SGiwb4IcrNDKkwaNubR1BU4uiiJObmXid1JjIB77qlJ5PaN30XTt5CWN39Ud0Oy6PcMlHtStye8fxFVZNIJB5OqQYmSc/xxDwjVqHVmghx7NriN8sjpP9uDfUg8zzH/Mf+IpnyNzj51z1JPiiwpBpV65Qxt2I7OtkyMANHQNs0IdrtNzVBsTsN+y04nqfcoqbRBKINHaDG9JsdFDQ+gy4jDBdD0LowRgWCraOog0YBb1LFZZtjL0DVZaVDGFKCpJHFyieV6So3lAyORyqyuU8hVWUpDM6tdgg7TbkW1zsEHaZOaFuWYV/jFJeXSWogi0K7JGVA/BAmiJMviyMtHy4BZMt7BBC5WmFZsMiuRyIM2XGlSNcq7Xp4cnZNE+0vHKMOXpKYUQzNWbUwLVcqsrEWAOVdKsmoo0VTwLPnpUWWCc1EOCqv0cOCJ5aNVX0SdgD/wA3DgpoqAcFriiU8dEnYqKNPRclrUtIpoKRaMEClsD2lp1pRMUUTFZakIlC92lGHLzaSEPLlG5y8LlG96BjZHKlNIpZZFSmkUtjSKdc/BCGmHZolrZcEJaVlxKqJfkZd0lDd/2H/gd7l4tKJ0DDWii+TaRnZkDIZG/dl88W/ER3LS0ZVYIl8rurhfE2rjF3RDZl5xE3Dv4XE9zjwXPdF11kpqmODtB1BOrscqHqOsutKKoWQ2jYZKpmyLLZOp2zp2TRoCRe9oqQnThOixUWy9RuKh7ZIyJ2B49qrSRKwXJpKLAoSU6hdSrQITC1AyiKVSMpla2V6AiwGRwqyxqYCnbSViJmlO2lB2iaZkBRZL00yKqZ0wzpWFFl8qgklUD5lA+dA6JJZlRnlXktQs+pqkikitpCowKH4aQ1FRHC3OV7WdA42J7hc9ysaRrEX+R7VsvldWPHmsvHDfe8iz3jkAdnq48FtCIpOkdO+ZYfsBeq8kug5BskYcC1wBBFiCLgg4EEbwuH68alPoJDJEC6lccDn2RP1H8uDu7PPuSZNC17S1wDmkWLSAQQcwQcwpasqMulnz3Q6TW5T6SHFbms3khxMlC4N3mB5Oz0jfu6H0hAldQ1NKbVEMkfMt809HjzT3Fc8oNHVGaYXRV6sNreaB4dL81aZpjmoplaBmKzmnisQcNNc04aa5ophSDAVqcK3mg4ab5r3575opioMPlgS+VoQ+euaXz3zRTCkF5qwmmqCEvnvmvPnvmimFBd8qC8+WBCJ03zXnz1zRTCkF/y1NNahD565rz555ophQXmtTDWoS+eeaa7TPNFMKQVurVG6tQodMc0w6X5o6WGgUvrRxVeWuHFDTtLc1Xl0pzT6RaG9UaQ5rIrNJc1Wo4Zql2zBE+U/uNLgOpGA7yjnVvyOyPIfXO2G59ix13nk94waOTbnmFooEuaQL6p6py6Rms27YWn9LLwH2WcXnhuvc8++6PoGQRMiiaGsYA1rRuA8TvvzSoKCOCNscTGsY0Wa1osB/fmrC2So55S6hJJJKiRJJJIASiqvoO6HwSSQB826zf4+b7w/oaqjUklzvc647DwvV6kkMQSCSSBnoSSSQB6vEkkAIrxJJAHiSSSBHgXiSSAGlMckkmA1y8o/wDEQ/8AkZ/W1JJNbks+mtC/4ePorySS3OUSSSSAEkkkgD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8" name="Picture 8" descr="https://encrypted-tbn3.gstatic.com/images?q=tbn:ANd9GcQnT3_mfSfzZXQouvPN_ZSYZkd0_4tbrcFS8qQVsA7W9pIKKp0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057650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Several journalism organizations have taken notice.</a:t>
            </a:r>
            <a:endParaRPr lang="en-US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675" y="2119313"/>
            <a:ext cx="6689725" cy="4129087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The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Poynter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Institute tells journalists to follow 3 steps to check if an image has been manipulated.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n-US" sz="18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70866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Check the file’s metadata.  It will give you information on the date the photo was taken, software used to edit it, and even the type of camera used.</a:t>
            </a:r>
          </a:p>
          <a:p>
            <a:pPr marL="70866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70866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Look for marks of photo editing, such as repeated pixels or a smaller image repeated over and over again.</a:t>
            </a:r>
          </a:p>
          <a:p>
            <a:pPr marL="70866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70866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Most doctored photos don’t get everything right, such as shadows, reflections, and perspective lines.</a:t>
            </a:r>
            <a:endParaRPr lang="en-US" sz="18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sz="18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PPA Step # 4</a:t>
            </a: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hlinkClick r:id="rId2"/>
              </a:rPr>
              <a:t>http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hlinkClick r:id="rId2"/>
              </a:rPr>
              <a:t>://</a:t>
            </a: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hlinkClick r:id="rId2"/>
              </a:rPr>
              <a:t>www2.maxwell.syr.edu/plegal/TIPS/existing.html </a:t>
            </a:r>
            <a:endParaRPr lang="en-US" sz="1100" b="1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Several journalism organizations have taken notice.</a:t>
            </a:r>
            <a:endParaRPr lang="en-US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675" y="2119313"/>
            <a:ext cx="6689725" cy="4129087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In the wake of fake Hurricane Sandy photos being circulated,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Poynter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also suggested the following: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n-US" sz="18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Develop human sources and talk to them, rather than relying on images shared by indirect sources.</a:t>
            </a:r>
          </a:p>
          <a:p>
            <a:pPr marL="640080" lvl="1" indent="-274320" fontAlgn="auto">
              <a:spcAft>
                <a:spcPts val="0"/>
              </a:spcAft>
              <a:defRPr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Check social media account user’s account history, friend connections and their previous posts.</a:t>
            </a:r>
          </a:p>
          <a:p>
            <a:pPr marL="640080" lvl="1" indent="-274320" fontAlgn="auto">
              <a:spcAft>
                <a:spcPts val="0"/>
              </a:spcAft>
              <a:defRPr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Use the WHOIS domain registration lookup to see who’s behind the website posting questionable photos or information.</a:t>
            </a:r>
            <a:endParaRPr lang="en-US" sz="18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Source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: 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The </a:t>
            </a:r>
            <a:r>
              <a:rPr lang="en-US" sz="9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Poynter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Institute</a:t>
            </a:r>
            <a:b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hlinkClick r:id="rId2"/>
              </a:rPr>
              <a:t>http://www.poynter.org/latest-news/regret-the-error/173387/three-ways-to-spot-if-an-image-has-been-manipulated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hlinkClick r:id="rId2"/>
              </a:rPr>
              <a:t>/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Solutions Can We Come Up With To Solve This Problem?</a:t>
            </a:r>
            <a:endParaRPr lang="en-US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675" y="2119313"/>
            <a:ext cx="6689725" cy="3748087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en-US" sz="18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What can we do to help mitigate the spread of misinformation on social media networks like Facebook and Twitter?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sz="18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hlinkClick r:id="rId2"/>
              </a:rPr>
              <a:t>Use Step 5 of the PPA to develop possible solutions to this problem.  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640080" lvl="1" indent="-274320" fontAlgn="auto">
              <a:spcAft>
                <a:spcPts val="0"/>
              </a:spcAft>
              <a:defRPr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365760" lvl="1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Solution Is Feasible &amp; Effective?</a:t>
            </a:r>
            <a:endParaRPr lang="en-US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675" y="2119313"/>
            <a:ext cx="6689725" cy="3748087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en-US" sz="18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Is there a feasible and effective solution to this problem? 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n-US" sz="18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hlinkClick r:id="rId2"/>
              </a:rPr>
              <a:t>Use Step 6 of the PPA to decide which solution is the most feasible and most effective to implement.  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640080" lvl="1" indent="-274320" fontAlgn="auto">
              <a:spcAft>
                <a:spcPts val="0"/>
              </a:spcAft>
              <a:defRPr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71950"/>
            <a:ext cx="941388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Growing Number of Social Media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sers are Misinformed About </a:t>
            </a:r>
            <a:b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Current Events</a:t>
            </a:r>
            <a:endParaRPr lang="en-US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675" y="2119313"/>
            <a:ext cx="6196013" cy="4052887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en-US" sz="2000" dirty="0" smtClean="0">
              <a:latin typeface="Century Gothic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People who rely mainly on social media for news are often misinformed on current events or have formed an opinion on a topic without researching or fact checking.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n-US" sz="18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Journalists sometimes report actual news stories that are based on inaccurate social media updates.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n-US" sz="18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sz="1100" b="1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sz="1100" b="1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PPA Step # 1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en-US" sz="11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hlinkClick r:id="rId2"/>
              </a:rPr>
              <a:t>http://www2.maxwell.syr.edu/plegal/TIPS/select.html</a:t>
            </a:r>
            <a:endParaRPr lang="en-US" sz="1100" b="1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14684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More social media users rely on links from friends/family contacts rather than actual news organizations</a:t>
            </a:r>
            <a:endParaRPr lang="en-US" sz="3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5549" b="30561"/>
          <a:stretch/>
        </p:blipFill>
        <p:spPr>
          <a:xfrm>
            <a:off x="1600200" y="2362200"/>
            <a:ext cx="6129338" cy="26781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76275" y="5302250"/>
            <a:ext cx="77724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cs typeface="+mn-cs"/>
              </a:rPr>
              <a:t>Graphic Source: Pew Research Center's Project for Excellence in Journalism / 2012 State of the News Media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638800"/>
            <a:ext cx="44196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cs typeface="+mn-cs"/>
              </a:rPr>
              <a:t>PPA Step # 1</a:t>
            </a:r>
            <a:br>
              <a:rPr lang="en-US" sz="11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cs typeface="+mn-cs"/>
              </a:rPr>
            </a:b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cs typeface="+mn-cs"/>
                <a:hlinkClick r:id="rId3"/>
              </a:rPr>
              <a:t>http://www2.maxwell.syr.edu/plegal/TIPS/select.html</a:t>
            </a:r>
            <a:endParaRPr lang="en-US" sz="1100" b="1" dirty="0">
              <a:solidFill>
                <a:schemeClr val="bg2">
                  <a:lumMod val="50000"/>
                </a:schemeClr>
              </a:solidFill>
              <a:latin typeface="Century Gothic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While social media can help break real news...</a:t>
            </a:r>
            <a:endParaRPr lang="en-US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19313"/>
            <a:ext cx="3352800" cy="4052887"/>
          </a:xfrm>
        </p:spPr>
        <p:txBody>
          <a:bodyPr rtlCol="0">
            <a:normAutofit/>
          </a:bodyPr>
          <a:lstStyle/>
          <a:p>
            <a:pPr marL="274320" indent="-274320" algn="just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In 2009,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Twitter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user Janis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Krums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(@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jkrums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) tweeted photos of the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US Airways “Miracle on the Hudson”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plane that crashed in New York’s Hudson River.  He was on one of the ferries that responded to the crash site before traditional news outlets knew about the incident. </a:t>
            </a:r>
            <a:b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</a:br>
            <a:endParaRPr lang="en-US" sz="18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SOURCE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: Social Media 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Today</a:t>
            </a:r>
          </a:p>
          <a:p>
            <a:pPr marL="0" indent="0" algn="just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hlinkClick r:id="rId2"/>
              </a:rPr>
              <a:t>http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hlinkClick r:id="rId2"/>
              </a:rPr>
              <a:t>://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hlinkClick r:id="rId2"/>
              </a:rPr>
              <a:t>socialmediatoday.com/dlawrence/475239/social-media-now-major-source-breaking-news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 l="38698" t="12962" r="30156" b="5093"/>
          <a:stretch>
            <a:fillRect/>
          </a:stretch>
        </p:blipFill>
        <p:spPr bwMode="auto">
          <a:xfrm>
            <a:off x="5168900" y="1981200"/>
            <a:ext cx="28321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While social media can help break real news...</a:t>
            </a:r>
            <a:endParaRPr lang="en-US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19313"/>
            <a:ext cx="3352800" cy="4052887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In 2011,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Twitter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user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Sohaib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Athar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(@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reallyvirtual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) tweeted about a helicopter annoying him over his home in Abbottabad, Pakistan, at 1am local time.  Unbeknownst to him, he was live-tweeting about the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US raid that killed Osama Bin Laden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SOURCE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: 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Washington Post</a:t>
            </a:r>
          </a:p>
          <a:p>
            <a:pPr marL="0" indent="0" algn="just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hlinkClick r:id="rId2"/>
              </a:rPr>
              <a:t>http://www.washingtonpost.com/blogs/blogpost/post/sohaib-athar-tweeted-the-attack-on-osama-bin-laden%20--%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hlinkClick r:id="rId2"/>
              </a:rPr>
              <a:t>20without-knowing-it/2011/05/02/AF4c9xXF_blog.html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 l="61015" t="10278" r="14948" b="45833"/>
          <a:stretch>
            <a:fillRect/>
          </a:stretch>
        </p:blipFill>
        <p:spPr bwMode="auto">
          <a:xfrm>
            <a:off x="4876800" y="2057400"/>
            <a:ext cx="34877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…Not everything published online is necessarily true.</a:t>
            </a:r>
            <a:endParaRPr lang="en-US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675" y="2119313"/>
            <a:ext cx="3641725" cy="4129087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Jackie Chan died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in March 2011…according to numerous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Facebook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posts.</a:t>
            </a:r>
            <a:b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The actor then had to release a statement, via his Facebook page, to prove that the rumors were false and that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he was alive.</a:t>
            </a:r>
            <a:endParaRPr lang="en-US" sz="18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en-US" sz="18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Source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: People.com 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hlinkClick r:id="rId2"/>
              </a:rPr>
              <a:t>http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hlinkClick r:id="rId2"/>
              </a:rPr>
              <a:t>://www.people.com/people/article/0,,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hlinkClick r:id="rId2"/>
              </a:rPr>
              <a:t>20477260,00.html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</a:br>
            <a:endParaRPr lang="en-US" sz="18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 l="45729" t="17870" r="31718" b="23981"/>
          <a:stretch>
            <a:fillRect/>
          </a:stretch>
        </p:blipFill>
        <p:spPr bwMode="auto">
          <a:xfrm>
            <a:off x="5345113" y="1981200"/>
            <a:ext cx="2862262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…Not everything published online is necessarily true.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675" y="2119313"/>
            <a:ext cx="3413125" cy="4129087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sz="18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Morgan Freeman died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in December 2010 and the news was credited to </a:t>
            </a:r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CNN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… according to numerous “tweets” on </a:t>
            </a:r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Twitter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.</a:t>
            </a:r>
            <a:b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CNN then had to clarify that they never reported the news and that </a:t>
            </a:r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Morgan Freeman was, in fact, alive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n-US" sz="18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sz="18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sz="18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Source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: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Mediate</a:t>
            </a:r>
            <a:b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hlinkClick r:id="rId2"/>
              </a:rPr>
              <a:t>http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hlinkClick r:id="rId2"/>
              </a:rPr>
              <a:t>://www.mediaite.com/online/cnn-says-no-it-never-sent-out-tweet-reporting-death-of-actor-morgan-freeman-whos-alive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hlinkClick r:id="rId2"/>
              </a:rPr>
              <a:t>/</a:t>
            </a:r>
            <a:endParaRPr lang="en-US" sz="11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098" name="Picture 2" descr="http://static01.mediaite.com/med/wp-content/uploads/2010/12/Picture-811-300x2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2290119" cy="1694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://static01.mediaite.com/med/wp-content/uploads/2010/12/Picture-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70" y="2057400"/>
            <a:ext cx="289603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…Not everything published online is necessarily true.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675" y="2119313"/>
            <a:ext cx="3794125" cy="4129087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sz="18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2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In 2012, photos that social media users claimed to be taken during </a:t>
            </a:r>
            <a:r>
              <a:rPr lang="en-US" sz="29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Hurricane Sandy </a:t>
            </a:r>
            <a:r>
              <a:rPr lang="en-US" sz="2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went viral on social networks such as </a:t>
            </a:r>
            <a:r>
              <a:rPr lang="en-US" sz="29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Facebook, Twitter, </a:t>
            </a:r>
            <a:r>
              <a:rPr lang="en-US" sz="2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and </a:t>
            </a:r>
            <a:r>
              <a:rPr lang="en-US" sz="2900" b="1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Instagram</a:t>
            </a:r>
            <a:r>
              <a:rPr lang="en-US" sz="2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.  The photos were actually from previous events or doctored photos. Websites such as </a:t>
            </a:r>
            <a:r>
              <a:rPr lang="en-US" sz="2900" b="1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Buzzfeed</a:t>
            </a:r>
            <a:r>
              <a:rPr lang="en-US" sz="29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had to clarify which photos were not actually from the current news coverage of the super storm.</a:t>
            </a:r>
            <a:endParaRPr lang="en-US" sz="29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sz="18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sz="18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Source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: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BuzzFeed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hlinkClick r:id="rId2"/>
              </a:rPr>
              <a:t>http://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hlinkClick r:id="rId2"/>
              </a:rPr>
              <a:t>www.buzzfeed.com/reyhan/viral-photos-that-arent-hurricane-sandy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30" name="Picture 6" descr="http://s3-ec.buzzfed.com/static/enhanced/web03/2012/10/29/14/enhanced-buzz-23183-1351537051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57651"/>
            <a:ext cx="2547936" cy="2038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3-ec.buzzfed.com/static/enhanced/web05/2012/10/29/12/enhanced-buzz-4672-1351529368-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60576"/>
            <a:ext cx="2624136" cy="1749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Fake News Goes “Viral” Online</a:t>
            </a:r>
            <a:endParaRPr lang="en-US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313"/>
            <a:ext cx="4038600" cy="4129087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sz="1800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Many social media users “</a:t>
            </a:r>
            <a:r>
              <a:rPr lang="en-US" sz="2200" b="1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retweet</a:t>
            </a: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”, “share”, and “like” these erroneous reports.  </a:t>
            </a:r>
            <a:b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</a:br>
            <a:endParaRPr lang="en-US" sz="2200" b="1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These users include average citizens and journalists who don’t fact-check before spreading the news.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n-US" b="1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en-US" b="1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PPA Step # </a:t>
            </a: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3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en-US" sz="11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hlinkClick r:id="rId2"/>
              </a:rPr>
              <a:t>http://www2.maxwell.syr.edu/plegal/TIPS/identify.html</a:t>
            </a:r>
            <a:endParaRPr lang="en-US" sz="1100" b="1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533650"/>
            <a:ext cx="3344574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837</TotalTime>
  <Words>622</Words>
  <Application>Microsoft Office PowerPoint</Application>
  <PresentationFormat>On-screen Show (4:3)</PresentationFormat>
  <Paragraphs>76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Social Media &amp; the Spread of Misinformation</vt:lpstr>
      <vt:lpstr>Growing Number of Social Media Users are Misinformed About  Current Events</vt:lpstr>
      <vt:lpstr>More social media users rely on links from friends/family contacts rather than actual news organizations</vt:lpstr>
      <vt:lpstr>While social media can help break real news...</vt:lpstr>
      <vt:lpstr>While social media can help break real news...</vt:lpstr>
      <vt:lpstr>…Not everything published online is necessarily true.</vt:lpstr>
      <vt:lpstr>…Not everything published online is necessarily true.</vt:lpstr>
      <vt:lpstr>…Not everything published online is necessarily true.</vt:lpstr>
      <vt:lpstr>Fake News Goes “Viral” Online</vt:lpstr>
      <vt:lpstr>Several journalism organizations have taken notice.</vt:lpstr>
      <vt:lpstr>Several journalism organizations have taken notice.</vt:lpstr>
      <vt:lpstr>What Solutions Can We Come Up With To Solve This Problem?</vt:lpstr>
      <vt:lpstr>What Solution Is Feasible &amp; Effective?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Joe Montecalvo</cp:lastModifiedBy>
  <cp:revision>34</cp:revision>
  <dcterms:created xsi:type="dcterms:W3CDTF">2013-01-11T18:21:17Z</dcterms:created>
  <dcterms:modified xsi:type="dcterms:W3CDTF">2013-04-11T18:45:48Z</dcterms:modified>
</cp:coreProperties>
</file>