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9" r:id="rId5"/>
    <p:sldId id="262" r:id="rId6"/>
    <p:sldId id="257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0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6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0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6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9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8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1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1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8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5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3E7D3-BDEC-BF46-9715-99D5D422A6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2FC8A-231E-D647-9F30-4D5F4F864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2.maxwell.syr.edu/plegal/TIPS/existing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2.maxwell.syr.edu/plegal/TIPS/solution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www2.maxwell.syr.edu/plegal/TIPS/bestsol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://www2.maxwell.syr.edu/plegal/TIPS/bencost2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2.maxwell.syr.edu/plegal/TIPS/identify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990" y="27575"/>
            <a:ext cx="7772400" cy="29451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odern No. 20"/>
                <a:cs typeface="Modern No. 20"/>
              </a:rPr>
              <a:t>The Road to Graduation</a:t>
            </a:r>
            <a:br>
              <a:rPr lang="en-US" dirty="0" smtClean="0">
                <a:latin typeface="Modern No. 20"/>
                <a:cs typeface="Modern No. 20"/>
              </a:rPr>
            </a:br>
            <a:r>
              <a:rPr lang="en-US" dirty="0" smtClean="0">
                <a:latin typeface="Modern No. 20"/>
                <a:cs typeface="Modern No. 20"/>
              </a:rPr>
              <a:t>What are the road blocks to graduation? </a:t>
            </a:r>
            <a:br>
              <a:rPr lang="en-US" dirty="0" smtClean="0">
                <a:latin typeface="Modern No. 20"/>
                <a:cs typeface="Modern No. 20"/>
              </a:rPr>
            </a:br>
            <a:r>
              <a:rPr lang="en-US" dirty="0" smtClean="0">
                <a:latin typeface="Modern No. 20"/>
                <a:cs typeface="Modern No. 20"/>
              </a:rPr>
              <a:t>What can we do to remove those road blocks? 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Mrs. D. Dugan</a:t>
            </a:r>
          </a:p>
          <a:p>
            <a:r>
              <a:rPr lang="en-US" dirty="0" smtClean="0">
                <a:latin typeface="Modern No. 20"/>
                <a:cs typeface="Modern No. 20"/>
              </a:rPr>
              <a:t>George Westing</a:t>
            </a:r>
            <a:r>
              <a:rPr lang="en-US" dirty="0">
                <a:latin typeface="Modern No. 20"/>
                <a:cs typeface="Modern No. 20"/>
              </a:rPr>
              <a:t>h</a:t>
            </a:r>
            <a:r>
              <a:rPr lang="en-US" dirty="0" smtClean="0">
                <a:latin typeface="Modern No. 20"/>
                <a:cs typeface="Modern No. 20"/>
              </a:rPr>
              <a:t>ouse High School </a:t>
            </a:r>
            <a:endParaRPr lang="en-US" dirty="0">
              <a:latin typeface="Modern No. 20"/>
              <a:cs typeface="Modern No. 20"/>
            </a:endParaRPr>
          </a:p>
        </p:txBody>
      </p:sp>
      <p:pic>
        <p:nvPicPr>
          <p:cNvPr id="4" name="Picture 3" descr="ima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505" y="2500057"/>
            <a:ext cx="25654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Modern No. 20"/>
                <a:cs typeface="Modern No. 20"/>
              </a:rPr>
              <a:t>Evaluate the school </a:t>
            </a:r>
            <a:br>
              <a:rPr lang="en-US" dirty="0" smtClean="0">
                <a:latin typeface="Modern No. 20"/>
                <a:cs typeface="Modern No. 20"/>
              </a:rPr>
            </a:br>
            <a:r>
              <a:rPr lang="en-US" dirty="0" smtClean="0">
                <a:latin typeface="Modern No. 20"/>
                <a:cs typeface="Modern No. 20"/>
              </a:rPr>
              <a:t>policies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en-US" dirty="0" smtClean="0">
              <a:latin typeface="Modern No. 20"/>
              <a:cs typeface="Modern No. 20"/>
            </a:endParaRPr>
          </a:p>
          <a:p>
            <a:endParaRPr lang="en-US" dirty="0">
              <a:latin typeface="Modern No. 20"/>
              <a:cs typeface="Modern No. 20"/>
            </a:endParaRPr>
          </a:p>
          <a:p>
            <a:r>
              <a:rPr lang="en-US" dirty="0" smtClean="0">
                <a:latin typeface="Modern No. 20"/>
                <a:cs typeface="Modern No. 20"/>
              </a:rPr>
              <a:t>In your groups, using worksheet #4 found at </a:t>
            </a: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  <a:hlinkClick r:id="rId2"/>
              </a:rPr>
              <a:t>http://www2.maxwell.syr.edu/plegal/TIPS/existing.html</a:t>
            </a:r>
            <a:endParaRPr lang="en-US" dirty="0" smtClean="0">
              <a:latin typeface="Modern No. 20"/>
              <a:cs typeface="Modern No. 20"/>
            </a:endParaRP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Identify one program that attempts to deal with the graduation rate and evaluate it based upon the advantages and disadvantages. </a:t>
            </a:r>
          </a:p>
          <a:p>
            <a:pPr marL="0" indent="0">
              <a:buNone/>
            </a:pPr>
            <a:r>
              <a:rPr lang="en-US" dirty="0">
                <a:latin typeface="Modern No. 20"/>
                <a:cs typeface="Modern No. 20"/>
              </a:rPr>
              <a:t>	</a:t>
            </a:r>
            <a:r>
              <a:rPr lang="en-US" dirty="0" smtClean="0">
                <a:latin typeface="Modern No. 20"/>
                <a:cs typeface="Modern No. 20"/>
              </a:rPr>
              <a:t>Be prepared to share out!! </a:t>
            </a:r>
            <a:endParaRPr lang="en-US" dirty="0">
              <a:latin typeface="Modern No. 20"/>
              <a:cs typeface="Modern No. 20"/>
            </a:endParaRPr>
          </a:p>
        </p:txBody>
      </p:sp>
      <p:pic>
        <p:nvPicPr>
          <p:cNvPr id="4" name="Picture 3" descr="icon_admissions_evalua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122" y="274638"/>
            <a:ext cx="23495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What can be done differently? 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Modern No. 20"/>
                <a:cs typeface="Modern No. 20"/>
              </a:rPr>
              <a:t>How can we improve the gradation rate here at George Westinghouse High School?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Featured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2868923"/>
            <a:ext cx="5664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440"/>
            <a:ext cx="89049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odern No. 20"/>
                <a:cs typeface="Modern No. 20"/>
              </a:rPr>
              <a:t>What solutions do you think will work?</a:t>
            </a:r>
            <a:br>
              <a:rPr lang="en-US" dirty="0" smtClean="0">
                <a:latin typeface="Modern No. 20"/>
                <a:cs typeface="Modern No. 20"/>
              </a:rPr>
            </a:br>
            <a:r>
              <a:rPr lang="en-US" dirty="0" smtClean="0">
                <a:latin typeface="Modern No. 20"/>
                <a:cs typeface="Modern No. 20"/>
              </a:rPr>
              <a:t>And who would be responsible for them?  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4152"/>
            <a:ext cx="8904916" cy="5331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Modern No. 20"/>
                <a:cs typeface="Modern No. 20"/>
              </a:rPr>
              <a:t>As a group complete worksheet #5 at </a:t>
            </a: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  <a:hlinkClick r:id="rId2"/>
              </a:rPr>
              <a:t>http://www2.maxwell.syr.edu/plegal/TIPS/solutions.html</a:t>
            </a:r>
            <a:endParaRPr lang="en-US" dirty="0" smtClean="0">
              <a:latin typeface="Modern No. 20"/>
              <a:cs typeface="Modern No. 20"/>
            </a:endParaRPr>
          </a:p>
          <a:p>
            <a:endParaRPr lang="en-US" dirty="0" smtClean="0">
              <a:latin typeface="Modern No. 20"/>
              <a:cs typeface="Modern No. 20"/>
            </a:endParaRPr>
          </a:p>
          <a:p>
            <a:pPr marL="0" indent="0">
              <a:buNone/>
            </a:pPr>
            <a:endParaRPr lang="en-US" dirty="0">
              <a:latin typeface="Modern No. 20"/>
              <a:cs typeface="Modern No. 20"/>
            </a:endParaRPr>
          </a:p>
          <a:p>
            <a:pPr marL="0" indent="0">
              <a:buNone/>
            </a:pPr>
            <a:endParaRPr lang="en-US" dirty="0" smtClean="0">
              <a:latin typeface="Modern No. 20"/>
              <a:cs typeface="Modern No. 20"/>
            </a:endParaRPr>
          </a:p>
          <a:p>
            <a:pPr marL="0" indent="0">
              <a:buNone/>
            </a:pPr>
            <a:endParaRPr lang="en-US" dirty="0" smtClean="0">
              <a:latin typeface="Modern No. 20"/>
              <a:cs typeface="Modern No. 20"/>
            </a:endParaRP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Be prepared to share! </a:t>
            </a:r>
            <a:endParaRPr lang="en-US" dirty="0">
              <a:latin typeface="Modern No. 20"/>
              <a:cs typeface="Modern No. 20"/>
            </a:endParaRPr>
          </a:p>
          <a:p>
            <a:endParaRPr lang="en-US" dirty="0"/>
          </a:p>
        </p:txBody>
      </p:sp>
      <p:pic>
        <p:nvPicPr>
          <p:cNvPr id="4" name="Picture 3" descr="solution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225" y="2775344"/>
            <a:ext cx="5892800" cy="268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4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Which is best? 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Now that your group has come up with some solutions evaluate which solution is the most feasible by completing work sheet #6</a:t>
            </a: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  <a:hlinkClick r:id="rId2"/>
              </a:rPr>
              <a:t>http://www2.maxwell.syr.edu/plegal/TIPS/bestsol.html</a:t>
            </a:r>
            <a:endParaRPr lang="en-US" dirty="0">
              <a:latin typeface="Modern No. 20"/>
              <a:cs typeface="Modern No. 20"/>
            </a:endParaRPr>
          </a:p>
          <a:p>
            <a:endParaRPr lang="en-US" dirty="0"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841" y="4013200"/>
            <a:ext cx="28575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Modern No. 20"/>
                <a:cs typeface="Modern No. 20"/>
              </a:rPr>
              <a:t>What are the benefits of your solution? 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Why is your solution the one administration should choose? </a:t>
            </a:r>
          </a:p>
          <a:p>
            <a:r>
              <a:rPr lang="en-US" dirty="0" smtClean="0">
                <a:latin typeface="Modern No. 20"/>
                <a:cs typeface="Modern No. 20"/>
              </a:rPr>
              <a:t>With your group complete worksheet #7</a:t>
            </a:r>
          </a:p>
          <a:p>
            <a:r>
              <a:rPr lang="en-US" dirty="0" smtClean="0">
                <a:hlinkClick r:id="rId2"/>
              </a:rPr>
              <a:t>http://www2.maxwell.syr.edu/plegal/TIPS/bencost2.html</a:t>
            </a:r>
            <a:endParaRPr lang="en-US" dirty="0"/>
          </a:p>
        </p:txBody>
      </p:sp>
      <p:pic>
        <p:nvPicPr>
          <p:cNvPr id="5" name="Picture 4" descr="Benefits Ic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780" y="4163124"/>
            <a:ext cx="3190716" cy="225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Modern No. 20"/>
                <a:cs typeface="Modern No. 20"/>
              </a:rPr>
              <a:t>Individual Common Core Standards Writing Assignment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Using the knowledge you have gained form this Public Policy Unit on graduation rates write a two page paper where you state a claim on the topic. </a:t>
            </a:r>
          </a:p>
          <a:p>
            <a:r>
              <a:rPr lang="en-US" dirty="0" smtClean="0">
                <a:latin typeface="Modern No. 20"/>
                <a:cs typeface="Modern No. 20"/>
              </a:rPr>
              <a:t>You must include rebuttal of the counter claim in your paper. </a:t>
            </a:r>
            <a:endParaRPr lang="en-US" dirty="0">
              <a:latin typeface="Modern No. 20"/>
              <a:cs typeface="Modern No. 20"/>
            </a:endParaRPr>
          </a:p>
        </p:txBody>
      </p:sp>
      <p:pic>
        <p:nvPicPr>
          <p:cNvPr id="4" name="Picture 3" descr="app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153" y="4457700"/>
            <a:ext cx="2514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Graduation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6138"/>
            <a:ext cx="9144000" cy="6011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The long term goal of High School is to graduate, yet everyday students drop out and do not reach that goal.  </a:t>
            </a: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In your teams discuss: </a:t>
            </a:r>
          </a:p>
          <a:p>
            <a:r>
              <a:rPr lang="en-US" dirty="0" smtClean="0">
                <a:latin typeface="Modern No. 20"/>
                <a:cs typeface="Modern No. 20"/>
              </a:rPr>
              <a:t>Why is so much importance put </a:t>
            </a:r>
          </a:p>
          <a:p>
            <a:pPr marL="0" indent="0">
              <a:buNone/>
            </a:pPr>
            <a:r>
              <a:rPr lang="en-US" dirty="0">
                <a:latin typeface="Modern No. 20"/>
                <a:cs typeface="Modern No. 20"/>
              </a:rPr>
              <a:t> </a:t>
            </a:r>
            <a:r>
              <a:rPr lang="en-US" dirty="0" smtClean="0">
                <a:latin typeface="Modern No. 20"/>
                <a:cs typeface="Modern No. 20"/>
              </a:rPr>
              <a:t>   on graduating high school? </a:t>
            </a:r>
          </a:p>
          <a:p>
            <a:r>
              <a:rPr lang="en-US" dirty="0" smtClean="0">
                <a:latin typeface="Modern No. 20"/>
                <a:cs typeface="Modern No. 20"/>
              </a:rPr>
              <a:t>What are the advantages of </a:t>
            </a:r>
          </a:p>
          <a:p>
            <a:pPr marL="0" indent="0">
              <a:buNone/>
            </a:pPr>
            <a:r>
              <a:rPr lang="en-US" dirty="0">
                <a:latin typeface="Modern No. 20"/>
                <a:cs typeface="Modern No. 20"/>
              </a:rPr>
              <a:t> </a:t>
            </a:r>
            <a:r>
              <a:rPr lang="en-US" dirty="0" smtClean="0">
                <a:latin typeface="Modern No. 20"/>
                <a:cs typeface="Modern No. 20"/>
              </a:rPr>
              <a:t>   graduating high school?</a:t>
            </a:r>
          </a:p>
          <a:p>
            <a:r>
              <a:rPr lang="en-US" dirty="0" smtClean="0">
                <a:latin typeface="Modern No. 20"/>
                <a:cs typeface="Modern No. 20"/>
              </a:rPr>
              <a:t>Why do some students drop out?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Be prepared to share!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meeting_clip_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579" y="2853743"/>
            <a:ext cx="3029709" cy="228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Modern No. 20"/>
                <a:cs typeface="Modern No. 20"/>
              </a:rPr>
              <a:t>So is it a problem? 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In your groups answer the following questions</a:t>
            </a: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What kind of personal problems can happen as a result of not graduating high school? </a:t>
            </a: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How is George Westinghouse High School impacted as a result of graduation rates? </a:t>
            </a:r>
          </a:p>
          <a:p>
            <a:pPr marL="0" indent="0">
              <a:buNone/>
            </a:pPr>
            <a:r>
              <a:rPr lang="en-US" dirty="0">
                <a:latin typeface="Modern No. 20"/>
                <a:cs typeface="Modern No. 20"/>
              </a:rPr>
              <a:t>	</a:t>
            </a:r>
            <a:r>
              <a:rPr lang="en-US" dirty="0" smtClean="0">
                <a:latin typeface="Modern No. 20"/>
                <a:cs typeface="Modern No. 20"/>
              </a:rPr>
              <a:t>				Be prepared to share! </a:t>
            </a:r>
            <a:endParaRPr lang="en-US" dirty="0">
              <a:latin typeface="Modern No. 20"/>
              <a:cs typeface="Modern No. 20"/>
            </a:endParaRPr>
          </a:p>
        </p:txBody>
      </p:sp>
      <p:pic>
        <p:nvPicPr>
          <p:cNvPr id="4" name="Picture 3" descr="failsuc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00" y="166688"/>
            <a:ext cx="3251200" cy="216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8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dern No. 20"/>
                <a:cs typeface="Modern No. 20"/>
              </a:rPr>
              <a:t>Your assignment #1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91" y="106708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Go to </a:t>
            </a:r>
            <a:r>
              <a:rPr lang="en-US" dirty="0" smtClean="0">
                <a:latin typeface="Modern No. 20"/>
                <a:cs typeface="Modern No. 20"/>
                <a:hlinkClick r:id="rId2"/>
              </a:rPr>
              <a:t>http://www2.maxwell.syr.edu/plegal/TIPS/select.html</a:t>
            </a:r>
            <a:endParaRPr lang="en-US" dirty="0" smtClean="0">
              <a:latin typeface="Modern No. 20"/>
              <a:cs typeface="Modern No. 20"/>
            </a:endParaRPr>
          </a:p>
          <a:p>
            <a:pPr marL="0" indent="0">
              <a:buNone/>
            </a:pPr>
            <a:endParaRPr lang="en-US" dirty="0">
              <a:latin typeface="Modern No. 20"/>
              <a:cs typeface="Modern No. 20"/>
            </a:endParaRP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In your groups complete the “Defining the social problem worksheet” at the bottom of the page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ortar-boar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947" y="4267200"/>
            <a:ext cx="38957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Modern No. 20"/>
                <a:cs typeface="Modern No. 20"/>
              </a:rPr>
              <a:t>Is it a problem here at George Westinghouse High School? </a:t>
            </a:r>
            <a:br>
              <a:rPr lang="en-US" dirty="0" smtClean="0">
                <a:latin typeface="Modern No. 20"/>
                <a:cs typeface="Modern No. 20"/>
              </a:rPr>
            </a:br>
            <a:r>
              <a:rPr lang="en-US" dirty="0" smtClean="0">
                <a:latin typeface="Modern No. 20"/>
                <a:cs typeface="Modern No. 20"/>
              </a:rPr>
              <a:t>Gather the Evidence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168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What is the graduation rate of George Westinghouse high school? </a:t>
            </a:r>
          </a:p>
          <a:p>
            <a:r>
              <a:rPr lang="en-US" dirty="0" smtClean="0">
                <a:latin typeface="Modern No. 20"/>
                <a:cs typeface="Modern No. 20"/>
              </a:rPr>
              <a:t>Is it on par with the city? The state? The nation? </a:t>
            </a: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Using the internet find the graduation rates for </a:t>
            </a: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The </a:t>
            </a:r>
            <a:r>
              <a:rPr lang="en-US" dirty="0">
                <a:latin typeface="Modern No. 20"/>
                <a:cs typeface="Modern No. 20"/>
              </a:rPr>
              <a:t>U</a:t>
            </a:r>
            <a:r>
              <a:rPr lang="en-US" dirty="0" smtClean="0">
                <a:latin typeface="Modern No. 20"/>
                <a:cs typeface="Modern No. 20"/>
              </a:rPr>
              <a:t>nited States, New York State, New York City and George Westinghouse High School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Graduation Rates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National Average: 78%</a:t>
            </a:r>
          </a:p>
          <a:p>
            <a:r>
              <a:rPr lang="en-US" dirty="0" smtClean="0">
                <a:latin typeface="Modern No. 20"/>
                <a:cs typeface="Modern No. 20"/>
              </a:rPr>
              <a:t>New York State Average: 74%</a:t>
            </a:r>
          </a:p>
          <a:p>
            <a:r>
              <a:rPr lang="en-US" dirty="0" smtClean="0">
                <a:latin typeface="Modern No. 20"/>
                <a:cs typeface="Modern No. 20"/>
              </a:rPr>
              <a:t>New York City: 65%</a:t>
            </a:r>
          </a:p>
          <a:p>
            <a:r>
              <a:rPr lang="en-US" dirty="0" smtClean="0">
                <a:latin typeface="Modern No. 20"/>
                <a:cs typeface="Modern No. 20"/>
              </a:rPr>
              <a:t>Westinghouse High School: 60%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Do the numbers match up? 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Is it a problem that George Westinghouse High School has gradation rates that fall below national, state and city averages? </a:t>
            </a: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Using worksheet #2 found at </a:t>
            </a:r>
            <a:r>
              <a:rPr lang="en-US" dirty="0" smtClean="0">
                <a:latin typeface="Modern No. 20"/>
                <a:cs typeface="Modern No. 20"/>
                <a:hlinkClick r:id="rId2"/>
              </a:rPr>
              <a:t>://www2.maxwell.syr.edu/plegal/TIPS/gather.html</a:t>
            </a:r>
            <a:endParaRPr lang="en-US" dirty="0" smtClean="0">
              <a:latin typeface="Modern No. 20"/>
              <a:cs typeface="Modern No. 20"/>
            </a:endParaRPr>
          </a:p>
          <a:p>
            <a:pPr marL="0" indent="0">
              <a:buNone/>
            </a:pPr>
            <a:r>
              <a:rPr lang="en-US" dirty="0" smtClean="0">
                <a:latin typeface="Modern No. 20"/>
                <a:cs typeface="Modern No. 20"/>
              </a:rPr>
              <a:t>Formulate a statement for the problem of low graduation rates and present the evidence that a problem exists </a:t>
            </a:r>
            <a:endParaRPr lang="en-US" dirty="0">
              <a:latin typeface="Modern No. 20"/>
              <a:cs typeface="Modern No. 20"/>
            </a:endParaRPr>
          </a:p>
        </p:txBody>
      </p:sp>
    </p:spTree>
    <p:extLst>
      <p:ext uri="{BB962C8B-B14F-4D97-AF65-F5344CB8AC3E}">
        <p14:creationId xmlns:p14="http://schemas.microsoft.com/office/powerpoint/2010/main" val="29503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6" y="1959989"/>
            <a:ext cx="8229600" cy="46255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100" dirty="0" smtClean="0">
                <a:latin typeface="Modern No. 20"/>
                <a:cs typeface="Modern No. 20"/>
              </a:rPr>
              <a:t>In your groups begin brainstorming the reasons for a lower graduation rate and identify what factors are contributing to this rate. </a:t>
            </a:r>
          </a:p>
          <a:p>
            <a:pPr marL="0" indent="0">
              <a:buNone/>
            </a:pPr>
            <a:r>
              <a:rPr lang="en-US" sz="5100" dirty="0" smtClean="0">
                <a:latin typeface="Modern No. 20"/>
                <a:cs typeface="Modern No. 20"/>
              </a:rPr>
              <a:t>Complete the worksheet #3 on</a:t>
            </a:r>
          </a:p>
          <a:p>
            <a:pPr marL="0" indent="0">
              <a:buNone/>
            </a:pPr>
            <a:r>
              <a:rPr lang="en-US" sz="5100" dirty="0" smtClean="0">
                <a:hlinkClick r:id="rId2"/>
              </a:rPr>
              <a:t>http://www2.maxwell.syr.edu/plegal/TIPS/identify.html</a:t>
            </a:r>
            <a:endParaRPr lang="en-US" sz="5100" dirty="0" smtClean="0"/>
          </a:p>
          <a:p>
            <a:pPr marL="0" indent="0">
              <a:buNone/>
            </a:pPr>
            <a:r>
              <a:rPr lang="en-US" sz="5100" dirty="0"/>
              <a:t>	</a:t>
            </a:r>
            <a:r>
              <a:rPr lang="en-US" sz="5100" dirty="0" smtClean="0">
                <a:latin typeface="Modern No. 20"/>
                <a:cs typeface="Modern No. 20"/>
              </a:rPr>
              <a:t>Be prepared to share out </a:t>
            </a:r>
            <a:r>
              <a:rPr lang="en-US" dirty="0" smtClean="0"/>
              <a:t>	</a:t>
            </a:r>
          </a:p>
        </p:txBody>
      </p:sp>
      <p:pic>
        <p:nvPicPr>
          <p:cNvPr id="4" name="Picture 3" descr="brainstorm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53" y="274638"/>
            <a:ext cx="4660187" cy="16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So what are we doing about it? </a:t>
            </a:r>
            <a:endParaRPr lang="en-US" dirty="0">
              <a:latin typeface="Modern No. 20"/>
              <a:cs typeface="Modern No. 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odern No. 20"/>
                <a:cs typeface="Modern No. 20"/>
              </a:rPr>
              <a:t>What programs and policies are in place at George Westinghouse to address this issue?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Modern No. 20"/>
                <a:cs typeface="Modern No. 20"/>
              </a:rPr>
              <a:t>Are they  working? </a:t>
            </a:r>
          </a:p>
          <a:p>
            <a:endParaRPr lang="en-US" sz="3200" dirty="0">
              <a:latin typeface="Modern No. 20"/>
              <a:cs typeface="Modern No. 20"/>
            </a:endParaRPr>
          </a:p>
          <a:p>
            <a:pPr marL="0" indent="0">
              <a:buNone/>
            </a:pPr>
            <a:r>
              <a:rPr lang="en-US" sz="3200" dirty="0" smtClean="0">
                <a:latin typeface="Modern No. 20"/>
                <a:cs typeface="Modern No. 20"/>
              </a:rPr>
              <a:t>Be prepared to share out! </a:t>
            </a:r>
            <a:endParaRPr lang="en-US" sz="3200" dirty="0">
              <a:latin typeface="Modern No. 20"/>
              <a:cs typeface="Modern No. 20"/>
            </a:endParaRPr>
          </a:p>
        </p:txBody>
      </p:sp>
      <p:pic>
        <p:nvPicPr>
          <p:cNvPr id="4" name="Picture 3" descr="745909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95" y="3041903"/>
            <a:ext cx="2610005" cy="381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3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535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Road to Graduation What are the road blocks to graduation?  What can we do to remove those road blocks? </vt:lpstr>
      <vt:lpstr>Graduation</vt:lpstr>
      <vt:lpstr>So is it a problem? </vt:lpstr>
      <vt:lpstr>Your assignment #1</vt:lpstr>
      <vt:lpstr>Is it a problem here at George Westinghouse High School?  Gather the Evidence</vt:lpstr>
      <vt:lpstr>Graduation Rates</vt:lpstr>
      <vt:lpstr>Do the numbers match up? </vt:lpstr>
      <vt:lpstr>PowerPoint Presentation</vt:lpstr>
      <vt:lpstr>So what are we doing about it? </vt:lpstr>
      <vt:lpstr>Evaluate the school  policies</vt:lpstr>
      <vt:lpstr>What can be done differently? </vt:lpstr>
      <vt:lpstr>What solutions do you think will work? And who would be responsible for them?  </vt:lpstr>
      <vt:lpstr>Which is best? </vt:lpstr>
      <vt:lpstr>What are the benefits of your solution? </vt:lpstr>
      <vt:lpstr>Individual Common Core Standards Writing Assignment</vt:lpstr>
    </vt:vector>
  </TitlesOfParts>
  <Company>nyc 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Graduation What are the Road blocks to graduation?  What can we do to remove those road blocks?</dc:title>
  <dc:creator>Donna Hansen</dc:creator>
  <cp:lastModifiedBy>Joe Montecalvo</cp:lastModifiedBy>
  <cp:revision>16</cp:revision>
  <dcterms:created xsi:type="dcterms:W3CDTF">2013-02-10T22:42:41Z</dcterms:created>
  <dcterms:modified xsi:type="dcterms:W3CDTF">2013-03-04T17:05:04Z</dcterms:modified>
</cp:coreProperties>
</file>