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sldIdLst>
    <p:sldId id="256" r:id="rId2"/>
    <p:sldId id="272" r:id="rId3"/>
    <p:sldId id="269" r:id="rId4"/>
    <p:sldId id="273" r:id="rId5"/>
    <p:sldId id="270" r:id="rId6"/>
    <p:sldId id="271" r:id="rId7"/>
    <p:sldId id="274" r:id="rId8"/>
    <p:sldId id="275" r:id="rId9"/>
    <p:sldId id="276" r:id="rId10"/>
    <p:sldId id="280" r:id="rId11"/>
    <p:sldId id="281" r:id="rId12"/>
    <p:sldId id="282" r:id="rId13"/>
    <p:sldId id="283" r:id="rId14"/>
    <p:sldId id="285" r:id="rId15"/>
    <p:sldId id="284" r:id="rId16"/>
    <p:sldId id="286" r:id="rId17"/>
    <p:sldId id="277" r:id="rId18"/>
    <p:sldId id="264"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autoAdjust="0"/>
    <p:restoredTop sz="94622" autoAdjust="0"/>
  </p:normalViewPr>
  <p:slideViewPr>
    <p:cSldViewPr>
      <p:cViewPr>
        <p:scale>
          <a:sx n="114" d="100"/>
          <a:sy n="114" d="100"/>
        </p:scale>
        <p:origin x="18"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7DFC9-FE28-4E45-9B66-38E3996F61DE}" type="datetimeFigureOut">
              <a:rPr lang="en-US" smtClean="0"/>
              <a:pPr/>
              <a:t>2/28/2013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5A524-CD80-41D5-837E-DF53F85E54AF}" type="slidenum">
              <a:rPr lang="en-US" smtClean="0"/>
              <a:pPr/>
              <a:t>‹#›</a:t>
            </a:fld>
            <a:endParaRPr lang="en-US"/>
          </a:p>
        </p:txBody>
      </p:sp>
    </p:spTree>
    <p:extLst>
      <p:ext uri="{BB962C8B-B14F-4D97-AF65-F5344CB8AC3E}">
        <p14:creationId xmlns:p14="http://schemas.microsoft.com/office/powerpoint/2010/main" val="2787442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95A524-CD80-41D5-837E-DF53F85E54A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A6BB0D0-A2A1-49AC-9A48-8827DAA63099}" type="datetimeFigureOut">
              <a:rPr lang="en-US" smtClean="0"/>
              <a:pPr/>
              <a:t>2/28/2013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4DB6A04-051D-427E-B246-DCBA6C4E2C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6BB0D0-A2A1-49AC-9A48-8827DAA63099}"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B6A04-051D-427E-B246-DCBA6C4E2C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6BB0D0-A2A1-49AC-9A48-8827DAA63099}" type="datetimeFigureOut">
              <a:rPr lang="en-US" smtClean="0"/>
              <a:pPr/>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B6A04-051D-427E-B246-DCBA6C4E2C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A6BB0D0-A2A1-49AC-9A48-8827DAA63099}" type="datetimeFigureOut">
              <a:rPr lang="en-US" smtClean="0"/>
              <a:pPr/>
              <a:t>2/28/2013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74DB6A04-051D-427E-B246-DCBA6C4E2C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AA6BB0D0-A2A1-49AC-9A48-8827DAA63099}" type="datetimeFigureOut">
              <a:rPr lang="en-US" smtClean="0"/>
              <a:pPr/>
              <a:t>2/28/2013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74DB6A04-051D-427E-B246-DCBA6C4E2CD3}"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A6BB0D0-A2A1-49AC-9A48-8827DAA63099}" type="datetimeFigureOut">
              <a:rPr lang="en-US" smtClean="0"/>
              <a:pPr/>
              <a:t>2/28/2013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74DB6A04-051D-427E-B246-DCBA6C4E2C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A6BB0D0-A2A1-49AC-9A48-8827DAA63099}" type="datetimeFigureOut">
              <a:rPr lang="en-US" smtClean="0"/>
              <a:pPr/>
              <a:t>2/28/2013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74DB6A04-051D-427E-B246-DCBA6C4E2C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6BB0D0-A2A1-49AC-9A48-8827DAA63099}" type="datetimeFigureOut">
              <a:rPr lang="en-US" smtClean="0"/>
              <a:pPr/>
              <a:t>2/28/2013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DB6A04-051D-427E-B246-DCBA6C4E2C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A6BB0D0-A2A1-49AC-9A48-8827DAA63099}" type="datetimeFigureOut">
              <a:rPr lang="en-US" smtClean="0"/>
              <a:pPr/>
              <a:t>2/28/2013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74DB6A04-051D-427E-B246-DCBA6C4E2C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A6BB0D0-A2A1-49AC-9A48-8827DAA63099}" type="datetimeFigureOut">
              <a:rPr lang="en-US" smtClean="0"/>
              <a:pPr/>
              <a:t>2/28/2013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74DB6A04-051D-427E-B246-DCBA6C4E2C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A6BB0D0-A2A1-49AC-9A48-8827DAA63099}" type="datetimeFigureOut">
              <a:rPr lang="en-US" smtClean="0"/>
              <a:pPr/>
              <a:t>2/28/2013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74DB6A04-051D-427E-B246-DCBA6C4E2C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A6BB0D0-A2A1-49AC-9A48-8827DAA63099}" type="datetimeFigureOut">
              <a:rPr lang="en-US" smtClean="0"/>
              <a:pPr/>
              <a:t>2/28/2013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4DB6A04-051D-427E-B246-DCBA6C4E2CD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2.maxwell.syr.edu/plegal/TIPS/gather.html" TargetMode="External"/><Relationship Id="rId4" Type="http://schemas.openxmlformats.org/officeDocument/2006/relationships/hyperlink" Target="http://www2.maxwell.syr.edu/plegal/TIPS/intro.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2.maxwell.syr.edu/plegal/TIPS/gather.html" TargetMode="External"/><Relationship Id="rId4" Type="http://schemas.openxmlformats.org/officeDocument/2006/relationships/hyperlink" Target="http://www2.maxwell.syr.edu/plegal/TIPS/intro.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webguru.neu.edu/professionalism/case-studies/pinocchios-no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2.maxwell.syr.edu/plegal/TIPS/gather.html" TargetMode="External"/><Relationship Id="rId4" Type="http://schemas.openxmlformats.org/officeDocument/2006/relationships/hyperlink" Target="http://www2.maxwell.syr.edu/plegal/TIPS/intro.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2.maxwell.syr.edu/plegal/TIPS/gather.html" TargetMode="External"/><Relationship Id="rId4" Type="http://schemas.openxmlformats.org/officeDocument/2006/relationships/hyperlink" Target="http://www2.maxwell.syr.edu/plegal/TIPS/intro.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teachegerman@gmail.co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2.maxwell.syr.edu/plegal/TIPS/select.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724400"/>
            <a:ext cx="8062912" cy="1470025"/>
          </a:xfrm>
        </p:spPr>
        <p:txBody>
          <a:bodyPr>
            <a:noAutofit/>
          </a:bodyPr>
          <a:lstStyle/>
          <a:p>
            <a:r>
              <a:rPr lang="en-US" sz="4800" b="1" dirty="0" smtClean="0">
                <a:solidFill>
                  <a:srgbClr val="FFFF00"/>
                </a:solidFill>
                <a:latin typeface="Adobe Heiti Std R" pitchFamily="34" charset="-128"/>
                <a:ea typeface="Adobe Heiti Std R" pitchFamily="34" charset="-128"/>
              </a:rPr>
              <a:t>What Policy Will Increase Integrity Among </a:t>
            </a:r>
            <a:br>
              <a:rPr lang="en-US" sz="4800" b="1" dirty="0" smtClean="0">
                <a:solidFill>
                  <a:srgbClr val="FFFF00"/>
                </a:solidFill>
                <a:latin typeface="Adobe Heiti Std R" pitchFamily="34" charset="-128"/>
                <a:ea typeface="Adobe Heiti Std R" pitchFamily="34" charset="-128"/>
              </a:rPr>
            </a:br>
            <a:r>
              <a:rPr lang="en-US" sz="4800" b="1" dirty="0" smtClean="0">
                <a:solidFill>
                  <a:srgbClr val="FFFF00"/>
                </a:solidFill>
                <a:latin typeface="Adobe Heiti Std R" pitchFamily="34" charset="-128"/>
                <a:ea typeface="Adobe Heiti Std R" pitchFamily="34" charset="-128"/>
              </a:rPr>
              <a:t>George Westinghouse High School Students?</a:t>
            </a:r>
            <a:r>
              <a:rPr lang="en-US" sz="4800" b="1" dirty="0" smtClean="0">
                <a:solidFill>
                  <a:srgbClr val="00B050"/>
                </a:solidFill>
                <a:latin typeface="Adobe Heiti Std R" pitchFamily="34" charset="-128"/>
                <a:ea typeface="Adobe Heiti Std R" pitchFamily="34" charset="-128"/>
              </a:rPr>
              <a:t> </a:t>
            </a:r>
            <a:r>
              <a:rPr lang="en-US" sz="9600" b="1" dirty="0" smtClean="0">
                <a:solidFill>
                  <a:srgbClr val="00B050"/>
                </a:solidFill>
                <a:latin typeface="Adobe Heiti Std R" pitchFamily="34" charset="-128"/>
                <a:ea typeface="Adobe Heiti Std R" pitchFamily="34" charset="-128"/>
              </a:rPr>
              <a:t/>
            </a:r>
            <a:br>
              <a:rPr lang="en-US" sz="9600" b="1" dirty="0" smtClean="0">
                <a:solidFill>
                  <a:srgbClr val="00B050"/>
                </a:solidFill>
                <a:latin typeface="Adobe Heiti Std R" pitchFamily="34" charset="-128"/>
                <a:ea typeface="Adobe Heiti Std R" pitchFamily="34" charset="-128"/>
              </a:rPr>
            </a:br>
            <a:endParaRPr lang="en-US" sz="9600" b="1" dirty="0">
              <a:solidFill>
                <a:schemeClr val="accent2">
                  <a:lumMod val="40000"/>
                  <a:lumOff val="60000"/>
                </a:schemeClr>
              </a:solidFill>
              <a:latin typeface="Adobe Heiti Std R" pitchFamily="34" charset="-128"/>
              <a:ea typeface="Adobe Heiti Std R" pitchFamily="34" charset="-128"/>
            </a:endParaRPr>
          </a:p>
        </p:txBody>
      </p:sp>
      <p:sp>
        <p:nvSpPr>
          <p:cNvPr id="3" name="Subtitle 2"/>
          <p:cNvSpPr>
            <a:spLocks noGrp="1"/>
          </p:cNvSpPr>
          <p:nvPr>
            <p:ph type="subTitle" idx="1"/>
          </p:nvPr>
        </p:nvSpPr>
        <p:spPr>
          <a:xfrm>
            <a:off x="1371600" y="5105400"/>
            <a:ext cx="6400800" cy="533400"/>
          </a:xfrm>
        </p:spPr>
        <p:txBody>
          <a:bodyPr>
            <a:normAutofit lnSpcReduction="10000"/>
          </a:bodyPr>
          <a:lstStyle/>
          <a:p>
            <a:r>
              <a:rPr lang="en-US" b="1" dirty="0" smtClean="0">
                <a:solidFill>
                  <a:srgbClr val="FF0000"/>
                </a:solidFill>
              </a:rPr>
              <a:t>Ms. Berger-ELA 12</a:t>
            </a:r>
            <a:r>
              <a:rPr lang="en-US" b="1" baseline="30000" dirty="0" smtClean="0">
                <a:solidFill>
                  <a:srgbClr val="FF0000"/>
                </a:solidFill>
              </a:rPr>
              <a:t>th</a:t>
            </a:r>
            <a:r>
              <a:rPr lang="en-US" b="1" dirty="0" smtClean="0">
                <a:solidFill>
                  <a:srgbClr val="FF0000"/>
                </a:solidFill>
              </a:rPr>
              <a:t> grade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lie-brown-1-sad.jpg"/>
          <p:cNvPicPr>
            <a:picLocks noChangeAspect="1"/>
          </p:cNvPicPr>
          <p:nvPr/>
        </p:nvPicPr>
        <p:blipFill>
          <a:blip r:embed="rId3" cstate="print"/>
          <a:stretch>
            <a:fillRect/>
          </a:stretch>
        </p:blipFill>
        <p:spPr>
          <a:xfrm>
            <a:off x="152399" y="152400"/>
            <a:ext cx="3358299" cy="4343400"/>
          </a:xfrm>
          <a:prstGeom prst="rect">
            <a:avLst/>
          </a:prstGeom>
        </p:spPr>
      </p:pic>
      <p:sp>
        <p:nvSpPr>
          <p:cNvPr id="5" name="TextBox 4"/>
          <p:cNvSpPr txBox="1"/>
          <p:nvPr/>
        </p:nvSpPr>
        <p:spPr>
          <a:xfrm>
            <a:off x="3048000" y="228601"/>
            <a:ext cx="5715000" cy="2616101"/>
          </a:xfrm>
          <a:prstGeom prst="rect">
            <a:avLst/>
          </a:prstGeom>
          <a:noFill/>
        </p:spPr>
        <p:txBody>
          <a:bodyPr wrap="square" rtlCol="0">
            <a:spAutoFit/>
          </a:bodyPr>
          <a:lstStyle/>
          <a:p>
            <a:pPr algn="ctr"/>
            <a:r>
              <a:rPr lang="en-US" sz="5400" b="1" u="sng" dirty="0" smtClean="0"/>
              <a:t>LET’S GATHER EVIDENCE!</a:t>
            </a:r>
          </a:p>
          <a:p>
            <a:endParaRPr lang="en-US" sz="2800" b="1" u="sng" dirty="0" smtClean="0"/>
          </a:p>
          <a:p>
            <a:r>
              <a:rPr lang="en-US" sz="2800" b="1" dirty="0" smtClean="0"/>
              <a:t>		</a:t>
            </a:r>
            <a:r>
              <a:rPr lang="en-US" sz="2800" b="1" u="sng" dirty="0" smtClean="0"/>
              <a:t> </a:t>
            </a:r>
            <a:endParaRPr lang="en-US" sz="2800" b="1" dirty="0">
              <a:solidFill>
                <a:srgbClr val="FFC000"/>
              </a:solidFill>
            </a:endParaRPr>
          </a:p>
        </p:txBody>
      </p:sp>
      <p:sp>
        <p:nvSpPr>
          <p:cNvPr id="8" name="TextBox 7"/>
          <p:cNvSpPr txBox="1"/>
          <p:nvPr/>
        </p:nvSpPr>
        <p:spPr>
          <a:xfrm>
            <a:off x="304800" y="5486400"/>
            <a:ext cx="8610600" cy="1107996"/>
          </a:xfrm>
          <a:prstGeom prst="rect">
            <a:avLst/>
          </a:prstGeom>
          <a:noFill/>
        </p:spPr>
        <p:txBody>
          <a:bodyPr wrap="square" rtlCol="0">
            <a:spAutoFit/>
          </a:bodyPr>
          <a:lstStyle/>
          <a:p>
            <a:r>
              <a:rPr lang="en-US" sz="2400" b="1" dirty="0" smtClean="0"/>
              <a:t>Explore these problem solving strategies: </a:t>
            </a:r>
            <a:r>
              <a:rPr lang="en-US" sz="2400" b="1" dirty="0" smtClean="0">
                <a:hlinkClick r:id="rId4"/>
              </a:rPr>
              <a:t>http://www2.maxwell.syr.edu/plegal/TIPS/intro.html</a:t>
            </a:r>
            <a:endParaRPr lang="en-US" sz="2400" b="1" dirty="0" smtClean="0"/>
          </a:p>
          <a:p>
            <a:endParaRPr lang="en-US" dirty="0"/>
          </a:p>
        </p:txBody>
      </p:sp>
      <p:sp>
        <p:nvSpPr>
          <p:cNvPr id="6" name="TextBox 5"/>
          <p:cNvSpPr txBox="1"/>
          <p:nvPr/>
        </p:nvSpPr>
        <p:spPr>
          <a:xfrm>
            <a:off x="3733800" y="2362200"/>
            <a:ext cx="3733800" cy="1200329"/>
          </a:xfrm>
          <a:prstGeom prst="rect">
            <a:avLst/>
          </a:prstGeom>
          <a:noFill/>
        </p:spPr>
        <p:txBody>
          <a:bodyPr wrap="square" rtlCol="0">
            <a:spAutoFit/>
          </a:bodyPr>
          <a:lstStyle/>
          <a:p>
            <a:r>
              <a:rPr lang="en-US" sz="2400" dirty="0" smtClean="0"/>
              <a:t>Go to:</a:t>
            </a:r>
          </a:p>
          <a:p>
            <a:endParaRPr lang="en-US" sz="2400" dirty="0" smtClean="0"/>
          </a:p>
          <a:p>
            <a:r>
              <a:rPr lang="en-US" sz="2400" dirty="0" smtClean="0">
                <a:hlinkClick r:id="rId5"/>
              </a:rPr>
              <a:t>Gathering the Evidence</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000" b="1" dirty="0" smtClean="0">
                <a:solidFill>
                  <a:srgbClr val="FFFF00"/>
                </a:solidFill>
              </a:rPr>
              <a:t>Statistics</a:t>
            </a:r>
            <a:endParaRPr lang="en-US" sz="7000" b="1" dirty="0">
              <a:solidFill>
                <a:srgbClr val="FFFF00"/>
              </a:solidFill>
            </a:endParaRPr>
          </a:p>
        </p:txBody>
      </p:sp>
      <p:sp>
        <p:nvSpPr>
          <p:cNvPr id="5" name="Content Placeholder 4"/>
          <p:cNvSpPr>
            <a:spLocks noGrp="1"/>
          </p:cNvSpPr>
          <p:nvPr>
            <p:ph idx="1"/>
          </p:nvPr>
        </p:nvSpPr>
        <p:spPr>
          <a:xfrm>
            <a:off x="457200" y="1447800"/>
            <a:ext cx="8229600" cy="4572000"/>
          </a:xfrm>
        </p:spPr>
        <p:txBody>
          <a:bodyPr>
            <a:normAutofit fontScale="25000" lnSpcReduction="20000"/>
          </a:bodyPr>
          <a:lstStyle/>
          <a:p>
            <a:r>
              <a:rPr lang="en-US" sz="8000" b="1" dirty="0" smtClean="0"/>
              <a:t>Statistics </a:t>
            </a:r>
            <a:r>
              <a:rPr lang="en-US" sz="8000" b="1" dirty="0"/>
              <a:t>show that cheating among high school students has risen dramatically during the past 50 years. </a:t>
            </a:r>
          </a:p>
          <a:p>
            <a:r>
              <a:rPr lang="en-US" sz="8000" b="1" dirty="0" smtClean="0"/>
              <a:t>In </a:t>
            </a:r>
            <a:r>
              <a:rPr lang="en-US" sz="8000" b="1" dirty="0"/>
              <a:t>the past it was the struggling student who was more likely to cheat just to get by. Today it is also the above-average college bound students who are cheating. </a:t>
            </a:r>
          </a:p>
          <a:p>
            <a:r>
              <a:rPr lang="en-US" sz="8000" b="1" dirty="0" smtClean="0"/>
              <a:t>73</a:t>
            </a:r>
            <a:r>
              <a:rPr lang="en-US" sz="8000" b="1" dirty="0"/>
              <a:t>% of all test takers, including prospective graduate students and teachers agree that most students do cheat at some point. 86% of high school students agreed. </a:t>
            </a:r>
          </a:p>
          <a:p>
            <a:r>
              <a:rPr lang="en-US" sz="8000" b="1" dirty="0" smtClean="0"/>
              <a:t>Cheating </a:t>
            </a:r>
            <a:r>
              <a:rPr lang="en-US" sz="8000" b="1" dirty="0"/>
              <a:t>no longer carries the stigma that it used to. Less social disapproval coupled with increased competition for admission into universities and graduate schools has made students more willing to do whatever it takes to get the A. </a:t>
            </a:r>
          </a:p>
          <a:p>
            <a:r>
              <a:rPr lang="en-US" sz="8000" b="1" dirty="0" smtClean="0"/>
              <a:t>Grades</a:t>
            </a:r>
            <a:r>
              <a:rPr lang="en-US" sz="8000" b="1" dirty="0"/>
              <a:t>, rather than education, have become the major focus of many students. </a:t>
            </a:r>
          </a:p>
          <a:p>
            <a:r>
              <a:rPr lang="en-US" sz="8000" b="1" dirty="0" smtClean="0"/>
              <a:t>Fewer </a:t>
            </a:r>
            <a:r>
              <a:rPr lang="en-US" sz="8000" b="1" dirty="0"/>
              <a:t>college officials (35%) believe that cheating is a problem, in this country than do members of the public (41%). </a:t>
            </a:r>
          </a:p>
          <a:p>
            <a:endParaRPr lang="en-US" sz="7200" b="1" dirty="0"/>
          </a:p>
        </p:txBody>
      </p:sp>
    </p:spTree>
    <p:extLst>
      <p:ext uri="{BB962C8B-B14F-4D97-AF65-F5344CB8AC3E}">
        <p14:creationId xmlns:p14="http://schemas.microsoft.com/office/powerpoint/2010/main" val="827253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lie-brown-1-sad.jpg"/>
          <p:cNvPicPr>
            <a:picLocks noChangeAspect="1"/>
          </p:cNvPicPr>
          <p:nvPr/>
        </p:nvPicPr>
        <p:blipFill>
          <a:blip r:embed="rId3" cstate="print"/>
          <a:stretch>
            <a:fillRect/>
          </a:stretch>
        </p:blipFill>
        <p:spPr>
          <a:xfrm>
            <a:off x="152399" y="152400"/>
            <a:ext cx="3358299" cy="4343400"/>
          </a:xfrm>
          <a:prstGeom prst="rect">
            <a:avLst/>
          </a:prstGeom>
        </p:spPr>
      </p:pic>
      <p:sp>
        <p:nvSpPr>
          <p:cNvPr id="5" name="TextBox 4"/>
          <p:cNvSpPr txBox="1"/>
          <p:nvPr/>
        </p:nvSpPr>
        <p:spPr>
          <a:xfrm>
            <a:off x="3048000" y="228601"/>
            <a:ext cx="5715000" cy="1785104"/>
          </a:xfrm>
          <a:prstGeom prst="rect">
            <a:avLst/>
          </a:prstGeom>
          <a:noFill/>
        </p:spPr>
        <p:txBody>
          <a:bodyPr wrap="square" rtlCol="0">
            <a:spAutoFit/>
          </a:bodyPr>
          <a:lstStyle/>
          <a:p>
            <a:pPr algn="ctr"/>
            <a:endParaRPr lang="en-US" sz="5400" b="1" u="sng" dirty="0" smtClean="0"/>
          </a:p>
          <a:p>
            <a:endParaRPr lang="en-US" sz="2800" b="1" u="sng" dirty="0" smtClean="0"/>
          </a:p>
          <a:p>
            <a:r>
              <a:rPr lang="en-US" sz="2800" b="1" dirty="0" smtClean="0"/>
              <a:t>		</a:t>
            </a:r>
            <a:r>
              <a:rPr lang="en-US" sz="2800" b="1" u="sng" dirty="0" smtClean="0"/>
              <a:t> </a:t>
            </a:r>
            <a:endParaRPr lang="en-US" sz="2800" b="1" dirty="0">
              <a:solidFill>
                <a:srgbClr val="FFC000"/>
              </a:solidFill>
            </a:endParaRPr>
          </a:p>
        </p:txBody>
      </p:sp>
      <p:sp>
        <p:nvSpPr>
          <p:cNvPr id="8" name="TextBox 7"/>
          <p:cNvSpPr txBox="1"/>
          <p:nvPr/>
        </p:nvSpPr>
        <p:spPr>
          <a:xfrm>
            <a:off x="304800" y="5486400"/>
            <a:ext cx="8610600" cy="1107996"/>
          </a:xfrm>
          <a:prstGeom prst="rect">
            <a:avLst/>
          </a:prstGeom>
          <a:noFill/>
        </p:spPr>
        <p:txBody>
          <a:bodyPr wrap="square" rtlCol="0">
            <a:spAutoFit/>
          </a:bodyPr>
          <a:lstStyle/>
          <a:p>
            <a:r>
              <a:rPr lang="en-US" sz="2400" b="1" dirty="0" smtClean="0"/>
              <a:t>Explore these problem solving strategies: </a:t>
            </a:r>
            <a:r>
              <a:rPr lang="en-US" sz="2400" b="1" dirty="0" smtClean="0">
                <a:hlinkClick r:id="rId4"/>
              </a:rPr>
              <a:t>http://www2.maxwell.syr.edu/plegal/TIPS/intro.html</a:t>
            </a:r>
            <a:endParaRPr lang="en-US" sz="2400" b="1" dirty="0" smtClean="0"/>
          </a:p>
          <a:p>
            <a:endParaRPr lang="en-US" dirty="0"/>
          </a:p>
        </p:txBody>
      </p:sp>
      <p:sp>
        <p:nvSpPr>
          <p:cNvPr id="6" name="TextBox 5"/>
          <p:cNvSpPr txBox="1"/>
          <p:nvPr/>
        </p:nvSpPr>
        <p:spPr>
          <a:xfrm>
            <a:off x="3733800" y="2362200"/>
            <a:ext cx="3733800" cy="1200329"/>
          </a:xfrm>
          <a:prstGeom prst="rect">
            <a:avLst/>
          </a:prstGeom>
          <a:noFill/>
        </p:spPr>
        <p:txBody>
          <a:bodyPr wrap="square" rtlCol="0">
            <a:spAutoFit/>
          </a:bodyPr>
          <a:lstStyle/>
          <a:p>
            <a:r>
              <a:rPr lang="en-US" sz="2400" dirty="0" smtClean="0"/>
              <a:t>Go to:</a:t>
            </a:r>
          </a:p>
          <a:p>
            <a:endParaRPr lang="en-US" sz="2400" dirty="0" smtClean="0"/>
          </a:p>
          <a:p>
            <a:r>
              <a:rPr lang="en-US" sz="2400" dirty="0" smtClean="0">
                <a:hlinkClick r:id="rId5"/>
              </a:rPr>
              <a:t>Gathering the Evidence</a:t>
            </a:r>
            <a:endParaRPr lang="en-US" sz="2400" dirty="0"/>
          </a:p>
        </p:txBody>
      </p:sp>
      <p:sp>
        <p:nvSpPr>
          <p:cNvPr id="7" name="TextBox 6"/>
          <p:cNvSpPr txBox="1"/>
          <p:nvPr/>
        </p:nvSpPr>
        <p:spPr>
          <a:xfrm>
            <a:off x="3962400" y="609600"/>
            <a:ext cx="3886200" cy="1569660"/>
          </a:xfrm>
          <a:prstGeom prst="rect">
            <a:avLst/>
          </a:prstGeom>
          <a:noFill/>
        </p:spPr>
        <p:txBody>
          <a:bodyPr wrap="square" rtlCol="0">
            <a:spAutoFit/>
          </a:bodyPr>
          <a:lstStyle/>
          <a:p>
            <a:r>
              <a:rPr lang="en-US" sz="2400" dirty="0" smtClean="0"/>
              <a:t>In addition to Statistics, another source for Gathering the Evidence is Case Studies</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CASE STUDY “PINNOCHIO’S NOSE”</a:t>
            </a:r>
            <a:endParaRPr lang="en-US" b="1" dirty="0"/>
          </a:p>
        </p:txBody>
      </p:sp>
      <p:sp>
        <p:nvSpPr>
          <p:cNvPr id="3" name="Content Placeholder 2"/>
          <p:cNvSpPr>
            <a:spLocks noGrp="1"/>
          </p:cNvSpPr>
          <p:nvPr>
            <p:ph idx="1"/>
          </p:nvPr>
        </p:nvSpPr>
        <p:spPr/>
        <p:txBody>
          <a:bodyPr>
            <a:normAutofit fontScale="32500" lnSpcReduction="20000"/>
          </a:bodyPr>
          <a:lstStyle/>
          <a:p>
            <a:r>
              <a:rPr lang="en-US" sz="5500" b="1" dirty="0">
                <a:solidFill>
                  <a:srgbClr val="FFC000"/>
                </a:solidFill>
              </a:rPr>
              <a:t>Tom, a pre-med. student, works two part-time jobs while attending Prestigious University. Tom finds his course load for the spring semester very challenging and he struggles to keep up with the assignments in his anthropology course. Tom knows anthropology instructor, Dr. B., thinks highly of him and that Dr. B has a reputation of being somewhat of a softy when it comes to "good" students. So, having missed the deadline for submission of an important paper, Tom goes to Dr. B with the story that he and his twin brother were in a serious car accident over the weekend. Tom explains that he didn't hand in the assignment because he has been at the hospital sitting at his brother's bedside in the intensive care unit where his brother is now on life support. Dr. B is of course very sympathetic and grants Tom an extension on the assignment. Later in the semester Tom once again finds himself behind the eight ball on an assignment</a:t>
            </a:r>
            <a:r>
              <a:rPr lang="en-US" sz="5500" b="1" dirty="0" smtClean="0">
                <a:solidFill>
                  <a:srgbClr val="FFC000"/>
                </a:solidFill>
              </a:rPr>
              <a:t>...</a:t>
            </a:r>
            <a:endParaRPr lang="en-US" b="1" dirty="0" smtClean="0">
              <a:solidFill>
                <a:srgbClr val="FFC000"/>
              </a:solidFill>
              <a:hlinkClick r:id="rId3"/>
            </a:endParaRPr>
          </a:p>
          <a:p>
            <a:endParaRPr lang="en-US" sz="6200" dirty="0">
              <a:solidFill>
                <a:schemeClr val="accent5">
                  <a:lumMod val="75000"/>
                </a:schemeClr>
              </a:solidFill>
              <a:hlinkClick r:id="rId3"/>
            </a:endParaRPr>
          </a:p>
          <a:p>
            <a:r>
              <a:rPr lang="en-US" sz="6200" u="sng" dirty="0" smtClean="0">
                <a:solidFill>
                  <a:schemeClr val="accent5">
                    <a:lumMod val="75000"/>
                  </a:schemeClr>
                </a:solidFill>
                <a:hlinkClick r:id="rId3"/>
              </a:rPr>
              <a:t>See the rest here </a:t>
            </a:r>
            <a:r>
              <a:rPr lang="en-US" sz="6200" dirty="0" smtClean="0">
                <a:solidFill>
                  <a:schemeClr val="accent5">
                    <a:lumMod val="75000"/>
                  </a:schemeClr>
                </a:solidFill>
                <a:hlinkClick r:id="rId3"/>
              </a:rPr>
              <a:t>http</a:t>
            </a:r>
            <a:r>
              <a:rPr lang="en-US" sz="6200" dirty="0">
                <a:solidFill>
                  <a:schemeClr val="accent5">
                    <a:lumMod val="75000"/>
                  </a:schemeClr>
                </a:solidFill>
                <a:hlinkClick r:id="rId3"/>
              </a:rPr>
              <a:t>://</a:t>
            </a:r>
            <a:r>
              <a:rPr lang="en-US" sz="6200" dirty="0" smtClean="0">
                <a:solidFill>
                  <a:schemeClr val="accent5">
                    <a:lumMod val="75000"/>
                  </a:schemeClr>
                </a:solidFill>
                <a:hlinkClick r:id="rId3"/>
              </a:rPr>
              <a:t>www.webguru.neu.edu/professionalism/case-studies/pinocchios-nose</a:t>
            </a:r>
            <a:endParaRPr lang="en-US" sz="6200" dirty="0">
              <a:solidFill>
                <a:schemeClr val="accent5">
                  <a:lumMod val="75000"/>
                </a:schemeClr>
              </a:solidFill>
            </a:endParaRPr>
          </a:p>
          <a:p>
            <a:endParaRPr lang="en-US" dirty="0" smtClean="0"/>
          </a:p>
          <a:p>
            <a:endParaRPr lang="en-US" dirty="0" smtClean="0"/>
          </a:p>
        </p:txBody>
      </p:sp>
    </p:spTree>
    <p:extLst>
      <p:ext uri="{BB962C8B-B14F-4D97-AF65-F5344CB8AC3E}">
        <p14:creationId xmlns:p14="http://schemas.microsoft.com/office/powerpoint/2010/main" val="1017899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lie-brown-1-sad.jpg"/>
          <p:cNvPicPr>
            <a:picLocks noChangeAspect="1"/>
          </p:cNvPicPr>
          <p:nvPr/>
        </p:nvPicPr>
        <p:blipFill>
          <a:blip r:embed="rId3" cstate="print"/>
          <a:stretch>
            <a:fillRect/>
          </a:stretch>
        </p:blipFill>
        <p:spPr>
          <a:xfrm>
            <a:off x="152399" y="152400"/>
            <a:ext cx="3358299" cy="4343400"/>
          </a:xfrm>
          <a:prstGeom prst="rect">
            <a:avLst/>
          </a:prstGeom>
        </p:spPr>
      </p:pic>
      <p:sp>
        <p:nvSpPr>
          <p:cNvPr id="5" name="TextBox 4"/>
          <p:cNvSpPr txBox="1"/>
          <p:nvPr/>
        </p:nvSpPr>
        <p:spPr>
          <a:xfrm>
            <a:off x="3048000" y="228601"/>
            <a:ext cx="5715000" cy="1785104"/>
          </a:xfrm>
          <a:prstGeom prst="rect">
            <a:avLst/>
          </a:prstGeom>
          <a:noFill/>
        </p:spPr>
        <p:txBody>
          <a:bodyPr wrap="square" rtlCol="0">
            <a:spAutoFit/>
          </a:bodyPr>
          <a:lstStyle/>
          <a:p>
            <a:pPr algn="ctr"/>
            <a:endParaRPr lang="en-US" sz="5400" b="1" u="sng" dirty="0" smtClean="0"/>
          </a:p>
          <a:p>
            <a:endParaRPr lang="en-US" sz="2800" b="1" u="sng" dirty="0" smtClean="0"/>
          </a:p>
          <a:p>
            <a:r>
              <a:rPr lang="en-US" sz="2800" b="1" dirty="0" smtClean="0"/>
              <a:t>		</a:t>
            </a:r>
            <a:r>
              <a:rPr lang="en-US" sz="2800" b="1" u="sng" dirty="0" smtClean="0"/>
              <a:t> </a:t>
            </a:r>
            <a:endParaRPr lang="en-US" sz="2800" b="1" dirty="0">
              <a:solidFill>
                <a:srgbClr val="FFC000"/>
              </a:solidFill>
            </a:endParaRPr>
          </a:p>
        </p:txBody>
      </p:sp>
      <p:sp>
        <p:nvSpPr>
          <p:cNvPr id="8" name="TextBox 7"/>
          <p:cNvSpPr txBox="1"/>
          <p:nvPr/>
        </p:nvSpPr>
        <p:spPr>
          <a:xfrm>
            <a:off x="304800" y="5486400"/>
            <a:ext cx="8610600" cy="1107996"/>
          </a:xfrm>
          <a:prstGeom prst="rect">
            <a:avLst/>
          </a:prstGeom>
          <a:noFill/>
        </p:spPr>
        <p:txBody>
          <a:bodyPr wrap="square" rtlCol="0">
            <a:spAutoFit/>
          </a:bodyPr>
          <a:lstStyle/>
          <a:p>
            <a:r>
              <a:rPr lang="en-US" sz="2400" b="1" dirty="0" smtClean="0"/>
              <a:t>Explore these problem solving strategies: </a:t>
            </a:r>
            <a:r>
              <a:rPr lang="en-US" sz="2400" b="1" dirty="0" smtClean="0">
                <a:hlinkClick r:id="rId4"/>
              </a:rPr>
              <a:t>http://www2.maxwell.syr.edu/plegal/TIPS/intro.html</a:t>
            </a:r>
            <a:endParaRPr lang="en-US" sz="2400" b="1" dirty="0" smtClean="0"/>
          </a:p>
          <a:p>
            <a:endParaRPr lang="en-US" dirty="0"/>
          </a:p>
        </p:txBody>
      </p:sp>
      <p:sp>
        <p:nvSpPr>
          <p:cNvPr id="6" name="TextBox 5"/>
          <p:cNvSpPr txBox="1"/>
          <p:nvPr/>
        </p:nvSpPr>
        <p:spPr>
          <a:xfrm>
            <a:off x="3733800" y="2362200"/>
            <a:ext cx="3733800" cy="1200329"/>
          </a:xfrm>
          <a:prstGeom prst="rect">
            <a:avLst/>
          </a:prstGeom>
          <a:noFill/>
        </p:spPr>
        <p:txBody>
          <a:bodyPr wrap="square" rtlCol="0">
            <a:spAutoFit/>
          </a:bodyPr>
          <a:lstStyle/>
          <a:p>
            <a:r>
              <a:rPr lang="en-US" sz="2400" dirty="0" smtClean="0"/>
              <a:t>Go to:</a:t>
            </a:r>
          </a:p>
          <a:p>
            <a:endParaRPr lang="en-US" sz="2400" dirty="0" smtClean="0"/>
          </a:p>
          <a:p>
            <a:r>
              <a:rPr lang="en-US" sz="2400" dirty="0" smtClean="0">
                <a:hlinkClick r:id="rId5"/>
              </a:rPr>
              <a:t>Gathering the Evidence</a:t>
            </a:r>
            <a:endParaRPr lang="en-US" sz="2400" dirty="0"/>
          </a:p>
        </p:txBody>
      </p:sp>
      <p:sp>
        <p:nvSpPr>
          <p:cNvPr id="7" name="TextBox 6"/>
          <p:cNvSpPr txBox="1"/>
          <p:nvPr/>
        </p:nvSpPr>
        <p:spPr>
          <a:xfrm>
            <a:off x="3962400" y="609600"/>
            <a:ext cx="3886200" cy="1200329"/>
          </a:xfrm>
          <a:prstGeom prst="rect">
            <a:avLst/>
          </a:prstGeom>
          <a:noFill/>
        </p:spPr>
        <p:txBody>
          <a:bodyPr wrap="square" rtlCol="0">
            <a:spAutoFit/>
          </a:bodyPr>
          <a:lstStyle/>
          <a:p>
            <a:r>
              <a:rPr lang="en-US" sz="2400" dirty="0" smtClean="0"/>
              <a:t>Another source for Gathering the Evidence is an article by an expert</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7494"/>
            <a:ext cx="8229600" cy="2551906"/>
          </a:xfrm>
        </p:spPr>
        <p:txBody>
          <a:bodyPr>
            <a:noAutofit/>
          </a:bodyPr>
          <a:lstStyle/>
          <a:p>
            <a:pPr algn="ctr"/>
            <a:r>
              <a:rPr lang="en-US" sz="3200" dirty="0" smtClean="0">
                <a:solidFill>
                  <a:srgbClr val="FFC000"/>
                </a:solidFill>
              </a:rPr>
              <a:t>You are now receiving an </a:t>
            </a:r>
            <a:r>
              <a:rPr lang="en-US" sz="3200" b="1" u="sng" dirty="0" smtClean="0">
                <a:solidFill>
                  <a:srgbClr val="FFC000"/>
                </a:solidFill>
              </a:rPr>
              <a:t>article</a:t>
            </a:r>
            <a:r>
              <a:rPr lang="en-US" sz="3200" dirty="0" smtClean="0">
                <a:solidFill>
                  <a:srgbClr val="FFC000"/>
                </a:solidFill>
              </a:rPr>
              <a:t> written by an expert Col. Eric </a:t>
            </a:r>
            <a:r>
              <a:rPr lang="en-US" sz="3200" dirty="0" err="1" smtClean="0">
                <a:solidFill>
                  <a:srgbClr val="FFC000"/>
                </a:solidFill>
              </a:rPr>
              <a:t>Kail</a:t>
            </a:r>
            <a:r>
              <a:rPr lang="en-US" sz="3200" dirty="0" smtClean="0">
                <a:solidFill>
                  <a:srgbClr val="FFC000"/>
                </a:solidFill>
              </a:rPr>
              <a:t> titled, “</a:t>
            </a:r>
            <a:r>
              <a:rPr lang="en-US" sz="3200" b="1" dirty="0" smtClean="0">
                <a:solidFill>
                  <a:srgbClr val="FFC000"/>
                </a:solidFill>
              </a:rPr>
              <a:t>Leadership character: The role of integrity” to </a:t>
            </a:r>
            <a:r>
              <a:rPr lang="en-US" sz="3200" dirty="0" smtClean="0">
                <a:solidFill>
                  <a:srgbClr val="FFC000"/>
                </a:solidFill>
              </a:rPr>
              <a:t>help you find </a:t>
            </a:r>
            <a:r>
              <a:rPr lang="en-US" sz="3200" b="1" u="sng" dirty="0" smtClean="0">
                <a:solidFill>
                  <a:srgbClr val="FFC000"/>
                </a:solidFill>
              </a:rPr>
              <a:t>evidence</a:t>
            </a:r>
            <a:r>
              <a:rPr lang="en-US" sz="3200" b="1" dirty="0" smtClean="0"/>
              <a:t/>
            </a:r>
            <a:br>
              <a:rPr lang="en-US" sz="3200" b="1" dirty="0" smtClean="0"/>
            </a:br>
            <a:endParaRPr lang="en-US" sz="3000" b="1" dirty="0">
              <a:solidFill>
                <a:srgbClr val="FFFF00"/>
              </a:solidFill>
            </a:endParaRPr>
          </a:p>
        </p:txBody>
      </p:sp>
      <p:sp>
        <p:nvSpPr>
          <p:cNvPr id="6" name="Content Placeholder 5"/>
          <p:cNvSpPr>
            <a:spLocks noGrp="1"/>
          </p:cNvSpPr>
          <p:nvPr>
            <p:ph idx="1"/>
          </p:nvPr>
        </p:nvSpPr>
        <p:spPr/>
        <p:txBody>
          <a:bodyPr/>
          <a:lstStyle/>
          <a:p>
            <a:endParaRPr lang="en-US" dirty="0" smtClean="0"/>
          </a:p>
          <a:p>
            <a:endParaRPr lang="en-US" dirty="0"/>
          </a:p>
        </p:txBody>
      </p:sp>
      <p:pic>
        <p:nvPicPr>
          <p:cNvPr id="4" name="Content Placeholder 7" descr="00387775.jpg"/>
          <p:cNvPicPr>
            <a:picLocks noChangeAspect="1"/>
          </p:cNvPicPr>
          <p:nvPr/>
        </p:nvPicPr>
        <p:blipFill>
          <a:blip r:embed="rId3" cstate="print"/>
          <a:stretch>
            <a:fillRect/>
          </a:stretch>
        </p:blipFill>
        <p:spPr>
          <a:xfrm>
            <a:off x="838200" y="2819400"/>
            <a:ext cx="7391400" cy="3429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lie-brown-1-sad.jpg"/>
          <p:cNvPicPr>
            <a:picLocks noChangeAspect="1"/>
          </p:cNvPicPr>
          <p:nvPr/>
        </p:nvPicPr>
        <p:blipFill>
          <a:blip r:embed="rId3" cstate="print"/>
          <a:stretch>
            <a:fillRect/>
          </a:stretch>
        </p:blipFill>
        <p:spPr>
          <a:xfrm>
            <a:off x="152399" y="152400"/>
            <a:ext cx="3358299" cy="4343400"/>
          </a:xfrm>
          <a:prstGeom prst="rect">
            <a:avLst/>
          </a:prstGeom>
        </p:spPr>
      </p:pic>
      <p:sp>
        <p:nvSpPr>
          <p:cNvPr id="5" name="TextBox 4"/>
          <p:cNvSpPr txBox="1"/>
          <p:nvPr/>
        </p:nvSpPr>
        <p:spPr>
          <a:xfrm>
            <a:off x="3048000" y="228601"/>
            <a:ext cx="5715000" cy="1785104"/>
          </a:xfrm>
          <a:prstGeom prst="rect">
            <a:avLst/>
          </a:prstGeom>
          <a:noFill/>
        </p:spPr>
        <p:txBody>
          <a:bodyPr wrap="square" rtlCol="0">
            <a:spAutoFit/>
          </a:bodyPr>
          <a:lstStyle/>
          <a:p>
            <a:pPr algn="ctr"/>
            <a:endParaRPr lang="en-US" sz="5400" b="1" u="sng" dirty="0" smtClean="0"/>
          </a:p>
          <a:p>
            <a:endParaRPr lang="en-US" sz="2800" b="1" u="sng" dirty="0" smtClean="0"/>
          </a:p>
          <a:p>
            <a:r>
              <a:rPr lang="en-US" sz="2800" b="1" dirty="0" smtClean="0"/>
              <a:t>		</a:t>
            </a:r>
            <a:r>
              <a:rPr lang="en-US" sz="2800" b="1" u="sng" dirty="0" smtClean="0"/>
              <a:t> </a:t>
            </a:r>
            <a:endParaRPr lang="en-US" sz="2800" b="1" dirty="0">
              <a:solidFill>
                <a:srgbClr val="FFC000"/>
              </a:solidFill>
            </a:endParaRPr>
          </a:p>
        </p:txBody>
      </p:sp>
      <p:sp>
        <p:nvSpPr>
          <p:cNvPr id="8" name="TextBox 7"/>
          <p:cNvSpPr txBox="1"/>
          <p:nvPr/>
        </p:nvSpPr>
        <p:spPr>
          <a:xfrm>
            <a:off x="304800" y="5486400"/>
            <a:ext cx="8610600" cy="1107996"/>
          </a:xfrm>
          <a:prstGeom prst="rect">
            <a:avLst/>
          </a:prstGeom>
          <a:noFill/>
        </p:spPr>
        <p:txBody>
          <a:bodyPr wrap="square" rtlCol="0">
            <a:spAutoFit/>
          </a:bodyPr>
          <a:lstStyle/>
          <a:p>
            <a:r>
              <a:rPr lang="en-US" sz="2400" b="1" dirty="0" smtClean="0"/>
              <a:t>Explore these problem solving strategies: </a:t>
            </a:r>
            <a:r>
              <a:rPr lang="en-US" sz="2400" b="1" dirty="0" smtClean="0">
                <a:hlinkClick r:id="rId4"/>
              </a:rPr>
              <a:t>http://www2.maxwell.syr.edu/plegal/TIPS/intro.html</a:t>
            </a:r>
            <a:endParaRPr lang="en-US" sz="2400" b="1" dirty="0" smtClean="0"/>
          </a:p>
          <a:p>
            <a:endParaRPr lang="en-US" dirty="0"/>
          </a:p>
        </p:txBody>
      </p:sp>
      <p:sp>
        <p:nvSpPr>
          <p:cNvPr id="6" name="TextBox 5"/>
          <p:cNvSpPr txBox="1"/>
          <p:nvPr/>
        </p:nvSpPr>
        <p:spPr>
          <a:xfrm>
            <a:off x="3733800" y="2362200"/>
            <a:ext cx="3733800" cy="1200329"/>
          </a:xfrm>
          <a:prstGeom prst="rect">
            <a:avLst/>
          </a:prstGeom>
          <a:noFill/>
        </p:spPr>
        <p:txBody>
          <a:bodyPr wrap="square" rtlCol="0">
            <a:spAutoFit/>
          </a:bodyPr>
          <a:lstStyle/>
          <a:p>
            <a:r>
              <a:rPr lang="en-US" sz="2400" dirty="0" smtClean="0"/>
              <a:t>Go to:</a:t>
            </a:r>
          </a:p>
          <a:p>
            <a:endParaRPr lang="en-US" sz="2400" dirty="0" smtClean="0"/>
          </a:p>
          <a:p>
            <a:r>
              <a:rPr lang="en-US" sz="2400" dirty="0" smtClean="0">
                <a:hlinkClick r:id="rId5"/>
              </a:rPr>
              <a:t>Gathering the Evidence</a:t>
            </a:r>
            <a:endParaRPr lang="en-US" sz="2400" dirty="0"/>
          </a:p>
        </p:txBody>
      </p:sp>
      <p:sp>
        <p:nvSpPr>
          <p:cNvPr id="7" name="TextBox 6"/>
          <p:cNvSpPr txBox="1"/>
          <p:nvPr/>
        </p:nvSpPr>
        <p:spPr>
          <a:xfrm>
            <a:off x="3657600" y="152400"/>
            <a:ext cx="4876800" cy="1938992"/>
          </a:xfrm>
          <a:prstGeom prst="rect">
            <a:avLst/>
          </a:prstGeom>
          <a:noFill/>
        </p:spPr>
        <p:txBody>
          <a:bodyPr wrap="square" rtlCol="0">
            <a:spAutoFit/>
          </a:bodyPr>
          <a:lstStyle/>
          <a:p>
            <a:r>
              <a:rPr lang="en-US" sz="2400" dirty="0" smtClean="0"/>
              <a:t>A final source for Gathering the Evidence is Surveys.  For a survey on Integrity at Westinghouse, what questions would you ask students?</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INTEGRITY in School</a:t>
            </a:r>
            <a:endParaRPr lang="en-US" sz="6000" b="1" dirty="0"/>
          </a:p>
        </p:txBody>
      </p:sp>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5801" y="1447801"/>
            <a:ext cx="2743200" cy="3733800"/>
          </a:xfrm>
        </p:spPr>
      </p:pic>
      <p:pic>
        <p:nvPicPr>
          <p:cNvPr id="11" name="Content Placeholder 10"/>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724400" y="1371601"/>
            <a:ext cx="3086101" cy="3733799"/>
          </a:xfrm>
        </p:spPr>
      </p:pic>
      <p:sp>
        <p:nvSpPr>
          <p:cNvPr id="12" name="Rectangle 11"/>
          <p:cNvSpPr/>
          <p:nvPr/>
        </p:nvSpPr>
        <p:spPr>
          <a:xfrm>
            <a:off x="685800" y="5257800"/>
            <a:ext cx="3048000" cy="1384995"/>
          </a:xfrm>
          <a:prstGeom prst="rect">
            <a:avLst/>
          </a:prstGeom>
        </p:spPr>
        <p:txBody>
          <a:bodyPr wrap="square">
            <a:spAutoFit/>
          </a:bodyPr>
          <a:lstStyle/>
          <a:p>
            <a:r>
              <a:rPr lang="en-US" sz="1200" b="1" dirty="0" smtClean="0">
                <a:solidFill>
                  <a:schemeClr val="accent5">
                    <a:lumMod val="75000"/>
                  </a:schemeClr>
                </a:solidFill>
              </a:rPr>
              <a:t>Academic </a:t>
            </a:r>
            <a:r>
              <a:rPr lang="en-US" sz="1200" b="1" dirty="0">
                <a:solidFill>
                  <a:schemeClr val="accent5">
                    <a:lumMod val="75000"/>
                  </a:schemeClr>
                </a:solidFill>
              </a:rPr>
              <a:t>cheating is defined as representing someone else's work as your own. It can take many forms, including sharing another's work, purchasing a term paper or test questions in </a:t>
            </a:r>
            <a:r>
              <a:rPr lang="en-US" sz="1200" b="1" dirty="0" smtClean="0">
                <a:solidFill>
                  <a:schemeClr val="accent5">
                    <a:lumMod val="75000"/>
                  </a:schemeClr>
                </a:solidFill>
              </a:rPr>
              <a:t>advance or </a:t>
            </a:r>
            <a:r>
              <a:rPr lang="en-US" sz="1200" b="1" dirty="0">
                <a:solidFill>
                  <a:schemeClr val="accent5">
                    <a:lumMod val="75000"/>
                  </a:schemeClr>
                </a:solidFill>
              </a:rPr>
              <a:t>paying </a:t>
            </a:r>
            <a:r>
              <a:rPr lang="en-US" sz="1200" b="1" dirty="0" smtClean="0">
                <a:solidFill>
                  <a:schemeClr val="accent5">
                    <a:lumMod val="75000"/>
                  </a:schemeClr>
                </a:solidFill>
              </a:rPr>
              <a:t>another person </a:t>
            </a:r>
            <a:r>
              <a:rPr lang="en-US" sz="1200" b="1" dirty="0">
                <a:solidFill>
                  <a:schemeClr val="accent5">
                    <a:lumMod val="75000"/>
                  </a:schemeClr>
                </a:solidFill>
              </a:rPr>
              <a:t>to do the work for </a:t>
            </a:r>
            <a:r>
              <a:rPr lang="en-US" sz="1200" b="1" dirty="0" smtClean="0">
                <a:solidFill>
                  <a:schemeClr val="accent5">
                    <a:lumMod val="75000"/>
                  </a:schemeClr>
                </a:solidFill>
              </a:rPr>
              <a:t>you.</a:t>
            </a:r>
            <a:endParaRPr lang="en-US" sz="1200" b="1" dirty="0">
              <a:solidFill>
                <a:schemeClr val="accent5">
                  <a:lumMod val="75000"/>
                </a:schemeClr>
              </a:solidFill>
            </a:endParaRPr>
          </a:p>
        </p:txBody>
      </p:sp>
      <p:sp>
        <p:nvSpPr>
          <p:cNvPr id="13" name="TextBox 12"/>
          <p:cNvSpPr txBox="1"/>
          <p:nvPr/>
        </p:nvSpPr>
        <p:spPr>
          <a:xfrm>
            <a:off x="5257800" y="5267587"/>
            <a:ext cx="2590800" cy="1200329"/>
          </a:xfrm>
          <a:prstGeom prst="rect">
            <a:avLst/>
          </a:prstGeom>
          <a:noFill/>
        </p:spPr>
        <p:txBody>
          <a:bodyPr wrap="square" rtlCol="0">
            <a:spAutoFit/>
          </a:bodyPr>
          <a:lstStyle/>
          <a:p>
            <a:r>
              <a:rPr lang="en-US" sz="1200" b="1" dirty="0" smtClean="0">
                <a:solidFill>
                  <a:schemeClr val="accent5">
                    <a:lumMod val="75000"/>
                  </a:schemeClr>
                </a:solidFill>
              </a:rPr>
              <a:t>Doing homework all the time on and on time is one way to show you have integrity. Homework shouldn’t be done only when it counts for a grade or when a phone call home will be made.</a:t>
            </a:r>
            <a:endParaRPr lang="en-US" sz="1200" b="1" dirty="0">
              <a:solidFill>
                <a:schemeClr val="accent5">
                  <a:lumMod val="75000"/>
                </a:schemeClr>
              </a:solidFill>
            </a:endParaRPr>
          </a:p>
        </p:txBody>
      </p:sp>
    </p:spTree>
    <p:extLst>
      <p:ext uri="{BB962C8B-B14F-4D97-AF65-F5344CB8AC3E}">
        <p14:creationId xmlns:p14="http://schemas.microsoft.com/office/powerpoint/2010/main" val="150985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rgbClr val="FFC000"/>
                </a:solidFill>
              </a:rPr>
              <a:t>Researching evidence is a start to a solution!</a:t>
            </a:r>
            <a:endParaRPr lang="en-US" b="1" dirty="0">
              <a:solidFill>
                <a:srgbClr val="FFC000"/>
              </a:solidFill>
            </a:endParaRPr>
          </a:p>
        </p:txBody>
      </p:sp>
      <p:sp>
        <p:nvSpPr>
          <p:cNvPr id="3" name="Content Placeholder 2"/>
          <p:cNvSpPr>
            <a:spLocks noGrp="1"/>
          </p:cNvSpPr>
          <p:nvPr>
            <p:ph idx="1"/>
          </p:nvPr>
        </p:nvSpPr>
        <p:spPr/>
        <p:txBody>
          <a:bodyPr>
            <a:normAutofit/>
          </a:bodyPr>
          <a:lstStyle/>
          <a:p>
            <a:r>
              <a:rPr lang="en-US" b="1" dirty="0" smtClean="0"/>
              <a:t>Get into your usual groups and come up with 10 ways we can instill integrity in every student.</a:t>
            </a:r>
          </a:p>
          <a:p>
            <a:endParaRPr lang="en-US" b="1" dirty="0"/>
          </a:p>
          <a:p>
            <a:pPr marL="64008" indent="0">
              <a:buNone/>
            </a:pPr>
            <a:endParaRPr lang="en-US" b="1" dirty="0" smtClean="0"/>
          </a:p>
          <a:p>
            <a:r>
              <a:rPr lang="en-US" b="1" dirty="0"/>
              <a:t>For hints, go to http://www.webguru.neu.edu/professionalism/research-integrity</a:t>
            </a:r>
            <a:endParaRPr lang="en-US" b="1"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914400"/>
            <a:ext cx="8153400" cy="6309420"/>
          </a:xfrm>
          <a:prstGeom prst="rect">
            <a:avLst/>
          </a:prstGeom>
          <a:noFill/>
        </p:spPr>
        <p:txBody>
          <a:bodyPr wrap="square" rtlCol="0">
            <a:spAutoFit/>
          </a:bodyPr>
          <a:lstStyle/>
          <a:p>
            <a:pPr algn="ctr"/>
            <a:r>
              <a:rPr lang="en-US" sz="5000" b="1" dirty="0" smtClean="0"/>
              <a:t>Email me for any questions, comments and/or ideas on how to improve Westinghouse: Ms. Berger: </a:t>
            </a:r>
            <a:r>
              <a:rPr lang="en-US" sz="4600" b="1" dirty="0" smtClean="0">
                <a:hlinkClick r:id="rId3"/>
              </a:rPr>
              <a:t>teachegerman@gmail.com</a:t>
            </a:r>
            <a:endParaRPr lang="en-US" sz="4600" b="1" dirty="0" smtClean="0"/>
          </a:p>
          <a:p>
            <a:endParaRPr lang="en-US" sz="3600"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Integrity in Westinghouse</a:t>
            </a:r>
            <a:endParaRPr lang="en-US" b="1"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a:buNone/>
            </a:pPr>
            <a:r>
              <a:rPr lang="en-US" sz="3200" dirty="0" smtClean="0">
                <a:latin typeface="Bookman Old Style" pitchFamily="18" charset="0"/>
              </a:rPr>
              <a:t>Students will be able to perform a public policy analysis on the issue of integrity amongst the students in Westinghouse High school, following the six steps of PPA.</a:t>
            </a:r>
          </a:p>
          <a:p>
            <a:pPr>
              <a:buNone/>
            </a:pPr>
            <a:r>
              <a:rPr lang="en-US" sz="3200" i="1" dirty="0" smtClean="0">
                <a:latin typeface="Bookman Old Style" pitchFamily="18" charset="0"/>
              </a:rPr>
              <a:t>Today we will complete </a:t>
            </a:r>
            <a:r>
              <a:rPr lang="en-US" sz="3200" b="1" i="1" dirty="0" smtClean="0">
                <a:solidFill>
                  <a:srgbClr val="FFFF00"/>
                </a:solidFill>
                <a:latin typeface="Bookman Old Style" pitchFamily="18" charset="0"/>
              </a:rPr>
              <a:t>steps 1 and 2.</a:t>
            </a:r>
          </a:p>
          <a:p>
            <a:pPr>
              <a:buNone/>
            </a:pPr>
            <a:endParaRPr lang="en-US" sz="3200" dirty="0" smtClean="0">
              <a:latin typeface="Bookman Old Style" pitchFamily="18" charset="0"/>
            </a:endParaRPr>
          </a:p>
          <a:p>
            <a:pPr marL="514350" indent="-514350">
              <a:buFont typeface="+mj-lt"/>
              <a:buAutoNum type="arabicPeriod"/>
            </a:pPr>
            <a:r>
              <a:rPr lang="en-US" sz="3200" b="1" dirty="0" smtClean="0">
                <a:solidFill>
                  <a:srgbClr val="FFFF00"/>
                </a:solidFill>
                <a:latin typeface="Bookman Old Style" pitchFamily="18" charset="0"/>
              </a:rPr>
              <a:t>Define the Problem</a:t>
            </a:r>
          </a:p>
          <a:p>
            <a:pPr marL="514350" indent="-514350">
              <a:buFont typeface="+mj-lt"/>
              <a:buAutoNum type="arabicPeriod"/>
            </a:pPr>
            <a:r>
              <a:rPr lang="en-US" sz="3200" b="1" dirty="0" smtClean="0">
                <a:solidFill>
                  <a:srgbClr val="FFFF00"/>
                </a:solidFill>
                <a:latin typeface="Bookman Old Style" pitchFamily="18" charset="0"/>
              </a:rPr>
              <a:t>Gather the Evidence</a:t>
            </a:r>
          </a:p>
          <a:p>
            <a:pPr marL="514350" indent="-514350">
              <a:buFont typeface="+mj-lt"/>
              <a:buAutoNum type="arabicPeriod"/>
            </a:pPr>
            <a:r>
              <a:rPr lang="en-US" sz="3200" dirty="0" smtClean="0">
                <a:latin typeface="Bookman Old Style" pitchFamily="18" charset="0"/>
              </a:rPr>
              <a:t>Identify the Cause</a:t>
            </a:r>
          </a:p>
          <a:p>
            <a:pPr marL="514350" indent="-514350">
              <a:buFont typeface="+mj-lt"/>
              <a:buAutoNum type="arabicPeriod"/>
            </a:pPr>
            <a:r>
              <a:rPr lang="en-US" sz="3200" dirty="0" smtClean="0">
                <a:latin typeface="Bookman Old Style" pitchFamily="18" charset="0"/>
              </a:rPr>
              <a:t>Evaluate an Existing Policy</a:t>
            </a:r>
          </a:p>
          <a:p>
            <a:pPr marL="514350" indent="-514350">
              <a:buFont typeface="+mj-lt"/>
              <a:buAutoNum type="arabicPeriod"/>
            </a:pPr>
            <a:r>
              <a:rPr lang="en-US" sz="3200" dirty="0" smtClean="0">
                <a:latin typeface="Bookman Old Style" pitchFamily="18" charset="0"/>
              </a:rPr>
              <a:t>Develop Solutions</a:t>
            </a:r>
          </a:p>
          <a:p>
            <a:pPr marL="514350" indent="-514350">
              <a:buFont typeface="+mj-lt"/>
              <a:buAutoNum type="arabicPeriod"/>
            </a:pPr>
            <a:r>
              <a:rPr lang="en-US" sz="3200" dirty="0" smtClean="0">
                <a:latin typeface="Bookman Old Style" pitchFamily="18" charset="0"/>
              </a:rPr>
              <a:t>Select the Best Solution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What is integrity?</a:t>
            </a:r>
            <a:endParaRPr lang="en-US" sz="6000" b="1"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966119"/>
            <a:ext cx="4038600" cy="4038600"/>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1981200"/>
            <a:ext cx="4038600" cy="3962399"/>
          </a:xfrm>
        </p:spPr>
      </p:pic>
    </p:spTree>
    <p:extLst>
      <p:ext uri="{BB962C8B-B14F-4D97-AF65-F5344CB8AC3E}">
        <p14:creationId xmlns:p14="http://schemas.microsoft.com/office/powerpoint/2010/main" val="246069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What are some other words that we associate with INTEGRITY?</a:t>
            </a:r>
            <a:endParaRPr lang="en-US" b="1" dirty="0">
              <a:solidFill>
                <a:srgbClr val="FFFF00"/>
              </a:solidFill>
            </a:endParaRPr>
          </a:p>
        </p:txBody>
      </p:sp>
      <p:pic>
        <p:nvPicPr>
          <p:cNvPr id="5" name="Content Placeholder 4" descr="integrity2.jpg"/>
          <p:cNvPicPr>
            <a:picLocks noGrp="1" noChangeAspect="1"/>
          </p:cNvPicPr>
          <p:nvPr>
            <p:ph idx="1"/>
          </p:nvPr>
        </p:nvPicPr>
        <p:blipFill>
          <a:blip r:embed="rId3" cstate="print"/>
          <a:stretch>
            <a:fillRect/>
          </a:stretch>
        </p:blipFill>
        <p:spPr>
          <a:xfrm>
            <a:off x="457200" y="1828800"/>
            <a:ext cx="8229600" cy="4315079"/>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Are we born with integrity or can we somehow gain it?</a:t>
            </a:r>
            <a:endParaRPr lang="en-US"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600200"/>
            <a:ext cx="6408040" cy="5059295"/>
          </a:xfrm>
        </p:spPr>
      </p:pic>
    </p:spTree>
    <p:extLst>
      <p:ext uri="{BB962C8B-B14F-4D97-AF65-F5344CB8AC3E}">
        <p14:creationId xmlns:p14="http://schemas.microsoft.com/office/powerpoint/2010/main" val="3634905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1371600"/>
          </a:xfrm>
        </p:spPr>
        <p:txBody>
          <a:bodyPr>
            <a:normAutofit/>
          </a:bodyPr>
          <a:lstStyle/>
          <a:p>
            <a:pPr algn="ctr"/>
            <a:r>
              <a:rPr lang="en-US" sz="3600" b="1" dirty="0" smtClean="0">
                <a:solidFill>
                  <a:srgbClr val="FFFF00"/>
                </a:solidFill>
              </a:rPr>
              <a:t>Can true integrity be learned in  high school?</a:t>
            </a:r>
            <a:endParaRPr lang="en-US" sz="3600" b="1" dirty="0">
              <a:solidFill>
                <a:srgbClr val="FFFF00"/>
              </a:solidFill>
            </a:endParaRPr>
          </a:p>
        </p:txBody>
      </p:sp>
      <p:pic>
        <p:nvPicPr>
          <p:cNvPr id="4" name="Content Placeholder 3" descr="large_071108_cammuso.jpg"/>
          <p:cNvPicPr>
            <a:picLocks noGrp="1" noChangeAspect="1"/>
          </p:cNvPicPr>
          <p:nvPr>
            <p:ph idx="1"/>
          </p:nvPr>
        </p:nvPicPr>
        <p:blipFill>
          <a:blip r:embed="rId3" cstate="print"/>
          <a:stretch>
            <a:fillRect/>
          </a:stretch>
        </p:blipFill>
        <p:spPr>
          <a:xfrm>
            <a:off x="1695450" y="2016125"/>
            <a:ext cx="5753100" cy="4305300"/>
          </a:xfrm>
        </p:spPr>
      </p:pic>
    </p:spTree>
    <p:extLst>
      <p:ext uri="{BB962C8B-B14F-4D97-AF65-F5344CB8AC3E}">
        <p14:creationId xmlns:p14="http://schemas.microsoft.com/office/powerpoint/2010/main" val="1297859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600" b="1" dirty="0" smtClean="0">
                <a:solidFill>
                  <a:srgbClr val="FFFF00"/>
                </a:solidFill>
              </a:rPr>
              <a:t>Why do we NEED integrity anyway?</a:t>
            </a:r>
            <a:endParaRPr lang="en-US" sz="4600" b="1" dirty="0">
              <a:solidFill>
                <a:srgbClr val="FFFF00"/>
              </a:solidFill>
            </a:endParaRPr>
          </a:p>
        </p:txBody>
      </p:sp>
      <p:pic>
        <p:nvPicPr>
          <p:cNvPr id="4" name="Content Placeholder 3" descr="integrity.jpg"/>
          <p:cNvPicPr>
            <a:picLocks noGrp="1" noChangeAspect="1"/>
          </p:cNvPicPr>
          <p:nvPr>
            <p:ph idx="1"/>
          </p:nvPr>
        </p:nvPicPr>
        <p:blipFill>
          <a:blip r:embed="rId3" cstate="print"/>
          <a:stretch>
            <a:fillRect/>
          </a:stretch>
        </p:blipFill>
        <p:spPr>
          <a:xfrm>
            <a:off x="1447800" y="1723082"/>
            <a:ext cx="6400800" cy="477763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6">
                    <a:lumMod val="60000"/>
                    <a:lumOff val="40000"/>
                  </a:schemeClr>
                </a:solidFill>
              </a:rPr>
              <a:t>Where EXACTLY do we lack in integrity?</a:t>
            </a:r>
            <a:endParaRPr lang="en-US" b="1" dirty="0">
              <a:solidFill>
                <a:schemeClr val="accent6">
                  <a:lumMod val="60000"/>
                  <a:lumOff val="40000"/>
                </a:schemeClr>
              </a:solidFill>
            </a:endParaRPr>
          </a:p>
        </p:txBody>
      </p:sp>
      <p:sp>
        <p:nvSpPr>
          <p:cNvPr id="3" name="Content Placeholder 2"/>
          <p:cNvSpPr>
            <a:spLocks noGrp="1"/>
          </p:cNvSpPr>
          <p:nvPr>
            <p:ph idx="1"/>
          </p:nvPr>
        </p:nvSpPr>
        <p:spPr/>
        <p:txBody>
          <a:bodyPr>
            <a:normAutofit/>
          </a:bodyPr>
          <a:lstStyle/>
          <a:p>
            <a:r>
              <a:rPr lang="en-US" b="1" u="sng" dirty="0" smtClean="0">
                <a:solidFill>
                  <a:srgbClr val="FFFF00"/>
                </a:solidFill>
              </a:rPr>
              <a:t>Not EVERYONE in Westinghouse has integrity</a:t>
            </a:r>
            <a:r>
              <a:rPr lang="en-US" b="1" dirty="0" smtClean="0">
                <a:solidFill>
                  <a:srgbClr val="FFFF00"/>
                </a:solidFill>
              </a:rPr>
              <a:t>. </a:t>
            </a:r>
            <a:r>
              <a:rPr lang="en-US" b="1" dirty="0" smtClean="0">
                <a:solidFill>
                  <a:schemeClr val="accent4">
                    <a:lumMod val="60000"/>
                    <a:lumOff val="40000"/>
                  </a:schemeClr>
                </a:solidFill>
              </a:rPr>
              <a:t>Some</a:t>
            </a:r>
            <a:r>
              <a:rPr lang="en-US" b="1" dirty="0" smtClean="0">
                <a:solidFill>
                  <a:srgbClr val="FFFF00"/>
                </a:solidFill>
              </a:rPr>
              <a:t> students do the right thing: </a:t>
            </a:r>
            <a:r>
              <a:rPr lang="en-US" b="1" dirty="0" smtClean="0">
                <a:solidFill>
                  <a:srgbClr val="FF0000"/>
                </a:solidFill>
              </a:rPr>
              <a:t>hold doors, pick things from the floor, do their homework daily, hand things in on time, say ‘please’ and ‘thank you,’ don’t curse, etc</a:t>
            </a:r>
            <a:r>
              <a:rPr lang="en-US" b="1" dirty="0" smtClean="0">
                <a:solidFill>
                  <a:srgbClr val="FFFF00"/>
                </a:solidFill>
              </a:rPr>
              <a:t>. Others, don’t do any of the above. The big question is: </a:t>
            </a:r>
            <a:r>
              <a:rPr lang="en-US" b="1" dirty="0" smtClean="0">
                <a:solidFill>
                  <a:srgbClr val="7030A0"/>
                </a:solidFill>
              </a:rPr>
              <a:t>ARE THEY OKAY WITH IT or do they act like this for other reasons?</a:t>
            </a:r>
            <a:endParaRPr lang="en-US" b="1" dirty="0">
              <a:solidFill>
                <a:srgbClr val="7030A0"/>
              </a:solidFill>
            </a:endParaRPr>
          </a:p>
        </p:txBody>
      </p:sp>
    </p:spTree>
    <p:extLst>
      <p:ext uri="{BB962C8B-B14F-4D97-AF65-F5344CB8AC3E}">
        <p14:creationId xmlns:p14="http://schemas.microsoft.com/office/powerpoint/2010/main" val="522008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Do you agree that students are lacking </a:t>
            </a:r>
            <a:r>
              <a:rPr lang="en-US" sz="3600" b="1" dirty="0"/>
              <a:t>in Integrity at Westinghouse? </a:t>
            </a:r>
          </a:p>
        </p:txBody>
      </p:sp>
      <p:sp>
        <p:nvSpPr>
          <p:cNvPr id="3" name="Content Placeholder 2"/>
          <p:cNvSpPr>
            <a:spLocks noGrp="1"/>
          </p:cNvSpPr>
          <p:nvPr>
            <p:ph idx="1"/>
          </p:nvPr>
        </p:nvSpPr>
        <p:spPr/>
        <p:txBody>
          <a:bodyPr/>
          <a:lstStyle/>
          <a:p>
            <a:endParaRPr lang="en-US" sz="3200" dirty="0" smtClean="0"/>
          </a:p>
          <a:p>
            <a:endParaRPr lang="en-US" sz="3200" dirty="0"/>
          </a:p>
          <a:p>
            <a:r>
              <a:rPr lang="en-US" sz="3200" b="1" dirty="0" smtClean="0"/>
              <a:t>In </a:t>
            </a:r>
            <a:r>
              <a:rPr lang="en-US" sz="3200" b="1" dirty="0"/>
              <a:t>your groups, use this link to develop a statement of our problem concerning integrity </a:t>
            </a:r>
            <a:r>
              <a:rPr lang="en-US" sz="3200" dirty="0">
                <a:hlinkClick r:id="rId3"/>
              </a:rPr>
              <a:t>http://</a:t>
            </a:r>
            <a:r>
              <a:rPr lang="en-US" sz="3200" dirty="0" smtClean="0">
                <a:hlinkClick r:id="rId3"/>
              </a:rPr>
              <a:t>www2.maxwell.syr.edu/plegal/TIPS/select.html</a:t>
            </a:r>
            <a:endParaRPr lang="en-US" sz="3200" dirty="0" smtClean="0"/>
          </a:p>
          <a:p>
            <a:pPr marL="64008" indent="0">
              <a:buNone/>
            </a:pP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9144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8050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7571</TotalTime>
  <Words>895</Words>
  <Application>Microsoft Office PowerPoint</Application>
  <PresentationFormat>On-screen Show (4:3)</PresentationFormat>
  <Paragraphs>97</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Verve</vt:lpstr>
      <vt:lpstr>What Policy Will Increase Integrity Among  George Westinghouse High School Students?  </vt:lpstr>
      <vt:lpstr>Integrity in Westinghouse</vt:lpstr>
      <vt:lpstr>What is integrity?</vt:lpstr>
      <vt:lpstr>What are some other words that we associate with INTEGRITY?</vt:lpstr>
      <vt:lpstr>Are we born with integrity or can we somehow gain it?</vt:lpstr>
      <vt:lpstr>Can true integrity be learned in  high school?</vt:lpstr>
      <vt:lpstr>Why do we NEED integrity anyway?</vt:lpstr>
      <vt:lpstr>Where EXACTLY do we lack in integrity?</vt:lpstr>
      <vt:lpstr>Do you agree that students are lacking in Integrity at Westinghouse? </vt:lpstr>
      <vt:lpstr>PowerPoint Presentation</vt:lpstr>
      <vt:lpstr>Statistics</vt:lpstr>
      <vt:lpstr>PowerPoint Presentation</vt:lpstr>
      <vt:lpstr>CASE STUDY “PINNOCHIO’S NOSE”</vt:lpstr>
      <vt:lpstr>PowerPoint Presentation</vt:lpstr>
      <vt:lpstr>You are now receiving an article written by an expert Col. Eric Kail titled, “Leadership character: The role of integrity” to help you find evidence </vt:lpstr>
      <vt:lpstr>PowerPoint Presentation</vt:lpstr>
      <vt:lpstr>INTEGRITY in School</vt:lpstr>
      <vt:lpstr>Researching evidence is a start to a solution!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Good Life? A small introduction into a philosophical world of integrity</dc:title>
  <dc:creator>fsuteam</dc:creator>
  <cp:lastModifiedBy>Joe Montecalvo</cp:lastModifiedBy>
  <cp:revision>78</cp:revision>
  <dcterms:created xsi:type="dcterms:W3CDTF">2013-01-11T18:25:37Z</dcterms:created>
  <dcterms:modified xsi:type="dcterms:W3CDTF">2013-02-28T15:42:46Z</dcterms:modified>
</cp:coreProperties>
</file>