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4"/>
  </p:notesMasterIdLst>
  <p:sldIdLst>
    <p:sldId id="256" r:id="rId2"/>
    <p:sldId id="272" r:id="rId3"/>
    <p:sldId id="281" r:id="rId4"/>
    <p:sldId id="273" r:id="rId5"/>
    <p:sldId id="282" r:id="rId6"/>
    <p:sldId id="274" r:id="rId7"/>
    <p:sldId id="276" r:id="rId8"/>
    <p:sldId id="262" r:id="rId9"/>
    <p:sldId id="264" r:id="rId10"/>
    <p:sldId id="278" r:id="rId11"/>
    <p:sldId id="267" r:id="rId12"/>
    <p:sldId id="28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EE05E4-760C-438D-AF8A-B271D5BF26C3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3ECEB49-31D8-4A81-9D8D-DF794DF21F44}">
      <dgm:prSet phldrT="[Text]"/>
      <dgm:spPr/>
      <dgm:t>
        <a:bodyPr/>
        <a:lstStyle/>
        <a:p>
          <a:r>
            <a:rPr lang="en-US" dirty="0" smtClean="0"/>
            <a:t>POSSIBLE SOLUTIONS</a:t>
          </a:r>
          <a:endParaRPr lang="en-US" dirty="0"/>
        </a:p>
      </dgm:t>
    </dgm:pt>
    <dgm:pt modelId="{7C054F49-FFEB-470C-8845-A5C3395B948F}" type="parTrans" cxnId="{BB77E146-22D5-4BF7-BD08-5261AD0F68AC}">
      <dgm:prSet/>
      <dgm:spPr/>
      <dgm:t>
        <a:bodyPr/>
        <a:lstStyle/>
        <a:p>
          <a:endParaRPr lang="en-US"/>
        </a:p>
      </dgm:t>
    </dgm:pt>
    <dgm:pt modelId="{F498275E-0B42-41E8-92D9-EE4679BF7B9E}" type="sibTrans" cxnId="{BB77E146-22D5-4BF7-BD08-5261AD0F68AC}">
      <dgm:prSet/>
      <dgm:spPr/>
      <dgm:t>
        <a:bodyPr/>
        <a:lstStyle/>
        <a:p>
          <a:endParaRPr lang="en-US"/>
        </a:p>
      </dgm:t>
    </dgm:pt>
    <dgm:pt modelId="{2B132392-7726-4C8B-BB04-ABE99F8AE935}">
      <dgm:prSet phldrT="[Text]"/>
      <dgm:spPr/>
      <dgm:t>
        <a:bodyPr/>
        <a:lstStyle/>
        <a:p>
          <a:r>
            <a:rPr lang="en-US" dirty="0" smtClean="0"/>
            <a:t>STATE LEGISLATIVE ACTIONS</a:t>
          </a:r>
          <a:endParaRPr lang="en-US" dirty="0"/>
        </a:p>
      </dgm:t>
    </dgm:pt>
    <dgm:pt modelId="{D822A737-119F-4AF4-9676-E82DBC9CD796}" type="parTrans" cxnId="{588C717F-4BE8-4BDA-A003-7F1D83227394}">
      <dgm:prSet/>
      <dgm:spPr/>
      <dgm:t>
        <a:bodyPr/>
        <a:lstStyle/>
        <a:p>
          <a:endParaRPr lang="en-US"/>
        </a:p>
      </dgm:t>
    </dgm:pt>
    <dgm:pt modelId="{0CE7C924-FC2E-47D3-A297-CCD7C6325441}" type="sibTrans" cxnId="{588C717F-4BE8-4BDA-A003-7F1D83227394}">
      <dgm:prSet/>
      <dgm:spPr/>
      <dgm:t>
        <a:bodyPr/>
        <a:lstStyle/>
        <a:p>
          <a:endParaRPr lang="en-US"/>
        </a:p>
      </dgm:t>
    </dgm:pt>
    <dgm:pt modelId="{F73C2804-545B-496C-8B75-BFDE45764D68}">
      <dgm:prSet phldrT="[Text]"/>
      <dgm:spPr/>
      <dgm:t>
        <a:bodyPr/>
        <a:lstStyle/>
        <a:p>
          <a:r>
            <a:rPr lang="en-US" dirty="0" smtClean="0"/>
            <a:t>EDUCATE PARENTS ABOUT EFFECTS OF VIDEO GAMING AND REGULATION</a:t>
          </a:r>
          <a:endParaRPr lang="en-US" dirty="0"/>
        </a:p>
      </dgm:t>
    </dgm:pt>
    <dgm:pt modelId="{001B3A65-D21B-478A-92C4-A998133E17E5}" type="parTrans" cxnId="{2993EE49-24A7-446D-A182-55188D2AC502}">
      <dgm:prSet/>
      <dgm:spPr/>
      <dgm:t>
        <a:bodyPr/>
        <a:lstStyle/>
        <a:p>
          <a:endParaRPr lang="en-US"/>
        </a:p>
      </dgm:t>
    </dgm:pt>
    <dgm:pt modelId="{B7C6CCCB-62DE-43CA-842D-2B2CC600A1C3}" type="sibTrans" cxnId="{2993EE49-24A7-446D-A182-55188D2AC502}">
      <dgm:prSet/>
      <dgm:spPr/>
      <dgm:t>
        <a:bodyPr/>
        <a:lstStyle/>
        <a:p>
          <a:endParaRPr lang="en-US"/>
        </a:p>
      </dgm:t>
    </dgm:pt>
    <dgm:pt modelId="{678AF881-42B3-4C81-B99F-B9DC97AF41DF}">
      <dgm:prSet phldrT="[Text]"/>
      <dgm:spPr/>
      <dgm:t>
        <a:bodyPr/>
        <a:lstStyle/>
        <a:p>
          <a:r>
            <a:rPr lang="en-US" dirty="0" smtClean="0"/>
            <a:t>FEDERAL LEGISLATION</a:t>
          </a:r>
          <a:endParaRPr lang="en-US" dirty="0"/>
        </a:p>
      </dgm:t>
    </dgm:pt>
    <dgm:pt modelId="{5C530A21-8456-427B-9E8C-7A86EB5B45E4}" type="parTrans" cxnId="{9AE66DE4-8C4F-486B-8CA6-9552999F95BC}">
      <dgm:prSet/>
      <dgm:spPr/>
      <dgm:t>
        <a:bodyPr/>
        <a:lstStyle/>
        <a:p>
          <a:endParaRPr lang="en-US"/>
        </a:p>
      </dgm:t>
    </dgm:pt>
    <dgm:pt modelId="{93E38E47-3A8B-449C-9038-1F50104C9B88}" type="sibTrans" cxnId="{9AE66DE4-8C4F-486B-8CA6-9552999F95BC}">
      <dgm:prSet/>
      <dgm:spPr/>
      <dgm:t>
        <a:bodyPr/>
        <a:lstStyle/>
        <a:p>
          <a:endParaRPr lang="en-US"/>
        </a:p>
      </dgm:t>
    </dgm:pt>
    <dgm:pt modelId="{7A34E8B1-56B4-4E4D-9E58-CAC33E04129F}">
      <dgm:prSet phldrT="[Text]"/>
      <dgm:spPr/>
      <dgm:t>
        <a:bodyPr/>
        <a:lstStyle/>
        <a:p>
          <a:r>
            <a:rPr lang="en-US" dirty="0" smtClean="0"/>
            <a:t>PUT PRESSURE ON GAME PRODUCERS AND GAMING SYSTEMS TO CREATE PARENTAL CONTROLS WHICH CANNOT BE  AFFECTED BY USERS</a:t>
          </a:r>
          <a:endParaRPr lang="en-US" dirty="0"/>
        </a:p>
      </dgm:t>
    </dgm:pt>
    <dgm:pt modelId="{F6A351C5-61B6-4C49-BF8C-80AF7109E1F9}" type="parTrans" cxnId="{7A29A0F5-3F4F-4AA1-95A3-4A2D7C401740}">
      <dgm:prSet/>
      <dgm:spPr/>
      <dgm:t>
        <a:bodyPr/>
        <a:lstStyle/>
        <a:p>
          <a:endParaRPr lang="en-US"/>
        </a:p>
      </dgm:t>
    </dgm:pt>
    <dgm:pt modelId="{50D3A395-03DF-467C-96C9-FF9505B26F10}" type="sibTrans" cxnId="{7A29A0F5-3F4F-4AA1-95A3-4A2D7C401740}">
      <dgm:prSet/>
      <dgm:spPr/>
      <dgm:t>
        <a:bodyPr/>
        <a:lstStyle/>
        <a:p>
          <a:endParaRPr lang="en-US"/>
        </a:p>
      </dgm:t>
    </dgm:pt>
    <dgm:pt modelId="{792BCB34-BC2F-4C0B-9E18-18AD530505A5}" type="pres">
      <dgm:prSet presAssocID="{09EE05E4-760C-438D-AF8A-B271D5BF26C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5A4DDC5-200E-478F-80F9-9F1CF93A9A6F}" type="pres">
      <dgm:prSet presAssocID="{678AF881-42B3-4C81-B99F-B9DC97AF41DF}" presName="boxAndChildren" presStyleCnt="0"/>
      <dgm:spPr/>
    </dgm:pt>
    <dgm:pt modelId="{B17A0123-5AB9-4B0B-B927-8C85558002E9}" type="pres">
      <dgm:prSet presAssocID="{678AF881-42B3-4C81-B99F-B9DC97AF41DF}" presName="parentTextBox" presStyleLbl="node1" presStyleIdx="0" presStyleCnt="3"/>
      <dgm:spPr/>
      <dgm:t>
        <a:bodyPr/>
        <a:lstStyle/>
        <a:p>
          <a:endParaRPr lang="en-US"/>
        </a:p>
      </dgm:t>
    </dgm:pt>
    <dgm:pt modelId="{ED39B1F8-CC93-4FD9-B600-FA81341C59A6}" type="pres">
      <dgm:prSet presAssocID="{678AF881-42B3-4C81-B99F-B9DC97AF41DF}" presName="entireBox" presStyleLbl="node1" presStyleIdx="0" presStyleCnt="3"/>
      <dgm:spPr/>
      <dgm:t>
        <a:bodyPr/>
        <a:lstStyle/>
        <a:p>
          <a:endParaRPr lang="en-US"/>
        </a:p>
      </dgm:t>
    </dgm:pt>
    <dgm:pt modelId="{A81BDC40-D67B-4602-8724-736324AEACB3}" type="pres">
      <dgm:prSet presAssocID="{678AF881-42B3-4C81-B99F-B9DC97AF41DF}" presName="descendantBox" presStyleCnt="0"/>
      <dgm:spPr/>
    </dgm:pt>
    <dgm:pt modelId="{F28CB7A2-8C70-4B5B-AD26-97A4C1C41427}" type="pres">
      <dgm:prSet presAssocID="{7A34E8B1-56B4-4E4D-9E58-CAC33E04129F}" presName="childTextBox" presStyleLbl="fgAccFollowNode1" presStyleIdx="0" presStyleCnt="2" custScaleX="185922" custLinFactNeighborY="46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50ACD0-B047-48C3-A60C-AF362349AD5A}" type="pres">
      <dgm:prSet presAssocID="{0CE7C924-FC2E-47D3-A297-CCD7C6325441}" presName="sp" presStyleCnt="0"/>
      <dgm:spPr/>
    </dgm:pt>
    <dgm:pt modelId="{BA4F73B1-E640-4988-8E02-DBE53700E3E9}" type="pres">
      <dgm:prSet presAssocID="{2B132392-7726-4C8B-BB04-ABE99F8AE935}" presName="arrowAndChildren" presStyleCnt="0"/>
      <dgm:spPr/>
    </dgm:pt>
    <dgm:pt modelId="{F9B2B2D2-DC91-4CF5-B78E-CA328B043E8F}" type="pres">
      <dgm:prSet presAssocID="{2B132392-7726-4C8B-BB04-ABE99F8AE935}" presName="parentTextArrow" presStyleLbl="node1" presStyleIdx="0" presStyleCnt="3"/>
      <dgm:spPr/>
      <dgm:t>
        <a:bodyPr/>
        <a:lstStyle/>
        <a:p>
          <a:endParaRPr lang="en-US"/>
        </a:p>
      </dgm:t>
    </dgm:pt>
    <dgm:pt modelId="{EE9E6A9C-772F-434B-9981-E09923FE7CBA}" type="pres">
      <dgm:prSet presAssocID="{2B132392-7726-4C8B-BB04-ABE99F8AE935}" presName="arrow" presStyleLbl="node1" presStyleIdx="1" presStyleCnt="3" custScaleY="82833"/>
      <dgm:spPr/>
      <dgm:t>
        <a:bodyPr/>
        <a:lstStyle/>
        <a:p>
          <a:endParaRPr lang="en-US"/>
        </a:p>
      </dgm:t>
    </dgm:pt>
    <dgm:pt modelId="{CB2707DD-AFCF-4AE5-9B0F-CFD582A40071}" type="pres">
      <dgm:prSet presAssocID="{2B132392-7726-4C8B-BB04-ABE99F8AE935}" presName="descendantArrow" presStyleCnt="0"/>
      <dgm:spPr/>
    </dgm:pt>
    <dgm:pt modelId="{636BEB5D-F08F-4A9F-84B1-800C3DEDF5DB}" type="pres">
      <dgm:prSet presAssocID="{F73C2804-545B-496C-8B75-BFDE45764D68}" presName="childTextArrow" presStyleLbl="fgAccFollowNode1" presStyleIdx="1" presStyleCnt="2" custLinFactNeighborY="-65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1F4ADA-4E4F-4E68-8D90-E9AE4ACCAA88}" type="pres">
      <dgm:prSet presAssocID="{F498275E-0B42-41E8-92D9-EE4679BF7B9E}" presName="sp" presStyleCnt="0"/>
      <dgm:spPr/>
    </dgm:pt>
    <dgm:pt modelId="{B981185D-0D61-4C05-9B8E-3C826490690C}" type="pres">
      <dgm:prSet presAssocID="{13ECEB49-31D8-4A81-9D8D-DF794DF21F44}" presName="arrowAndChildren" presStyleCnt="0"/>
      <dgm:spPr/>
    </dgm:pt>
    <dgm:pt modelId="{4C60A3CA-E6BE-4621-BBB6-854A146AE87A}" type="pres">
      <dgm:prSet presAssocID="{13ECEB49-31D8-4A81-9D8D-DF794DF21F44}" presName="parentTextArrow" presStyleLbl="node1" presStyleIdx="2" presStyleCnt="3" custScaleY="73675"/>
      <dgm:spPr/>
      <dgm:t>
        <a:bodyPr/>
        <a:lstStyle/>
        <a:p>
          <a:endParaRPr lang="en-US"/>
        </a:p>
      </dgm:t>
    </dgm:pt>
  </dgm:ptLst>
  <dgm:cxnLst>
    <dgm:cxn modelId="{04DA8878-DA15-644D-B8F2-61E436D007EA}" type="presOf" srcId="{678AF881-42B3-4C81-B99F-B9DC97AF41DF}" destId="{B17A0123-5AB9-4B0B-B927-8C85558002E9}" srcOrd="0" destOrd="0" presId="urn:microsoft.com/office/officeart/2005/8/layout/process4"/>
    <dgm:cxn modelId="{08A17F45-E923-C84E-89E0-BED302814858}" type="presOf" srcId="{7A34E8B1-56B4-4E4D-9E58-CAC33E04129F}" destId="{F28CB7A2-8C70-4B5B-AD26-97A4C1C41427}" srcOrd="0" destOrd="0" presId="urn:microsoft.com/office/officeart/2005/8/layout/process4"/>
    <dgm:cxn modelId="{D9E8264D-0B7D-44C7-AD4D-7CB16181993C}" type="presOf" srcId="{09EE05E4-760C-438D-AF8A-B271D5BF26C3}" destId="{792BCB34-BC2F-4C0B-9E18-18AD530505A5}" srcOrd="0" destOrd="0" presId="urn:microsoft.com/office/officeart/2005/8/layout/process4"/>
    <dgm:cxn modelId="{A3432607-ED57-49B0-81AC-33F593105F8B}" type="presOf" srcId="{13ECEB49-31D8-4A81-9D8D-DF794DF21F44}" destId="{4C60A3CA-E6BE-4621-BBB6-854A146AE87A}" srcOrd="0" destOrd="0" presId="urn:microsoft.com/office/officeart/2005/8/layout/process4"/>
    <dgm:cxn modelId="{588C717F-4BE8-4BDA-A003-7F1D83227394}" srcId="{09EE05E4-760C-438D-AF8A-B271D5BF26C3}" destId="{2B132392-7726-4C8B-BB04-ABE99F8AE935}" srcOrd="1" destOrd="0" parTransId="{D822A737-119F-4AF4-9676-E82DBC9CD796}" sibTransId="{0CE7C924-FC2E-47D3-A297-CCD7C6325441}"/>
    <dgm:cxn modelId="{629CFCA4-5998-45A5-9EBF-90EAD86BE1E6}" type="presOf" srcId="{2B132392-7726-4C8B-BB04-ABE99F8AE935}" destId="{EE9E6A9C-772F-434B-9981-E09923FE7CBA}" srcOrd="1" destOrd="0" presId="urn:microsoft.com/office/officeart/2005/8/layout/process4"/>
    <dgm:cxn modelId="{6D0FB03E-1661-4A44-BAC4-CA5632699EFE}" type="presOf" srcId="{2B132392-7726-4C8B-BB04-ABE99F8AE935}" destId="{F9B2B2D2-DC91-4CF5-B78E-CA328B043E8F}" srcOrd="0" destOrd="0" presId="urn:microsoft.com/office/officeart/2005/8/layout/process4"/>
    <dgm:cxn modelId="{7A29A0F5-3F4F-4AA1-95A3-4A2D7C401740}" srcId="{678AF881-42B3-4C81-B99F-B9DC97AF41DF}" destId="{7A34E8B1-56B4-4E4D-9E58-CAC33E04129F}" srcOrd="0" destOrd="0" parTransId="{F6A351C5-61B6-4C49-BF8C-80AF7109E1F9}" sibTransId="{50D3A395-03DF-467C-96C9-FF9505B26F10}"/>
    <dgm:cxn modelId="{BB77E146-22D5-4BF7-BD08-5261AD0F68AC}" srcId="{09EE05E4-760C-438D-AF8A-B271D5BF26C3}" destId="{13ECEB49-31D8-4A81-9D8D-DF794DF21F44}" srcOrd="0" destOrd="0" parTransId="{7C054F49-FFEB-470C-8845-A5C3395B948F}" sibTransId="{F498275E-0B42-41E8-92D9-EE4679BF7B9E}"/>
    <dgm:cxn modelId="{5C6FDC6B-8A13-4053-BE92-A0F87F66D0D1}" type="presOf" srcId="{F73C2804-545B-496C-8B75-BFDE45764D68}" destId="{636BEB5D-F08F-4A9F-84B1-800C3DEDF5DB}" srcOrd="0" destOrd="0" presId="urn:microsoft.com/office/officeart/2005/8/layout/process4"/>
    <dgm:cxn modelId="{2993EE49-24A7-446D-A182-55188D2AC502}" srcId="{2B132392-7726-4C8B-BB04-ABE99F8AE935}" destId="{F73C2804-545B-496C-8B75-BFDE45764D68}" srcOrd="0" destOrd="0" parTransId="{001B3A65-D21B-478A-92C4-A998133E17E5}" sibTransId="{B7C6CCCB-62DE-43CA-842D-2B2CC600A1C3}"/>
    <dgm:cxn modelId="{35C5A656-A5FD-FF4F-81A2-5262942F7F23}" type="presOf" srcId="{678AF881-42B3-4C81-B99F-B9DC97AF41DF}" destId="{ED39B1F8-CC93-4FD9-B600-FA81341C59A6}" srcOrd="1" destOrd="0" presId="urn:microsoft.com/office/officeart/2005/8/layout/process4"/>
    <dgm:cxn modelId="{9AE66DE4-8C4F-486B-8CA6-9552999F95BC}" srcId="{09EE05E4-760C-438D-AF8A-B271D5BF26C3}" destId="{678AF881-42B3-4C81-B99F-B9DC97AF41DF}" srcOrd="2" destOrd="0" parTransId="{5C530A21-8456-427B-9E8C-7A86EB5B45E4}" sibTransId="{93E38E47-3A8B-449C-9038-1F50104C9B88}"/>
    <dgm:cxn modelId="{B4E8EF20-89FC-C045-A93E-60DA3EE004AC}" type="presParOf" srcId="{792BCB34-BC2F-4C0B-9E18-18AD530505A5}" destId="{A5A4DDC5-200E-478F-80F9-9F1CF93A9A6F}" srcOrd="0" destOrd="0" presId="urn:microsoft.com/office/officeart/2005/8/layout/process4"/>
    <dgm:cxn modelId="{C3CAABED-5C66-904F-8888-A4A3B023A4BC}" type="presParOf" srcId="{A5A4DDC5-200E-478F-80F9-9F1CF93A9A6F}" destId="{B17A0123-5AB9-4B0B-B927-8C85558002E9}" srcOrd="0" destOrd="0" presId="urn:microsoft.com/office/officeart/2005/8/layout/process4"/>
    <dgm:cxn modelId="{ADDB98C3-E462-7045-B18C-E57FFAB72F16}" type="presParOf" srcId="{A5A4DDC5-200E-478F-80F9-9F1CF93A9A6F}" destId="{ED39B1F8-CC93-4FD9-B600-FA81341C59A6}" srcOrd="1" destOrd="0" presId="urn:microsoft.com/office/officeart/2005/8/layout/process4"/>
    <dgm:cxn modelId="{393AF425-C445-2F45-86C6-B265E4725332}" type="presParOf" srcId="{A5A4DDC5-200E-478F-80F9-9F1CF93A9A6F}" destId="{A81BDC40-D67B-4602-8724-736324AEACB3}" srcOrd="2" destOrd="0" presId="urn:microsoft.com/office/officeart/2005/8/layout/process4"/>
    <dgm:cxn modelId="{6AA392D7-8CAC-7D4F-80AA-F6E25EA6FFA9}" type="presParOf" srcId="{A81BDC40-D67B-4602-8724-736324AEACB3}" destId="{F28CB7A2-8C70-4B5B-AD26-97A4C1C41427}" srcOrd="0" destOrd="0" presId="urn:microsoft.com/office/officeart/2005/8/layout/process4"/>
    <dgm:cxn modelId="{146A7C2A-5C32-4CE1-8E04-50695948F37A}" type="presParOf" srcId="{792BCB34-BC2F-4C0B-9E18-18AD530505A5}" destId="{C350ACD0-B047-48C3-A60C-AF362349AD5A}" srcOrd="1" destOrd="0" presId="urn:microsoft.com/office/officeart/2005/8/layout/process4"/>
    <dgm:cxn modelId="{E0D66D00-0CA9-404D-837C-B0B1338D4C4F}" type="presParOf" srcId="{792BCB34-BC2F-4C0B-9E18-18AD530505A5}" destId="{BA4F73B1-E640-4988-8E02-DBE53700E3E9}" srcOrd="2" destOrd="0" presId="urn:microsoft.com/office/officeart/2005/8/layout/process4"/>
    <dgm:cxn modelId="{01067FE1-195F-4A45-A5A0-898253E98714}" type="presParOf" srcId="{BA4F73B1-E640-4988-8E02-DBE53700E3E9}" destId="{F9B2B2D2-DC91-4CF5-B78E-CA328B043E8F}" srcOrd="0" destOrd="0" presId="urn:microsoft.com/office/officeart/2005/8/layout/process4"/>
    <dgm:cxn modelId="{83F8BD5B-426E-4280-AC56-8E45314654E8}" type="presParOf" srcId="{BA4F73B1-E640-4988-8E02-DBE53700E3E9}" destId="{EE9E6A9C-772F-434B-9981-E09923FE7CBA}" srcOrd="1" destOrd="0" presId="urn:microsoft.com/office/officeart/2005/8/layout/process4"/>
    <dgm:cxn modelId="{454C7350-0735-4BCC-A11E-4760C076D72C}" type="presParOf" srcId="{BA4F73B1-E640-4988-8E02-DBE53700E3E9}" destId="{CB2707DD-AFCF-4AE5-9B0F-CFD582A40071}" srcOrd="2" destOrd="0" presId="urn:microsoft.com/office/officeart/2005/8/layout/process4"/>
    <dgm:cxn modelId="{4988AA67-BE68-462B-A035-4AD801BE22DA}" type="presParOf" srcId="{CB2707DD-AFCF-4AE5-9B0F-CFD582A40071}" destId="{636BEB5D-F08F-4A9F-84B1-800C3DEDF5DB}" srcOrd="0" destOrd="0" presId="urn:microsoft.com/office/officeart/2005/8/layout/process4"/>
    <dgm:cxn modelId="{55F4614B-B41E-4272-96E6-E82307067C90}" type="presParOf" srcId="{792BCB34-BC2F-4C0B-9E18-18AD530505A5}" destId="{471F4ADA-4E4F-4E68-8D90-E9AE4ACCAA88}" srcOrd="3" destOrd="0" presId="urn:microsoft.com/office/officeart/2005/8/layout/process4"/>
    <dgm:cxn modelId="{77241B7D-757B-47A2-B41E-AE5336C53B2F}" type="presParOf" srcId="{792BCB34-BC2F-4C0B-9E18-18AD530505A5}" destId="{B981185D-0D61-4C05-9B8E-3C826490690C}" srcOrd="4" destOrd="0" presId="urn:microsoft.com/office/officeart/2005/8/layout/process4"/>
    <dgm:cxn modelId="{43269206-50E6-4E0D-9658-08158FCF71A9}" type="presParOf" srcId="{B981185D-0D61-4C05-9B8E-3C826490690C}" destId="{4C60A3CA-E6BE-4621-BBB6-854A146AE87A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39B1F8-CC93-4FD9-B600-FA81341C59A6}">
      <dsp:nvSpPr>
        <dsp:cNvPr id="0" name=""/>
        <dsp:cNvSpPr/>
      </dsp:nvSpPr>
      <dsp:spPr>
        <a:xfrm>
          <a:off x="0" y="4504497"/>
          <a:ext cx="6172199" cy="18939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FEDERAL LEGISLATION</a:t>
          </a:r>
          <a:endParaRPr lang="en-US" sz="3000" kern="1200" dirty="0"/>
        </a:p>
      </dsp:txBody>
      <dsp:txXfrm>
        <a:off x="0" y="4504497"/>
        <a:ext cx="6172199" cy="1022752"/>
      </dsp:txXfrm>
    </dsp:sp>
    <dsp:sp modelId="{F28CB7A2-8C70-4B5B-AD26-97A4C1C41427}">
      <dsp:nvSpPr>
        <dsp:cNvPr id="0" name=""/>
        <dsp:cNvSpPr/>
      </dsp:nvSpPr>
      <dsp:spPr>
        <a:xfrm>
          <a:off x="4306" y="5529566"/>
          <a:ext cx="6163586" cy="87123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PUT PRESSURE ON GAME PRODUCERS AND GAMING SYSTEMS TO CREATE PARENTAL CONTROLS WHICH CANNOT BE  AFFECTED BY USERS</a:t>
          </a:r>
          <a:endParaRPr lang="en-US" sz="2000" kern="1200" dirty="0"/>
        </a:p>
      </dsp:txBody>
      <dsp:txXfrm>
        <a:off x="4306" y="5529566"/>
        <a:ext cx="6163586" cy="871233"/>
      </dsp:txXfrm>
    </dsp:sp>
    <dsp:sp modelId="{EE9E6A9C-772F-434B-9981-E09923FE7CBA}">
      <dsp:nvSpPr>
        <dsp:cNvPr id="0" name=""/>
        <dsp:cNvSpPr/>
      </dsp:nvSpPr>
      <dsp:spPr>
        <a:xfrm rot="10800000">
          <a:off x="0" y="2120022"/>
          <a:ext cx="6172199" cy="2412885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STATE LEGISLATIVE ACTIONS</a:t>
          </a:r>
          <a:endParaRPr lang="en-US" sz="3000" kern="1200" dirty="0"/>
        </a:p>
      </dsp:txBody>
      <dsp:txXfrm rot="-10800000">
        <a:off x="0" y="2120022"/>
        <a:ext cx="6172199" cy="846922"/>
      </dsp:txXfrm>
    </dsp:sp>
    <dsp:sp modelId="{636BEB5D-F08F-4A9F-84B1-800C3DEDF5DB}">
      <dsp:nvSpPr>
        <dsp:cNvPr id="0" name=""/>
        <dsp:cNvSpPr/>
      </dsp:nvSpPr>
      <dsp:spPr>
        <a:xfrm>
          <a:off x="0" y="2835796"/>
          <a:ext cx="6172199" cy="8709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EDUCATE PARENTS ABOUT EFFECTS OF VIDEO GAMING AND REGULATION</a:t>
          </a:r>
          <a:endParaRPr lang="en-US" sz="2000" kern="1200" dirty="0"/>
        </a:p>
      </dsp:txBody>
      <dsp:txXfrm>
        <a:off x="0" y="2835796"/>
        <a:ext cx="6172199" cy="870972"/>
      </dsp:txXfrm>
    </dsp:sp>
    <dsp:sp modelId="{4C60A3CA-E6BE-4621-BBB6-854A146AE87A}">
      <dsp:nvSpPr>
        <dsp:cNvPr id="0" name=""/>
        <dsp:cNvSpPr/>
      </dsp:nvSpPr>
      <dsp:spPr>
        <a:xfrm rot="10800000">
          <a:off x="0" y="2315"/>
          <a:ext cx="6172199" cy="2146117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POSSIBLE SOLUTIONS</a:t>
          </a:r>
          <a:endParaRPr lang="en-US" sz="3000" kern="1200" dirty="0"/>
        </a:p>
      </dsp:txBody>
      <dsp:txXfrm rot="10800000">
        <a:off x="0" y="2315"/>
        <a:ext cx="6172199" cy="13944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E20415-78A8-4A8B-A06B-576E851AC180}" type="datetimeFigureOut">
              <a:rPr lang="en-US" smtClean="0"/>
              <a:pPr/>
              <a:t>3/22/2013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6BB034-3F50-4AE3-938E-C8FD35E166C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225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BB034-3F50-4AE3-938E-C8FD35E166CE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BB034-3F50-4AE3-938E-C8FD35E166CE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BB034-3F50-4AE3-938E-C8FD35E166CE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BB034-3F50-4AE3-938E-C8FD35E166CE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BB034-3F50-4AE3-938E-C8FD35E166CE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BB034-3F50-4AE3-938E-C8FD35E166CE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BB034-3F50-4AE3-938E-C8FD35E166CE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BB034-3F50-4AE3-938E-C8FD35E166CE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BB034-3F50-4AE3-938E-C8FD35E166CE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BB034-3F50-4AE3-938E-C8FD35E166CE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BB034-3F50-4AE3-938E-C8FD35E166CE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BB034-3F50-4AE3-938E-C8FD35E166CE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4B085-FEA0-4588-B269-32D7E0000D60}" type="datetimeFigureOut">
              <a:rPr lang="en-US" smtClean="0"/>
              <a:pPr/>
              <a:t>3/22/2013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3A71EC8-C615-46D5-9198-BEF7F1EFA42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4B085-FEA0-4588-B269-32D7E0000D60}" type="datetimeFigureOut">
              <a:rPr lang="en-US" smtClean="0"/>
              <a:pPr/>
              <a:t>3/22/2013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71EC8-C615-46D5-9198-BEF7F1EFA42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4B085-FEA0-4588-B269-32D7E0000D60}" type="datetimeFigureOut">
              <a:rPr lang="en-US" smtClean="0"/>
              <a:pPr/>
              <a:t>3/22/2013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71EC8-C615-46D5-9198-BEF7F1EFA42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4B085-FEA0-4588-B269-32D7E0000D60}" type="datetimeFigureOut">
              <a:rPr lang="en-US" smtClean="0"/>
              <a:pPr/>
              <a:t>3/22/2013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71EC8-C615-46D5-9198-BEF7F1EFA42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4B085-FEA0-4588-B269-32D7E0000D60}" type="datetimeFigureOut">
              <a:rPr lang="en-US" smtClean="0"/>
              <a:pPr/>
              <a:t>3/22/2013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3A71EC8-C615-46D5-9198-BEF7F1EFA42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4B085-FEA0-4588-B269-32D7E0000D60}" type="datetimeFigureOut">
              <a:rPr lang="en-US" smtClean="0"/>
              <a:pPr/>
              <a:t>3/22/2013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71EC8-C615-46D5-9198-BEF7F1EFA42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4B085-FEA0-4588-B269-32D7E0000D60}" type="datetimeFigureOut">
              <a:rPr lang="en-US" smtClean="0"/>
              <a:pPr/>
              <a:t>3/22/2013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71EC8-C615-46D5-9198-BEF7F1EFA42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4B085-FEA0-4588-B269-32D7E0000D60}" type="datetimeFigureOut">
              <a:rPr lang="en-US" smtClean="0"/>
              <a:pPr/>
              <a:t>3/22/2013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71EC8-C615-46D5-9198-BEF7F1EFA42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4B085-FEA0-4588-B269-32D7E0000D60}" type="datetimeFigureOut">
              <a:rPr lang="en-US" smtClean="0"/>
              <a:pPr/>
              <a:t>3/22/2013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71EC8-C615-46D5-9198-BEF7F1EFA42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4B085-FEA0-4588-B269-32D7E0000D60}" type="datetimeFigureOut">
              <a:rPr lang="en-US" smtClean="0"/>
              <a:pPr/>
              <a:t>3/22/2013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71EC8-C615-46D5-9198-BEF7F1EFA42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4B085-FEA0-4588-B269-32D7E0000D60}" type="datetimeFigureOut">
              <a:rPr lang="en-US" smtClean="0"/>
              <a:pPr/>
              <a:t>3/22/2013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3A71EC8-C615-46D5-9198-BEF7F1EFA42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EC4B085-FEA0-4588-B269-32D7E0000D60}" type="datetimeFigureOut">
              <a:rPr lang="en-US" smtClean="0"/>
              <a:pPr/>
              <a:t>3/22/2013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3A71EC8-C615-46D5-9198-BEF7F1EFA42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2.maxwell.syr.edu/plegal/TIPS/select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ydailynews.com/new-york/education/city-students-college-ready-new-data-show-article-1.1208334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thechoice.blogs.nytimes.com/2009/08/25/sat-scores-show-slight-decline-in-reading-and-writing/" TargetMode="External"/><Relationship Id="rId4" Type="http://schemas.openxmlformats.org/officeDocument/2006/relationships/hyperlink" Target="http://gothamist.com/2012/04/11/new_york_city_raises_expectations_o.php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2.maxwell.syr.edu/plegal/TIPS/gather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505200"/>
            <a:ext cx="6400800" cy="16002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/>
                <a:cs typeface="Arial"/>
              </a:rPr>
              <a:t>D. Antaky</a:t>
            </a:r>
          </a:p>
          <a:p>
            <a:r>
              <a:rPr lang="en-US" dirty="0" smtClean="0">
                <a:latin typeface="Arial"/>
                <a:cs typeface="Arial"/>
              </a:rPr>
              <a:t>George Westinghouse</a:t>
            </a:r>
          </a:p>
          <a:p>
            <a:r>
              <a:rPr lang="en-US" dirty="0" smtClean="0">
                <a:latin typeface="Arial"/>
                <a:cs typeface="Arial"/>
              </a:rPr>
              <a:t>Brooklyn, </a:t>
            </a:r>
            <a:r>
              <a:rPr lang="en-US" dirty="0">
                <a:latin typeface="Arial"/>
                <a:cs typeface="Arial"/>
              </a:rPr>
              <a:t>N</a:t>
            </a:r>
            <a:r>
              <a:rPr lang="en-US" dirty="0" smtClean="0">
                <a:latin typeface="Arial"/>
                <a:cs typeface="Arial"/>
              </a:rPr>
              <a:t>.Y.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Arial"/>
                <a:cs typeface="Arial"/>
              </a:rPr>
              <a:t>NYC High School Students’ Ability To Be Academically  Successful is Decreasing</a:t>
            </a:r>
            <a:endParaRPr lang="en-US" sz="32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latin typeface="Arial"/>
                <a:cs typeface="Arial"/>
              </a:rPr>
              <a:t>Costs</a:t>
            </a:r>
            <a:endParaRPr lang="en-US" sz="36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524000"/>
            <a:ext cx="8991600" cy="5105400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Arial"/>
                <a:cs typeface="Arial"/>
              </a:rPr>
              <a:t>MAY </a:t>
            </a:r>
            <a:r>
              <a:rPr lang="en-US" sz="2400" dirty="0" smtClean="0">
                <a:latin typeface="Arial"/>
                <a:cs typeface="Arial"/>
              </a:rPr>
              <a:t>CREATE </a:t>
            </a:r>
            <a:r>
              <a:rPr lang="en-US" sz="2400" dirty="0">
                <a:latin typeface="Arial"/>
                <a:cs typeface="Arial"/>
              </a:rPr>
              <a:t>OPPORTUNITIES FOR USERS TO MANAGE  NEWLY AQUIRED EXTRA TIME IN AN UNPRODUCTIVE </a:t>
            </a:r>
            <a:r>
              <a:rPr lang="en-US" sz="2400" dirty="0" smtClean="0">
                <a:latin typeface="Arial"/>
                <a:cs typeface="Arial"/>
              </a:rPr>
              <a:t>MANNER</a:t>
            </a:r>
          </a:p>
          <a:p>
            <a:endParaRPr lang="en-US" sz="2400" dirty="0">
              <a:latin typeface="Arial"/>
              <a:cs typeface="Arial"/>
            </a:endParaRPr>
          </a:p>
          <a:p>
            <a:r>
              <a:rPr lang="en-US" sz="2400" dirty="0">
                <a:latin typeface="Arial"/>
                <a:cs typeface="Arial"/>
              </a:rPr>
              <a:t>BILLION DOLLAR LOSSES TO ELECTRONIC </a:t>
            </a:r>
            <a:r>
              <a:rPr lang="en-US" sz="2400" dirty="0" smtClean="0">
                <a:latin typeface="Arial"/>
                <a:cs typeface="Arial"/>
              </a:rPr>
              <a:t>MANUFACTURERS</a:t>
            </a:r>
          </a:p>
          <a:p>
            <a:endParaRPr lang="en-US" sz="2400" dirty="0">
              <a:latin typeface="Arial"/>
              <a:cs typeface="Arial"/>
            </a:endParaRPr>
          </a:p>
          <a:p>
            <a:r>
              <a:rPr lang="en-US" sz="2400" dirty="0">
                <a:latin typeface="Arial"/>
                <a:cs typeface="Arial"/>
              </a:rPr>
              <a:t>LOSS OF EMPLOYMENT ESPECIALLY IN </a:t>
            </a:r>
            <a:r>
              <a:rPr lang="en-US" sz="2400" dirty="0" smtClean="0">
                <a:latin typeface="Arial"/>
                <a:cs typeface="Arial"/>
              </a:rPr>
              <a:t>CALIFORNIA</a:t>
            </a:r>
          </a:p>
          <a:p>
            <a:endParaRPr lang="en-US" sz="2400" dirty="0">
              <a:latin typeface="Arial"/>
              <a:cs typeface="Arial"/>
            </a:endParaRPr>
          </a:p>
          <a:p>
            <a:r>
              <a:rPr lang="en-US" sz="2400" dirty="0">
                <a:latin typeface="Arial"/>
                <a:cs typeface="Arial"/>
              </a:rPr>
              <a:t>RESTRICTION OF INDIVIDUAL </a:t>
            </a:r>
            <a:r>
              <a:rPr lang="en-US" sz="2400" dirty="0" smtClean="0">
                <a:latin typeface="Arial"/>
                <a:cs typeface="Arial"/>
              </a:rPr>
              <a:t>FREEDOM</a:t>
            </a:r>
          </a:p>
          <a:p>
            <a:pPr>
              <a:buNone/>
            </a:pPr>
            <a:endParaRPr lang="en-US" sz="2400" dirty="0">
              <a:latin typeface="Arial"/>
              <a:cs typeface="Arial"/>
            </a:endParaRPr>
          </a:p>
          <a:p>
            <a:endParaRPr lang="en-US" sz="2400" dirty="0" smtClean="0">
              <a:latin typeface="Arial"/>
              <a:cs typeface="Arial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18431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07848"/>
            <a:ext cx="8534400" cy="987552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3200" dirty="0" smtClean="0">
                <a:latin typeface="Arial"/>
                <a:cs typeface="Arial"/>
              </a:rPr>
              <a:t>THE BATTLEFIELD FOR THE MINDS </a:t>
            </a:r>
            <a:br>
              <a:rPr lang="en-US" sz="3200" dirty="0" smtClean="0">
                <a:latin typeface="Arial"/>
                <a:cs typeface="Arial"/>
              </a:rPr>
            </a:br>
            <a:r>
              <a:rPr lang="en-US" sz="3200" dirty="0" smtClean="0">
                <a:latin typeface="Arial"/>
                <a:cs typeface="Arial"/>
              </a:rPr>
              <a:t>OF OUR YOUTH</a:t>
            </a:r>
            <a:endParaRPr lang="en-US" sz="32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534400" cy="5105400"/>
          </a:xfrm>
        </p:spPr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Student academic improvement supplemented by reading and better usage of time.</a:t>
            </a:r>
          </a:p>
          <a:p>
            <a:pPr>
              <a:buNone/>
            </a:pPr>
            <a:endParaRPr lang="en-US" dirty="0">
              <a:latin typeface="Arial"/>
              <a:cs typeface="Arial"/>
            </a:endParaRPr>
          </a:p>
          <a:p>
            <a:pPr algn="ctr">
              <a:buNone/>
            </a:pPr>
            <a:r>
              <a:rPr lang="en-US" b="1" dirty="0" smtClean="0">
                <a:latin typeface="Arial"/>
                <a:cs typeface="Arial"/>
              </a:rPr>
              <a:t>-Versus-</a:t>
            </a:r>
          </a:p>
          <a:p>
            <a:pPr>
              <a:buNone/>
            </a:pPr>
            <a:endParaRPr lang="en-US" dirty="0">
              <a:latin typeface="Arial"/>
              <a:cs typeface="Arial"/>
            </a:endParaRPr>
          </a:p>
          <a:p>
            <a:r>
              <a:rPr lang="en-US" dirty="0" smtClean="0">
                <a:latin typeface="Arial"/>
                <a:cs typeface="Arial"/>
              </a:rPr>
              <a:t>Massive pushback and lobbying from electronic manufacturing  and gaming corporations</a:t>
            </a:r>
            <a:endParaRPr lang="en-US" dirty="0">
              <a:latin typeface="Arial"/>
              <a:cs typeface="Arial"/>
            </a:endParaRPr>
          </a:p>
        </p:txBody>
      </p:sp>
      <p:pic>
        <p:nvPicPr>
          <p:cNvPr id="1026" name="Picture 2" descr="C:\Documents and Settings\don antaky\Local Settings\Temporary Internet Files\Content.IE5\R852LYII\MC90014951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1" y="4038600"/>
            <a:ext cx="2514600" cy="28193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latin typeface="Arial"/>
                <a:cs typeface="Arial"/>
              </a:rPr>
              <a:t>Conclusion</a:t>
            </a:r>
            <a:endParaRPr lang="en-US" sz="36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219200"/>
            <a:ext cx="7772400" cy="4572000"/>
          </a:xfrm>
        </p:spPr>
        <p:txBody>
          <a:bodyPr>
            <a:normAutofit/>
          </a:bodyPr>
          <a:lstStyle/>
          <a:p>
            <a:endParaRPr lang="en-US" sz="2400" dirty="0">
              <a:latin typeface="Arial"/>
              <a:cs typeface="Arial"/>
            </a:endParaRPr>
          </a:p>
          <a:p>
            <a:r>
              <a:rPr lang="en-US" sz="2400" dirty="0">
                <a:latin typeface="Arial"/>
                <a:cs typeface="Arial"/>
              </a:rPr>
              <a:t>THE INTEREST OF PROMOTING HEALTHY LEARNING ENVIRONMENTS OUTWEIGHS THE BENEFIT OF ALLOWING TARGETED MARKETING OF BASICALLY ADDICTIVE VIOLENT AND NIHILSTIC GAMES TO INNER CITY STUDENTS. </a:t>
            </a:r>
          </a:p>
          <a:p>
            <a:endParaRPr lang="en-US" sz="2400" dirty="0">
              <a:latin typeface="Arial"/>
              <a:cs typeface="Arial"/>
            </a:endParaRPr>
          </a:p>
          <a:p>
            <a:r>
              <a:rPr lang="en-US" sz="2400" dirty="0">
                <a:latin typeface="Arial"/>
                <a:cs typeface="Arial"/>
              </a:rPr>
              <a:t>VIDEO GAMING AID IN SENTENCING THEM TO LIMITED ECONOMIC AND SCHOLASTIC OPPORTUNITIES IN THE FUTURE.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12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Westinghouse Student Assessment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676400"/>
            <a:ext cx="7772400" cy="4572000"/>
          </a:xfrm>
        </p:spPr>
        <p:txBody>
          <a:bodyPr>
            <a:normAutofit fontScale="70000" lnSpcReduction="20000"/>
          </a:bodyPr>
          <a:lstStyle/>
          <a:p>
            <a:pPr marL="285750" indent="-285750">
              <a:buFont typeface="Arial"/>
              <a:buChar char="•"/>
            </a:pPr>
            <a:r>
              <a:rPr lang="en-US" sz="2800" dirty="0">
                <a:latin typeface="Arial"/>
                <a:cs typeface="Arial"/>
              </a:rPr>
              <a:t>STUDENTS  IN  GEORGE </a:t>
            </a:r>
            <a:r>
              <a:rPr lang="en-US" sz="2800" dirty="0" smtClean="0">
                <a:latin typeface="Arial"/>
                <a:cs typeface="Arial"/>
              </a:rPr>
              <a:t>WESTINGHOUSE </a:t>
            </a:r>
            <a:r>
              <a:rPr lang="en-US" sz="2800" dirty="0">
                <a:latin typeface="Arial"/>
                <a:cs typeface="Arial"/>
              </a:rPr>
              <a:t>H.S. HAVE HAD LOW  STANDARDIZED SCORES </a:t>
            </a:r>
            <a:r>
              <a:rPr lang="en-US" sz="2800" dirty="0" smtClean="0">
                <a:latin typeface="Arial"/>
                <a:cs typeface="Arial"/>
              </a:rPr>
              <a:t>IN </a:t>
            </a:r>
            <a:r>
              <a:rPr lang="en-US" sz="2800" dirty="0">
                <a:latin typeface="Arial"/>
                <a:cs typeface="Arial"/>
              </a:rPr>
              <a:t>THE LAST 10 YEARS</a:t>
            </a:r>
          </a:p>
          <a:p>
            <a:pPr marL="285750" indent="-285750">
              <a:buFont typeface="Arial"/>
              <a:buChar char="•"/>
            </a:pPr>
            <a:endParaRPr lang="en-US" sz="2800" dirty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US" sz="2800" dirty="0">
                <a:latin typeface="Arial"/>
                <a:cs typeface="Arial"/>
              </a:rPr>
              <a:t>THIS IS INDICATIVE OF RESULTS THOUGHOUT INNER CITY SCHOOLS IN BROOKLYN AND THE BOROUGHS OF NYC</a:t>
            </a:r>
          </a:p>
          <a:p>
            <a:pPr marL="285750" indent="-285750">
              <a:buFont typeface="Arial"/>
              <a:buChar char="•"/>
            </a:pPr>
            <a:endParaRPr lang="en-US" sz="2800" dirty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US" sz="2800" dirty="0">
                <a:latin typeface="Arial"/>
                <a:cs typeface="Arial"/>
              </a:rPr>
              <a:t>READING SCORES HAVE DECREASED</a:t>
            </a:r>
          </a:p>
          <a:p>
            <a:pPr marL="285750" indent="-285750">
              <a:buFont typeface="Arial"/>
              <a:buChar char="•"/>
            </a:pPr>
            <a:endParaRPr lang="en-US" sz="2800" dirty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US" sz="2800" dirty="0">
                <a:latin typeface="Arial"/>
                <a:cs typeface="Arial"/>
              </a:rPr>
              <a:t>MATH SCORES HAVE DECREASED</a:t>
            </a:r>
          </a:p>
          <a:p>
            <a:pPr marL="285750" indent="-285750">
              <a:buFont typeface="Arial"/>
              <a:buChar char="•"/>
            </a:pPr>
            <a:endParaRPr lang="en-US" sz="2800" dirty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US" sz="2800" dirty="0">
                <a:latin typeface="Arial"/>
                <a:cs typeface="Arial"/>
              </a:rPr>
              <a:t>STUDENTS HAVE LESS THAN 45% SUCCESS RATES  GETTING INTO COLLEGE  AND STAYING THERE</a:t>
            </a:r>
          </a:p>
          <a:p>
            <a:pPr marL="285750" indent="-285750">
              <a:buFont typeface="Arial"/>
              <a:buChar char="•"/>
            </a:pPr>
            <a:endParaRPr lang="en-US" sz="2800" dirty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US" sz="2800" dirty="0">
                <a:latin typeface="Arial"/>
                <a:cs typeface="Arial"/>
              </a:rPr>
              <a:t>MANY STUDENTS ARE UNABLE TO GET THROUGH THE FIRST  YEAR OF COLLEGE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520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Westinghouse Student Assessment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676400"/>
            <a:ext cx="7772400" cy="4572000"/>
          </a:xfrm>
        </p:spPr>
        <p:txBody>
          <a:bodyPr>
            <a:normAutofit/>
          </a:bodyPr>
          <a:lstStyle/>
          <a:p>
            <a:pPr marL="285750" indent="-285750">
              <a:buNone/>
            </a:pPr>
            <a:r>
              <a:rPr lang="en-US" sz="2800" dirty="0" smtClean="0">
                <a:latin typeface="Arial"/>
                <a:cs typeface="Arial"/>
              </a:rPr>
              <a:t>How would you </a:t>
            </a:r>
            <a:r>
              <a:rPr lang="en-US" sz="2800" dirty="0" smtClean="0">
                <a:latin typeface="Arial"/>
                <a:cs typeface="Arial"/>
                <a:hlinkClick r:id="rId3"/>
              </a:rPr>
              <a:t>Define the Problem </a:t>
            </a:r>
            <a:r>
              <a:rPr lang="en-US" sz="2800" dirty="0" smtClean="0">
                <a:latin typeface="Arial"/>
                <a:cs typeface="Arial"/>
              </a:rPr>
              <a:t>related to low student achievement at Westinghouse High School?</a:t>
            </a:r>
          </a:p>
          <a:p>
            <a:pPr marL="285750" indent="-285750">
              <a:buNone/>
            </a:pPr>
            <a:endParaRPr lang="en-US" sz="2800" dirty="0" smtClean="0">
              <a:latin typeface="Arial"/>
              <a:cs typeface="Arial"/>
            </a:endParaRPr>
          </a:p>
          <a:p>
            <a:pPr marL="285750" indent="-285750">
              <a:buNone/>
            </a:pPr>
            <a:r>
              <a:rPr lang="en-US" sz="2800" dirty="0" smtClean="0">
                <a:latin typeface="Arial"/>
                <a:cs typeface="Arial"/>
              </a:rPr>
              <a:t>Use this </a:t>
            </a:r>
            <a:r>
              <a:rPr lang="en-US" sz="2800" dirty="0" smtClean="0">
                <a:latin typeface="Arial"/>
                <a:cs typeface="Arial"/>
                <a:hlinkClick r:id="rId3"/>
              </a:rPr>
              <a:t>Worksheet</a:t>
            </a:r>
            <a:r>
              <a:rPr lang="en-US" sz="2800" dirty="0" smtClean="0">
                <a:latin typeface="Arial"/>
                <a:cs typeface="Arial"/>
              </a:rPr>
              <a:t> at the bottom of the page</a:t>
            </a:r>
            <a:endParaRPr lang="en-US" sz="2800" dirty="0">
              <a:latin typeface="Arial"/>
              <a:cs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520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Gathering Evidence of the Problem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219200"/>
            <a:ext cx="7772400" cy="4953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2800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US" sz="2200" dirty="0" smtClean="0">
                <a:latin typeface="Arial"/>
                <a:cs typeface="Arial"/>
              </a:rPr>
              <a:t>STATISTICS </a:t>
            </a:r>
            <a:r>
              <a:rPr lang="en-US" sz="2200" dirty="0">
                <a:latin typeface="Arial"/>
                <a:cs typeface="Arial"/>
              </a:rPr>
              <a:t>SHOW THAT THERE IS NEGATIVE MOVEMENT  IN NYC PUBLIC </a:t>
            </a:r>
            <a:r>
              <a:rPr lang="en-US" sz="2200" dirty="0" smtClean="0">
                <a:latin typeface="Arial"/>
                <a:cs typeface="Arial"/>
              </a:rPr>
              <a:t>SCHOOLS</a:t>
            </a:r>
          </a:p>
          <a:p>
            <a:pPr marL="285750" indent="-285750">
              <a:buFont typeface="Arial"/>
              <a:buChar char="•"/>
            </a:pPr>
            <a:endParaRPr lang="en-US" sz="2200" dirty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US" sz="2200" dirty="0">
                <a:latin typeface="Arial"/>
                <a:cs typeface="Arial"/>
              </a:rPr>
              <a:t>STUDENT SURVEYS SHOWS THAT VIDEO GAME USAGE IS INCREASING IN THE LAST 10 </a:t>
            </a:r>
            <a:r>
              <a:rPr lang="en-US" sz="2200" dirty="0" smtClean="0">
                <a:latin typeface="Arial"/>
                <a:cs typeface="Arial"/>
              </a:rPr>
              <a:t>YEARS</a:t>
            </a:r>
          </a:p>
          <a:p>
            <a:pPr marL="0" indent="0">
              <a:buNone/>
            </a:pPr>
            <a:endParaRPr lang="en-US" sz="2800" dirty="0" smtClean="0">
              <a:latin typeface="Arial"/>
              <a:cs typeface="Arial"/>
            </a:endParaRPr>
          </a:p>
          <a:p>
            <a:pPr marL="560070" lvl="1" indent="-285750">
              <a:buFont typeface="Arial"/>
              <a:buChar char="•"/>
            </a:pPr>
            <a:r>
              <a:rPr lang="en-US" dirty="0" smtClean="0">
                <a:latin typeface="Arial"/>
                <a:cs typeface="Arial"/>
                <a:hlinkClick r:id="rId3"/>
              </a:rPr>
              <a:t>Daily </a:t>
            </a:r>
            <a:r>
              <a:rPr lang="en-US" dirty="0">
                <a:latin typeface="Arial"/>
                <a:cs typeface="Arial"/>
                <a:hlinkClick r:id="rId3"/>
              </a:rPr>
              <a:t>News: </a:t>
            </a:r>
            <a:r>
              <a:rPr lang="en-US" dirty="0" smtClean="0">
                <a:latin typeface="Arial"/>
                <a:cs typeface="Arial"/>
                <a:hlinkClick r:id="rId3"/>
              </a:rPr>
              <a:t>Are NYC </a:t>
            </a:r>
            <a:r>
              <a:rPr lang="en-US" dirty="0">
                <a:latin typeface="Arial"/>
                <a:cs typeface="Arial"/>
                <a:hlinkClick r:id="rId3"/>
              </a:rPr>
              <a:t>HS Students College-</a:t>
            </a:r>
            <a:r>
              <a:rPr lang="en-US" dirty="0" smtClean="0">
                <a:latin typeface="Arial"/>
                <a:cs typeface="Arial"/>
                <a:hlinkClick r:id="rId3"/>
              </a:rPr>
              <a:t>Ready</a:t>
            </a:r>
            <a:r>
              <a:rPr lang="en-US" dirty="0">
                <a:latin typeface="Arial"/>
                <a:cs typeface="Arial"/>
                <a:hlinkClick r:id="rId3"/>
              </a:rPr>
              <a:t>?</a:t>
            </a:r>
            <a:endParaRPr lang="en-US" dirty="0" smtClean="0">
              <a:latin typeface="Arial"/>
              <a:cs typeface="Arial"/>
            </a:endParaRPr>
          </a:p>
          <a:p>
            <a:pPr marL="560070" lvl="1" indent="-285750">
              <a:buFont typeface="Arial"/>
              <a:buChar char="•"/>
            </a:pPr>
            <a:endParaRPr lang="en-US" dirty="0">
              <a:latin typeface="Arial"/>
              <a:cs typeface="Arial"/>
            </a:endParaRPr>
          </a:p>
          <a:p>
            <a:pPr marL="560070" lvl="1" indent="-285750">
              <a:buFont typeface="Arial"/>
              <a:buChar char="•"/>
            </a:pPr>
            <a:r>
              <a:rPr lang="en-US" dirty="0" smtClean="0">
                <a:latin typeface="Arial"/>
                <a:cs typeface="Arial"/>
                <a:hlinkClick r:id="rId4"/>
              </a:rPr>
              <a:t>Gothamist</a:t>
            </a:r>
            <a:r>
              <a:rPr lang="en-US" dirty="0">
                <a:latin typeface="Arial"/>
                <a:cs typeface="Arial"/>
                <a:hlinkClick r:id="rId4"/>
              </a:rPr>
              <a:t>: Harder to Pass Regents Exam </a:t>
            </a:r>
            <a:endParaRPr lang="en-US" dirty="0" smtClean="0">
              <a:latin typeface="Arial"/>
              <a:cs typeface="Arial"/>
            </a:endParaRPr>
          </a:p>
          <a:p>
            <a:pPr marL="560070" lvl="1" indent="-285750">
              <a:buFont typeface="Arial"/>
              <a:buChar char="•"/>
            </a:pPr>
            <a:endParaRPr lang="en-US" dirty="0" smtClean="0">
              <a:latin typeface="Arial"/>
              <a:cs typeface="Arial"/>
            </a:endParaRPr>
          </a:p>
          <a:p>
            <a:pPr marL="560070" lvl="1" indent="-285750">
              <a:buFont typeface="Arial"/>
              <a:buChar char="•"/>
            </a:pPr>
            <a:r>
              <a:rPr lang="en-US" dirty="0" smtClean="0">
                <a:latin typeface="Arial"/>
                <a:cs typeface="Arial"/>
                <a:hlinkClick r:id="rId5"/>
              </a:rPr>
              <a:t>NY </a:t>
            </a:r>
            <a:r>
              <a:rPr lang="en-US" dirty="0">
                <a:latin typeface="Arial"/>
                <a:cs typeface="Arial"/>
                <a:hlinkClick r:id="rId5"/>
              </a:rPr>
              <a:t>Times: SAT Scores Show Decline</a:t>
            </a:r>
            <a:endParaRPr lang="en-US" dirty="0">
              <a:latin typeface="Arial"/>
              <a:cs typeface="Arial"/>
            </a:endParaRPr>
          </a:p>
          <a:p>
            <a:pPr marL="560070" lvl="1" indent="-285750">
              <a:buFont typeface="Arial"/>
              <a:buChar char="•"/>
            </a:pPr>
            <a:endParaRPr lang="en-US" dirty="0" smtClean="0">
              <a:latin typeface="Arial"/>
              <a:cs typeface="Arial"/>
            </a:endParaRPr>
          </a:p>
          <a:p>
            <a:pPr marL="560070" lvl="1" indent="-285750">
              <a:buFont typeface="Arial"/>
              <a:buChar char="•"/>
            </a:pPr>
            <a:endParaRPr lang="en-US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endParaRPr lang="en-US" sz="2800" dirty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endParaRPr lang="en-US" sz="2800" dirty="0">
              <a:latin typeface="Arial"/>
              <a:cs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634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Gathering Evidence of the Problem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219200"/>
            <a:ext cx="77724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US" sz="2200" dirty="0" smtClean="0">
                <a:latin typeface="Arial"/>
                <a:cs typeface="Arial"/>
              </a:rPr>
              <a:t> The last slide had some evidence of the problem</a:t>
            </a:r>
          </a:p>
          <a:p>
            <a:pPr marL="285750" indent="-285750">
              <a:buFont typeface="Arial"/>
              <a:buChar char="•"/>
            </a:pPr>
            <a:endParaRPr lang="en-US" sz="2200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US" sz="2200" dirty="0" smtClean="0">
                <a:latin typeface="Arial"/>
                <a:cs typeface="Arial"/>
                <a:hlinkClick r:id="rId3"/>
              </a:rPr>
              <a:t>What other evidence can you gather?</a:t>
            </a:r>
            <a:endParaRPr lang="en-US" sz="2200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endParaRPr lang="en-US" sz="2200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US" sz="2200" dirty="0" smtClean="0">
                <a:latin typeface="Arial"/>
                <a:cs typeface="Arial"/>
              </a:rPr>
              <a:t>Use  Worksheet 2 at the bottom </a:t>
            </a:r>
          </a:p>
          <a:p>
            <a:pPr marL="285750" indent="-285750">
              <a:buFont typeface="Arial"/>
              <a:buChar char="•"/>
            </a:pPr>
            <a:endParaRPr lang="en-US" sz="2200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endParaRPr lang="en-US" dirty="0">
              <a:latin typeface="Arial"/>
              <a:cs typeface="Arial"/>
            </a:endParaRPr>
          </a:p>
          <a:p>
            <a:pPr marL="560070" lvl="1" indent="-285750">
              <a:buFont typeface="Arial"/>
              <a:buChar char="•"/>
            </a:pPr>
            <a:endParaRPr lang="en-US" dirty="0" smtClean="0">
              <a:latin typeface="Arial"/>
              <a:cs typeface="Arial"/>
            </a:endParaRPr>
          </a:p>
          <a:p>
            <a:pPr marL="560070" lvl="1" indent="-285750">
              <a:buFont typeface="Arial"/>
              <a:buChar char="•"/>
            </a:pPr>
            <a:endParaRPr lang="en-US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endParaRPr lang="en-US" sz="2800" dirty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endParaRPr lang="en-US" sz="2800" dirty="0">
              <a:latin typeface="Arial"/>
              <a:cs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634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600200"/>
            <a:ext cx="7772400" cy="4572000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latin typeface="Arial"/>
                <a:cs typeface="Arial"/>
              </a:rPr>
              <a:t>STUDENTS ARE SPENDING 4 TO 10 HOURS A DAY PLAYING VIDEO GAMES</a:t>
            </a:r>
          </a:p>
          <a:p>
            <a:endParaRPr lang="en-US" dirty="0">
              <a:latin typeface="Arial"/>
              <a:cs typeface="Arial"/>
            </a:endParaRPr>
          </a:p>
          <a:p>
            <a:r>
              <a:rPr lang="en-US" dirty="0">
                <a:latin typeface="Arial"/>
                <a:cs typeface="Arial"/>
              </a:rPr>
              <a:t>STUDENTS DO NO READING IN THAT TIME</a:t>
            </a:r>
          </a:p>
          <a:p>
            <a:endParaRPr lang="en-US" dirty="0">
              <a:latin typeface="Arial"/>
              <a:cs typeface="Arial"/>
            </a:endParaRPr>
          </a:p>
          <a:p>
            <a:r>
              <a:rPr lang="en-US" dirty="0">
                <a:latin typeface="Arial"/>
                <a:cs typeface="Arial"/>
              </a:rPr>
              <a:t>STUDENTS ARE SLEEP DEPRIVED</a:t>
            </a:r>
          </a:p>
          <a:p>
            <a:endParaRPr lang="en-US" dirty="0">
              <a:latin typeface="Arial"/>
              <a:cs typeface="Arial"/>
            </a:endParaRPr>
          </a:p>
          <a:p>
            <a:r>
              <a:rPr lang="en-US" dirty="0">
                <a:latin typeface="Arial"/>
                <a:cs typeface="Arial"/>
              </a:rPr>
              <a:t>CONVERSATIONS ABOUT GAMING ARE FREQUENT </a:t>
            </a:r>
            <a:r>
              <a:rPr lang="en-US" dirty="0" smtClean="0">
                <a:latin typeface="Arial"/>
                <a:cs typeface="Arial"/>
              </a:rPr>
              <a:t>AND DISTRACTIVE </a:t>
            </a:r>
            <a:r>
              <a:rPr lang="en-US" dirty="0">
                <a:latin typeface="Arial"/>
                <a:cs typeface="Arial"/>
              </a:rPr>
              <a:t>IN THE CLASSROOM</a:t>
            </a:r>
          </a:p>
          <a:p>
            <a:endParaRPr lang="en-US" dirty="0">
              <a:latin typeface="Arial"/>
              <a:cs typeface="Arial"/>
            </a:endParaRPr>
          </a:p>
          <a:p>
            <a:r>
              <a:rPr lang="en-US" dirty="0">
                <a:latin typeface="Arial"/>
                <a:cs typeface="Arial"/>
              </a:rPr>
              <a:t>TIME IS NOT LEFT TO DO HOMEWORK OR PROJECTS</a:t>
            </a:r>
          </a:p>
          <a:p>
            <a:endParaRPr lang="en-US" dirty="0">
              <a:latin typeface="Arial"/>
              <a:cs typeface="Arial"/>
            </a:endParaRPr>
          </a:p>
          <a:p>
            <a:r>
              <a:rPr lang="en-US" dirty="0">
                <a:latin typeface="Arial"/>
                <a:cs typeface="Arial"/>
              </a:rPr>
              <a:t>MANY HAVE BECOME ADDICTED TO GAMING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439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Arial"/>
                <a:cs typeface="Arial"/>
              </a:rPr>
              <a:t>Contributing </a:t>
            </a:r>
            <a:r>
              <a:rPr lang="en-US" sz="3600" dirty="0" smtClean="0">
                <a:latin typeface="Arial"/>
                <a:cs typeface="Arial"/>
              </a:rPr>
              <a:t>Factors</a:t>
            </a:r>
            <a:endParaRPr lang="en-US" sz="3600" dirty="0">
              <a:latin typeface="Arial"/>
              <a:cs typeface="Arial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914400" y="1676400"/>
            <a:ext cx="3733800" cy="3886200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accent1"/>
                </a:solidFill>
                <a:latin typeface="Arial"/>
                <a:cs typeface="Arial"/>
              </a:rPr>
              <a:t>DIFFICULT ECONOMIC CONDITIONS  </a:t>
            </a:r>
            <a:r>
              <a:rPr lang="en-US" sz="2000" dirty="0" smtClean="0">
                <a:solidFill>
                  <a:schemeClr val="accent1"/>
                </a:solidFill>
                <a:latin typeface="Arial"/>
                <a:cs typeface="Arial"/>
              </a:rPr>
              <a:t>CREATE LONG </a:t>
            </a:r>
            <a:r>
              <a:rPr lang="en-US" sz="2000" dirty="0">
                <a:solidFill>
                  <a:schemeClr val="accent1"/>
                </a:solidFill>
                <a:latin typeface="Arial"/>
                <a:cs typeface="Arial"/>
              </a:rPr>
              <a:t>WORKING </a:t>
            </a:r>
            <a:r>
              <a:rPr lang="en-US" sz="2000" dirty="0" smtClean="0">
                <a:solidFill>
                  <a:schemeClr val="accent1"/>
                </a:solidFill>
                <a:latin typeface="Arial"/>
                <a:cs typeface="Arial"/>
              </a:rPr>
              <a:t>HOURS</a:t>
            </a:r>
          </a:p>
          <a:p>
            <a:endParaRPr lang="en-US" sz="2000" dirty="0" smtClean="0">
              <a:solidFill>
                <a:srgbClr val="000090"/>
              </a:solidFill>
              <a:latin typeface="Arial"/>
              <a:cs typeface="Arial"/>
            </a:endParaRPr>
          </a:p>
          <a:p>
            <a:r>
              <a:rPr lang="en-US" sz="2000" dirty="0" smtClean="0">
                <a:solidFill>
                  <a:srgbClr val="000090"/>
                </a:solidFill>
                <a:latin typeface="Arial"/>
                <a:cs typeface="Arial"/>
              </a:rPr>
              <a:t>VIDEO </a:t>
            </a:r>
            <a:r>
              <a:rPr lang="en-US" sz="2000" dirty="0">
                <a:solidFill>
                  <a:srgbClr val="000090"/>
                </a:solidFill>
                <a:latin typeface="Arial"/>
                <a:cs typeface="Arial"/>
              </a:rPr>
              <a:t>GAMING HAS BECOME THE 21ST CENTURY VERSION OF A ‘BABYSITTER’</a:t>
            </a:r>
          </a:p>
          <a:p>
            <a:endParaRPr lang="en-US" sz="2000" dirty="0">
              <a:solidFill>
                <a:srgbClr val="002060"/>
              </a:solidFill>
            </a:endParaRPr>
          </a:p>
          <a:p>
            <a:endParaRPr lang="en-US" sz="20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4"/>
          </p:nvPr>
        </p:nvSpPr>
        <p:spPr>
          <a:xfrm>
            <a:off x="4953000" y="1676400"/>
            <a:ext cx="3733800" cy="3886200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accent1"/>
                </a:solidFill>
                <a:latin typeface="Arial"/>
                <a:cs typeface="Arial"/>
              </a:rPr>
              <a:t>DANGEROUS ENVIRONMENTS CREATE FEAR  OF LEAVING HOMES</a:t>
            </a:r>
          </a:p>
          <a:p>
            <a:endParaRPr lang="en-US" sz="2000" dirty="0" smtClean="0">
              <a:solidFill>
                <a:srgbClr val="000090"/>
              </a:solidFill>
              <a:latin typeface="Arial"/>
              <a:cs typeface="Arial"/>
            </a:endParaRPr>
          </a:p>
          <a:p>
            <a:r>
              <a:rPr lang="en-US" sz="2000" dirty="0" smtClean="0">
                <a:solidFill>
                  <a:srgbClr val="000090"/>
                </a:solidFill>
                <a:latin typeface="Arial"/>
                <a:cs typeface="Arial"/>
              </a:rPr>
              <a:t>MANY </a:t>
            </a:r>
            <a:r>
              <a:rPr lang="en-US" sz="2000" dirty="0">
                <a:solidFill>
                  <a:srgbClr val="000090"/>
                </a:solidFill>
                <a:latin typeface="Arial"/>
                <a:cs typeface="Arial"/>
              </a:rPr>
              <a:t>FAMILIES ARE SINGLE PARENT HOUSEHOLDS AND NOT ABLE TO MONITOR BEHAVIOR</a:t>
            </a:r>
          </a:p>
          <a:p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152400" y="5429071"/>
            <a:ext cx="88392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Arial"/>
                <a:cs typeface="Arial"/>
              </a:rPr>
              <a:t/>
            </a:r>
            <a:br>
              <a:rPr lang="en-US" sz="2800" dirty="0">
                <a:latin typeface="Arial"/>
                <a:cs typeface="Arial"/>
              </a:rPr>
            </a:br>
            <a:r>
              <a:rPr lang="en-US" sz="2400" dirty="0" smtClean="0">
                <a:latin typeface="Arial"/>
                <a:cs typeface="Arial"/>
              </a:rPr>
              <a:t>PRESENTLY</a:t>
            </a:r>
            <a:r>
              <a:rPr lang="en-US" sz="24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Arial"/>
                <a:cs typeface="Arial"/>
              </a:rPr>
              <a:t>NO </a:t>
            </a:r>
            <a:r>
              <a:rPr lang="en-US" sz="2400" dirty="0">
                <a:latin typeface="Arial"/>
                <a:cs typeface="Arial"/>
              </a:rPr>
              <a:t>POLICY IS IN PLACE TO PREVENT THIS!</a:t>
            </a:r>
          </a:p>
        </p:txBody>
      </p:sp>
    </p:spTree>
    <p:extLst>
      <p:ext uri="{BB962C8B-B14F-4D97-AF65-F5344CB8AC3E}">
        <p14:creationId xmlns:p14="http://schemas.microsoft.com/office/powerpoint/2010/main" val="18869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920476162"/>
              </p:ext>
            </p:extLst>
          </p:nvPr>
        </p:nvGraphicFramePr>
        <p:xfrm>
          <a:off x="1600200" y="228600"/>
          <a:ext cx="6172200" cy="640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1143000"/>
          </a:xfr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sz="3600" dirty="0" smtClean="0">
                <a:solidFill>
                  <a:srgbClr val="0070C0"/>
                </a:solidFill>
                <a:latin typeface="Arial"/>
                <a:cs typeface="Arial"/>
              </a:rPr>
              <a:t>Benefits</a:t>
            </a:r>
            <a:endParaRPr lang="en-US" sz="36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447800"/>
            <a:ext cx="4130040" cy="5105400"/>
          </a:xfrm>
          <a:solidFill>
            <a:srgbClr val="002060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00B050"/>
                </a:solidFill>
                <a:latin typeface="Arial"/>
                <a:cs typeface="Arial"/>
              </a:rPr>
              <a:t>TIME USAGE IS LIMITED</a:t>
            </a:r>
          </a:p>
          <a:p>
            <a:r>
              <a:rPr lang="en-US" sz="2000" dirty="0" smtClean="0">
                <a:solidFill>
                  <a:srgbClr val="00B050"/>
                </a:solidFill>
                <a:latin typeface="Arial"/>
                <a:cs typeface="Arial"/>
              </a:rPr>
              <a:t>STUDENTS CAN  BECOME  INVOLVED IN</a:t>
            </a:r>
          </a:p>
          <a:p>
            <a:r>
              <a:rPr lang="en-US" sz="2000" dirty="0" smtClean="0">
                <a:solidFill>
                  <a:srgbClr val="00B050"/>
                </a:solidFill>
                <a:latin typeface="Arial"/>
                <a:cs typeface="Arial"/>
              </a:rPr>
              <a:t>POSITIVE LEARNING OPPORTUNITIES AND HEALTHIER PHYSICAL PURSUITS</a:t>
            </a:r>
          </a:p>
          <a:p>
            <a:r>
              <a:rPr lang="en-US" sz="2000" dirty="0" smtClean="0">
                <a:solidFill>
                  <a:srgbClr val="00B050"/>
                </a:solidFill>
                <a:latin typeface="Arial"/>
                <a:cs typeface="Arial"/>
              </a:rPr>
              <a:t>STUDENTS CAN TAKE PART IN  COMMUNICATING WITH ACTUAL PEOPLE AND DEVELOP INTERPERSONAL SKILLS</a:t>
            </a:r>
          </a:p>
          <a:p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0" y="1447800"/>
            <a:ext cx="4114800" cy="5105400"/>
          </a:xfrm>
          <a:solidFill>
            <a:srgbClr val="002060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00B050"/>
                </a:solidFill>
                <a:latin typeface="Arial"/>
                <a:cs typeface="Arial"/>
              </a:rPr>
              <a:t>ADDICTIVE BEHAVIOR CAN BE ERADICATED</a:t>
            </a:r>
          </a:p>
          <a:p>
            <a:r>
              <a:rPr lang="en-US" sz="2000" dirty="0" smtClean="0">
                <a:solidFill>
                  <a:srgbClr val="00B050"/>
                </a:solidFill>
                <a:latin typeface="Arial"/>
                <a:cs typeface="Arial"/>
              </a:rPr>
              <a:t>CONCENTRATION  LEVELS CAN IMPROVE</a:t>
            </a:r>
          </a:p>
          <a:p>
            <a:r>
              <a:rPr lang="en-US" sz="2000" dirty="0" smtClean="0">
                <a:solidFill>
                  <a:srgbClr val="00B050"/>
                </a:solidFill>
                <a:latin typeface="Arial"/>
                <a:cs typeface="Arial"/>
              </a:rPr>
              <a:t>BOOKS CAN REPLACE MONITORS</a:t>
            </a:r>
          </a:p>
          <a:p>
            <a:r>
              <a:rPr lang="en-US" sz="2000" dirty="0" smtClean="0">
                <a:solidFill>
                  <a:srgbClr val="00B050"/>
                </a:solidFill>
                <a:latin typeface="Arial"/>
                <a:cs typeface="Arial"/>
              </a:rPr>
              <a:t>EXPOSURE TO RELEVANT KNOWLEDGE CAN REPLACE  VACUOUS  AND USUALLY  VIOLENT MATERIAL</a:t>
            </a:r>
          </a:p>
          <a:p>
            <a:pPr marL="0" indent="0">
              <a:buNone/>
            </a:pPr>
            <a:endParaRPr lang="en-US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287</TotalTime>
  <Words>493</Words>
  <Application>Microsoft Office PowerPoint</Application>
  <PresentationFormat>On-screen Show (4:3)</PresentationFormat>
  <Paragraphs>112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Equity</vt:lpstr>
      <vt:lpstr>NYC High School Students’ Ability To Be Academically  Successful is Decreasing</vt:lpstr>
      <vt:lpstr>Westinghouse Student Assessment</vt:lpstr>
      <vt:lpstr>Westinghouse Student Assessment</vt:lpstr>
      <vt:lpstr>Gathering Evidence of the Problem</vt:lpstr>
      <vt:lpstr>Gathering Evidence of the Problem</vt:lpstr>
      <vt:lpstr>Causes</vt:lpstr>
      <vt:lpstr>Contributing Factors</vt:lpstr>
      <vt:lpstr>PowerPoint Presentation</vt:lpstr>
      <vt:lpstr>Benefits</vt:lpstr>
      <vt:lpstr>Costs</vt:lpstr>
      <vt:lpstr>THE BATTLEFIELD FOR THE MINDS  OF OUR YOUTH</vt:lpstr>
      <vt:lpstr>Conclusion</vt:lpstr>
    </vt:vector>
  </TitlesOfParts>
  <Company>gidget71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American High School Students’ Ability To Be Academically  Successful is Decreasing</dc:title>
  <dc:creator>donjr71</dc:creator>
  <cp:lastModifiedBy>Joe Montecalvo</cp:lastModifiedBy>
  <cp:revision>31</cp:revision>
  <dcterms:created xsi:type="dcterms:W3CDTF">2013-03-01T19:48:14Z</dcterms:created>
  <dcterms:modified xsi:type="dcterms:W3CDTF">2013-03-22T17:41:59Z</dcterms:modified>
</cp:coreProperties>
</file>