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5DBC39-460E-44BD-8717-6D1D3CC46A81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8E5CF9-0A48-4375-9FFA-896BB8D1A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horiz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flippedtips.com/plegal/tips/worksheet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flippedtips.com/plegal/tips/worksheet5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domesticviolencestatistics.org/domestic-violence-statistics/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11375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 Streetcar Named Desire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Domestic Abuse and its Consequences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Ranisha</a:t>
            </a:r>
            <a:r>
              <a:rPr lang="en-US" sz="1600" dirty="0" smtClean="0"/>
              <a:t> Singh</a:t>
            </a:r>
          </a:p>
          <a:p>
            <a:endParaRPr lang="en-US" sz="1600" dirty="0" smtClean="0"/>
          </a:p>
          <a:p>
            <a:r>
              <a:rPr lang="en-US" sz="1600" dirty="0" smtClean="0"/>
              <a:t>Harry S Truman High School</a:t>
            </a:r>
          </a:p>
          <a:p>
            <a:r>
              <a:rPr lang="en-US" sz="1600" dirty="0" smtClean="0"/>
              <a:t>rsingh15@schools.nyc.gov</a:t>
            </a:r>
            <a:endParaRPr lang="en-US" sz="1600" dirty="0"/>
          </a:p>
        </p:txBody>
      </p:sp>
      <p:pic>
        <p:nvPicPr>
          <p:cNvPr id="2050" name="Picture 2" descr="http://www.doctormacro.com/Images/Posters/A/Poster%20-%20A%20Streetcar%20Named%20Desire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43200"/>
            <a:ext cx="1705850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76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Domestic Abuse?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Domestic= within the home</a:t>
            </a:r>
          </a:p>
          <a:p>
            <a:r>
              <a:rPr lang="en-US" sz="2800" dirty="0" smtClean="0"/>
              <a:t>Abuse= misuse, treating with cruelty</a:t>
            </a:r>
          </a:p>
          <a:p>
            <a:r>
              <a:rPr lang="en-US" sz="2800" dirty="0" smtClean="0"/>
              <a:t>It can happen to anyone</a:t>
            </a:r>
          </a:p>
          <a:p>
            <a:pPr lvl="1"/>
            <a:r>
              <a:rPr lang="en-US" dirty="0" smtClean="0"/>
              <a:t>1 in 4 women experiences domestic violence in her life</a:t>
            </a:r>
          </a:p>
          <a:p>
            <a:pPr lvl="1"/>
            <a:r>
              <a:rPr lang="en-US" dirty="0" smtClean="0"/>
              <a:t>Women between 20-24 are at the greatest risk</a:t>
            </a:r>
          </a:p>
          <a:p>
            <a:pPr lvl="1"/>
            <a:r>
              <a:rPr lang="en-US" dirty="0"/>
              <a:t>Women experience more than 4 million physical assaults and rapes because of their </a:t>
            </a:r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Men </a:t>
            </a:r>
            <a:r>
              <a:rPr lang="en-US" dirty="0"/>
              <a:t>are victims of nearly 3 million physical </a:t>
            </a:r>
            <a:r>
              <a:rPr lang="en-US" dirty="0" smtClean="0"/>
              <a:t>assaults</a:t>
            </a:r>
            <a:endParaRPr lang="en-US" dirty="0"/>
          </a:p>
          <a:p>
            <a:pPr lvl="1"/>
            <a:r>
              <a:rPr lang="en-US" dirty="0" smtClean="0"/>
              <a:t>In New York City, 25% of homeless heads of household become homeless due to domestic violence (</a:t>
            </a:r>
            <a:r>
              <a:rPr lang="en-US" dirty="0" smtClean="0">
                <a:hlinkClick r:id="rId2"/>
              </a:rPr>
              <a:t>Safe Horizon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62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Domestic Abuse?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your groups, answer the following question: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What are some factors that contribute to domestic abuse?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2800" i="1" dirty="0" smtClean="0"/>
              <a:t>(Think of causes that could be related specifically to New York City!)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dirty="0" smtClean="0"/>
              <a:t>Answer the question on the </a:t>
            </a:r>
            <a:r>
              <a:rPr lang="en-US" dirty="0" smtClean="0">
                <a:hlinkClick r:id="rId2"/>
              </a:rPr>
              <a:t>worksheet</a:t>
            </a:r>
            <a:r>
              <a:rPr lang="en-US" dirty="0" smtClean="0"/>
              <a:t>.</a:t>
            </a:r>
          </a:p>
        </p:txBody>
      </p:sp>
      <p:sp>
        <p:nvSpPr>
          <p:cNvPr id="4" name="AutoShape 2" descr="data:image/jpeg;base64,/9j/4AAQSkZJRgABAQAAAQABAAD/2wCEAAkGBxQTEhQUExIWFhQXFyEaFxUXFxwXIBkdHRwcIB4bHx0hHCohGB8lHB0dITEjJSkvLy4wIB80PTMsOSgtLi8BCgoKDg0OGxAQGywmICQsLCw4KywuLSwxMCwtLywsLC0sLyw0LCwsLCw0LCwuLC0sLCwsLC8sNiw0LCwsLCwsLP/AABEIAHcAmQMBIgACEQEDEQH/xAAcAAACAgMBAQAAAAAAAAAAAAAABQQGAgMHAQj/xABJEAACAQIEAwUEBwUEBgsAAAABAgMEEQAFEiEGEzEHIkFRYRQycZEjM0JScoGxYqGywdMIFoLhFZKis8PRFyQ1Q1NVc3STlKT/xAAaAQEAAwEBAQAAAAAAAAAAAAAAAQIEBQMG/8QAKxEAAgIBAwIEBQUAAAAAAAAAAAECEQMSITEEEyJBUXEygaHh8AUUYcHR/9oADAMBAAIRAxEAPwDuODBgwAYMGDABgxjqx7fEWmDwtj3GEq3xAr81ip0LzSLGg+05Cj4DzPpjNPqO3PTJclqtDLGvXvir/wB8+Y5jpqWaVtN9TjkIASQCS/e3INiFN7Y0T5zWBowYKZOY+lQZpJN9JbciIWuAcTm7jrthUXPBirz8RVEKF5qZCii5MMxJt+F41/iwyoc6jmJRbrIou0TjSwHnb7QvtcXGL5cvbjdEJWNQ2Msa4xbGd8Wxybjcgz3BjzVj3F00yAwYMGJAYMGDABgwYMAGDBjBr+FsVk6AMmIVVUrGpYuLAhfM6ibBQPFiSAB13wnzXiRllaGFQ7gaSb+65tYW+1a4J3HUDzIxybIXSQvLYkMWSxvdmUBnPk1u7fxsT4gDBmcJW9Lv+C6VGeeZ+ySLTQ6TVSIXUN0jQGxlcdSAeij3iDuNyK7WxpFIGW9VXEqDIy8xolPVgossQ22W638z47YNBq6gyqxlFWVjNyCqrBEyrta6EE7dLseuNGQ5pLJG7RclRzGMrSBheVu80a2IP0a6VLnyIt3TjVghpgr39yGyXS1QEs08jcsRkQlQLmVtKEMQNi2+lUW5G9yeg3UsRVZql4naUazGrt3tFrhQPdiv7u25sCfIQavMqQUroGJVV1GSINKqSe9q5oGnUGs1yR62xsnzUSxw3lAifu1EsTX0uQtoyw+rDFve28BcXvj3KmvNNDpTzSsyrLKmtEleRGWzMm2karlUJsoPUbjfEiqWnmLVL1EYUALDNqCGJlLaiC1rNfqD1GxFuudJT08EyxmRg0aWhSV9grbHllt2PgdyR8DvjmFAY5hO06LCJxKVMZL6+UIQisG3DbG2m9wQOuzkDvIc5aaNlLJ7REdMiqdiR7rgdVV1sw8tVrm18M8tqhMmobWJVlPVWBsVPkQf5YpuZVhd4pUiZJFljWnZgUkk1OOamk78vlXJuPAmw0g4c5wr08vtMQ7rkLMvg3grejdFB89IOxJHNy41Gfitl1uWdVxlhPS57G7IisbvfTqRluQuq1yBvpBNvQ+WGy3xqxZIteGLKtVyZ4MGDGggMGDBgAwYMGADGEi3BFyPUeGM8GAF9Pl8MYQKgGgkqbXILe81+pJvuT1xIZyemNxGKdNDJWytKijlxkpEzllBt7zKRvdmFtVrBQLX1HGTNCclz8kWQv40pTFOJo278qr3BuyyR35cwX7YOrlsvVhpAudsKslzKNWFRzkd3J5tMCqNDqtfRGxDar7sDubm3S2LllGSFHaWXd790FjJ4W1Fj1O5AHRR6scNajLY5frY0f8AGgb9RikMssbUEm/69yWiq5aDUCKeRY1hCl4oxdtzuHbYAEC+wvYk7nEjQlYurmSGIjS0digfx3uoYgj1sQcTJeEglzSTGmvuYwoeMnz5ZtpP4SOuF2W8LVMQ0e3/AEXgkdOqFfRWd30j0tt4Y0ZM8MfxFUrDPZ1cPSoiyStHfSdJCBrqHYHwvfYC5scKqrKuXJGlTIZ6Y/ZYKAjqNIZrAXGnfwsbtvva3f3SpSgUx3a5bm6m5moixbmg672269NsQcx4SJXu1E5095Edwy6gNg111EeB33H54Ty1G6CRD4QiQ1VS0cbLHGqJGWJa99RLR3JsjbdNiRi2zoGVkddSsCCPMHFPpJGoZYmnI0slpCB7obooAG6pIQo2vpffpc2zJ8zWoQsFZCGKsj7MpHmPVSGHoRjNGLyPXGVP05LtUKsxyEaVenJWWNgwDMzB9JB0m52J6Aj89iRixqbgG1vTBbGWNcItLco3YYMGDHoQGDBgwAY8Jx7iLmlckEMk0rBUjUsxPgAMAK+JuL6SgUNUzBSfdQd5m+Cje3r0xzmu7fYAfoqOVx5vIsf6BsVfs34ZOc1tRU15LCMq7xm66zJq0gfdRQp/cPPHReG8hy9Iee+U+zFZuXadAzAatIkN+ikkDy8em+AHPAPG6ZpHIyU8sQQgEvYq1/BWGxI8R4XHnh9nOZw0kDzTMEijG5/QADqfAAYoDJJQFa+Knalgefl1dGSGXQz6VqU07Iw2J8CPhcwe3qSef2Ohp0aRpWaRkTckIABfwtdibnywAjz7t3lLkUdMioNg8xLM3rpUgJ8LnGnKe3ipUj2ilikXxMZaNh676gfht8cWDh/swjhy0M1HHU17gMUnJRVuR3Numlfmb/ANc04FpFZI4stpuY4RvpC2kjVaZQR9pVIK+dyfDEUC68OZ7FW06VEDXRx+YI6qR4EYnaN8U7s7olopavLlA0xOJo28WjmG2rzZWUrfyA8sXe2PLLhWSr8mSmLOIc9hooTPUMVjUgEhS256CwGKkvbJlX/jP/8AE/8AyxI7SZmqAuWxDvToXmfc8mBDcvYbszEaVXxN8UZ+y3KmpGqFqqtQsPOYuFJCb7mPlg76TYemPUg6NJmtJmEa+yVkJmB1R94FgRswKXDWKkg7eN/DBR0D0NSpUs9NMAjljcxSC+lifFGJK/skqOnu8Q4s7OfZKOLMaSpaWE6WLFDE6BiNDje43IHgQSMds7Lc9ety2CWbeTdHP3ihtq+JFifW+KrHFO0tybdUM8/4to6IqKmoSNmF1U7kjzsN7YqL9tmXCUp9MUH/AHoS6n4C+o/LCvtAySDMa2VnR1hoUC1E0QLSSMbMsKLuO6G1FiDa5HnbLMeAMjp4TPJFMURljYB5SdThbXAN794XA6dLYuQdA4b4spK5b006ObXKXs6j1Q7geuHYx86Z/wANHIsypKqJi1M0t1LGxUHZkY+PdJN/LH0TE4IBBuCLg+nhgDPBgwYAMIOOsteoo5EjUO4KuIybCTQ4blk9AGA077b4m5vn1PS6DUTJEHOlNZtqPp88K8049y6AkSVsOodVVg5+S3sfjgDLhniiKrkmQQywzRBdccyctypBsbHcgG4v0+eFmc8SwTLJHzpoQupJUMUe9xuCsm9rdCNiD44o+dcTUlZmcc9NWS08kdPpjkELMJH1k6HTTeRCvl/LGOacdy2M0lNl88sXdWcrMNxvp0lNm8dOrbAUXLjaUf6ISAO8klSI4YS4CyOWK2ZhtuFGo7bYp3axxFNl2a00kYJHsPLv0J1O4YqxBAYWQ9D4bb4suV6TDUZtJVx11TBBI0aoNEUFkLaFS+pWa27NuRb86vk/aJPmULxz5ZT1DKSdbXSNRYWFiHLNe+wI2tiYpydItGLk6SOhcKcZGvoPaKeNJKhRZ6cyaLMPDVpawPUEix9MQ8prmqKpXloZoeWS7ySyTIkRCkXUPGqSb3HdNrG/S2Kp2c5BTzowOqlqy7SxyUr6DyyR9HuCG5bDSUYGwI89onGhqVrFplqJK+JB9JDUSCNWexbTaIJqCrpvqut3UHE6JXVDRK9NbnQuDpRU1dZXL9TJoggbwkSK+px+yZGYA+NsXAnHCc27aaiBFiTL0glQ2ZJCzppttpC6CN/iLY7XllSZIYpDYF0ViB0uRfbENUQ01yVynOjO5g5+to4+VfxEckmsDztqBPxGI+X5wIJah56mAxmR2lYQzAjT3QpfdAEUBenh53xzfiLtRjnkkWaFoZqaRjSTwEOysCVOoNYFGHUX3GGfCPELZkWqDktPNVRFdUolWPU3gxVlJHx72IIOncRZzTR0TzzaWgKjuuCA2ogKCCLgEkeGw3wk7L5InWslpgFpZKi8KDYAiNBIQLbAyaiMUTtakqwtLNmKxvAZiPYIHdQQFJu01rs3qFAGM8s7YqSloxDS0LxtGLJEzjRubsS+7E7k7gXOAL/wdLplzSG4WZat5NxfuSqGR7XuRbb8jjLIs2ipokEtSHRrct1pZ4zI7ksW1FnEjOTfa3jivLm8VZS02ae0RZfWEMql2DrIqOymN1NjIpK3Fhdb4RZdxgmo1CU+VxVLMVapLS3uTbVoEV+9bUBruQRvgDpHF+eUkIjjqYjM0oblxLEZWNhvZQCR1tfEzgujeGhpopAVdIlBUm+jbZL+OkWX8scwybiWmps0aoqq/wBoZ6Yq0ixsEjcyKeWi2ui6Re53OOkZbxvl85tFWwMx6KXCk/ANYnAFhwYhx5pC0phE0ZmVdTRB1Lhdu8VvcDcb28RiTrwBxn+0n9VQ/jk/RMcn4ZyoSNzHHdXoPM/5Y6x/aUP0VF+OT9ExXs84UlytRHMbwtslSg7uo9VI30sPC+x+eM/UuaxvRybOgWJ5l3OBa7PHKJUuCNJDLuVZDdWI8QPTwviOOIJ6lZomABapknstrBpQqg3+6gVt/HViVHM9ge64+8ptf1t4fPDI8OVEdMlbyhyZV1sBpUqCwVL3N2YjcgdNvXGHDPJokkjsdVjwd6Em658iLR1PJWcA25lHUROBsCPZ5GX42ZdvicOuz+mWKhivsZSW+JY7f7IHyxUs0ewl9Y7fNJR/PFzyPajof8H8LY7P6K9rf5wUkox6tyS8vsSKiilhGunlAKMZE5v2G3JOvxU76la9wW3HhqgidUaqmIZ1R5AkZ2OoFmJb7Zbp90C1sOpt1IBFyCBfcdNrjxHp44hV4C0zozKDymW4soJ0noL7Y7rxRUtS5PeWCCnrXoJM/oI8xpWKoVmQd1XXS6Na+hgdwCLem4OOmcHcXUslLArzRwyiNQYpXVG2A3AJBZT1BG2K5nzLzaGSBGlmkpgJkiGs8sLdJGA8nuoJte562sIOUcFPUU/tEclizOvJqUsAiyyaQp6oDcnvBut9scjqciyRU1zxRxsk8edRlJ0+H/pz3IsmSWqqZ5LGNJn036E6ib+oAscWrJsyahqPaUF4j1UGylGAupBNlOrvB+l9ja5xo4Vh/wBIyz0xAhigUmYKbl7EgopAAUFhubXt5Y25bqkSCJXjRpI9ndwgUhb7GxBO5I+GOXLuatX0Ojh/avBLGnairbrzPM1q5a6XmyDqRbVcIqA35aL7xBsCW2ubeAAxWuLMhWYxyQW1yMEK3A1E/a+I8f8ALFlzOtEExg50MjKARIhMtwSbXVB79gLi46jzxq4ZaJVknuxhgD7sCCXNzIbeFh3R8W649OnxTyZkn+Iz/qPU9Ng6FuCu1t635fcdcO5FHSwpGLMwFi5tck7m33VuTYDz87nFez7MZ6VYolVbmeNrturcpiyafIWYKfEBfHxe5YEnpqKscEyz1EmkHpFHGsyhVHmSFJY7k/lhhWt3ot1F5PtKW8GPdt7rep9cd7TDPj8OyTo+BeTJ0me5vU2rf1IlDA7SmV91KsSW2LO7BnbT9lT0s2+wG1t6T2m8OJGq1MSBQW0yKBtc3Ib032+WOi1x+jkP7DfocV6qy4yUD0zsbgqgYm5sSjIT52DKPW2JzYoqHbrybv2KdJnyPL3r21KLXuJ/7Pf/AGo//tn/AI48fR1hjgvZFkrUefVNMzhzFA4LAWBuYje3wOO8449WfU+xxvtgibNZIaWgU1EtOzmYr7keoKAGkPd1XB2vfbFm4qyHMMySNHSnpVjk5gvI85busoBAVQNmva53A3xVeBcnMkla9LmTU1Z7VKHgbQ6soc6CYyA3ie8CcW1qnPoTvDRVSj7jPC7fM6R8sQ1ZKbTtCNOxot9ZWaSfe5MIW/5lj+mGdP2RxBAj5hXsi2snNUKLbjulCOtvhjeeO66P6/Iqof8AoMKj+EY9HanEv1tBXxfjp2xEYKOyLSyTk7bFGfdn9PTNHIIpZYgQZZXqJLxaejFI1F08S19vK2+Mavs7p0g50cEc4VQypG9Q5cfsE1NunkCT4A9MOx2t5d9pp1/FA4/lhXDxdkoJ0VssSs2oxK0sagnrZQO6D1sDa/xOIaa+HYObk7bs2ZXwfRSxLKmV076hueeWUMNiLlb3BuDcAgjcYnJwpl0X1+VRIPF1XnIPiQNSDzJWw88KoM9yiIs1Hm3IdzeTUXmVza2orJ9uwtqBHrfa0scU0T7NxAw/AsMY6+ZgNvLriHrsrsPP7n5Ry+aKSkMdtWsKpW3ncbHFeiy7Kag6aakoQL25kwQfHTFqDt/i0/njflmZZRFNzRm2qQ+8WqAqt6sihUJ9SL4fz8XZU/v1tG34pI2/U4uyBSvZvl9r6U8yRFTkfHeEgDCTLMiy1pGaSKmNKbrDqhQSVDg7tEsahmjHQFVuxufdALPqnNshJ701DuN9JToeoOnGUvEeRk6jUUmoCwZSFaw8LjfFIxa5ZIszbhanMJNLlRAFrMxMTAE2LLHfUzAXIVtN7YVz5XQOscQopI4Y1LvJLqpmnjA06mY2a/NYHS1i1gbWIu6fijJwPo80eP1SaRv3OGH7sao+MspV1klzNqkp9WJF2Q/eCpEqlt/eIJxK12HvyTcl4IpZoInEVXTKoPLiad7oD9rSWIXV1sd/MA3xLk7PVvda6sX01RMP9qEn9+Ix7W8tHSSVvwwuf5YxbtXpj9VTVkv4KdsesZyjsmeU8UJu5RTMqrgGYqQuYNYgg64I26i3VSuFFXwLmABCy0sgMiORpkiJ0FO7cswAKoBe21zhj/0iVLkCDJK9ifGVOUP9Yi2PTneey/VZZTU/rUT83/dkYs8s3yyi6bFHZRXN/NFYo0qKDOZ8yr6ZoqeZChkjPPWMnlgaioBC9w94qOox2D2hfvDHLeKshq5KaWTN80SOEKTyIAIwzWJVSxBL722sScdCvjzPc05/wbR1h1TwAyDpKpKOPg62OE6cD1MVvZs3q1UdFmCTj5lQbYMGAMhQ51He1ZRzeQkp3S/5o4x6lXna+9TUElvuSyR3/IhrfPHmDAGqfiDM/t5NG4/ZrI2/iRRjWuc1JJ15D8pqU/q4x7gwBm9bcWbIX/1qP+tjW7owscgcj40f9bBgwBjFBAeuQMP/AKh/SbGz2Sn/APIj/wDl/rYMGAPHpoANshJ9P+qD/jYxjMa9OH3H50f9fBgwBsjqQDcZC4/xUf8AWx4+azC+nIT6XkpB+khx5gwBjHxDmQayZEijwY1cK/MKDjecxzx76KKij8tc7vb46QL/ALsGDAHns+eye9PQQ/gikf8Aic49/unmEn1+cyjzWCGOP5E3t8se4MAbst7OKJHEsolqpV6SVUhlI8dhso39MW7lDyHyx5gw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UExIWFhQXFyEaFxUXFxwXIBkdHRwcIB4bHx0hHCohGB8lHB0dITEjJSkvLy4wIB80PTMsOSgtLi8BCgoKDg0OGxAQGywmICQsLCw4KywuLSwxMCwtLywsLC0sLyw0LCwsLCw0LCwuLC0sLCwsLC8sNiw0LCwsLCwsLP/AABEIAHcAmQMBIgACEQEDEQH/xAAcAAACAgMBAQAAAAAAAAAAAAAABQQGAgMHAQj/xABJEAACAQIEAwUEBwUEBgsAAAABAgMEEQAFEiEGEzEHIkFRYRQycZEjM0JScoGxYqGywdMIFoLhFZKis8PRFyQ1Q1NVc3STlKT/xAAaAQEAAwEBAQAAAAAAAAAAAAAAAQIEBQMG/8QAKxEAAgIBAwIEBQUAAAAAAAAAAAECEQMSITEEEyJBUXEygaHh8AUUYcHR/9oADAMBAAIRAxEAPwDuODBgwAYMGDABgxjqx7fEWmDwtj3GEq3xAr81ip0LzSLGg+05Cj4DzPpjNPqO3PTJclqtDLGvXvir/wB8+Y5jpqWaVtN9TjkIASQCS/e3INiFN7Y0T5zWBowYKZOY+lQZpJN9JbciIWuAcTm7jrthUXPBirz8RVEKF5qZCii5MMxJt+F41/iwyoc6jmJRbrIou0TjSwHnb7QvtcXGL5cvbjdEJWNQ2Msa4xbGd8Wxybjcgz3BjzVj3F00yAwYMGJAYMGDABgwYMAGDBjBr+FsVk6AMmIVVUrGpYuLAhfM6ibBQPFiSAB13wnzXiRllaGFQ7gaSb+65tYW+1a4J3HUDzIxybIXSQvLYkMWSxvdmUBnPk1u7fxsT4gDBmcJW9Lv+C6VGeeZ+ySLTQ6TVSIXUN0jQGxlcdSAeij3iDuNyK7WxpFIGW9VXEqDIy8xolPVgossQ22W638z47YNBq6gyqxlFWVjNyCqrBEyrta6EE7dLseuNGQ5pLJG7RclRzGMrSBheVu80a2IP0a6VLnyIt3TjVghpgr39yGyXS1QEs08jcsRkQlQLmVtKEMQNi2+lUW5G9yeg3UsRVZql4naUazGrt3tFrhQPdiv7u25sCfIQavMqQUroGJVV1GSINKqSe9q5oGnUGs1yR62xsnzUSxw3lAifu1EsTX0uQtoyw+rDFve28BcXvj3KmvNNDpTzSsyrLKmtEleRGWzMm2karlUJsoPUbjfEiqWnmLVL1EYUALDNqCGJlLaiC1rNfqD1GxFuudJT08EyxmRg0aWhSV9grbHllt2PgdyR8DvjmFAY5hO06LCJxKVMZL6+UIQisG3DbG2m9wQOuzkDvIc5aaNlLJ7REdMiqdiR7rgdVV1sw8tVrm18M8tqhMmobWJVlPVWBsVPkQf5YpuZVhd4pUiZJFljWnZgUkk1OOamk78vlXJuPAmw0g4c5wr08vtMQ7rkLMvg3grejdFB89IOxJHNy41Gfitl1uWdVxlhPS57G7IisbvfTqRluQuq1yBvpBNvQ+WGy3xqxZIteGLKtVyZ4MGDGggMGDBgAwYMGADGEi3BFyPUeGM8GAF9Pl8MYQKgGgkqbXILe81+pJvuT1xIZyemNxGKdNDJWytKijlxkpEzllBt7zKRvdmFtVrBQLX1HGTNCclz8kWQv40pTFOJo278qr3BuyyR35cwX7YOrlsvVhpAudsKslzKNWFRzkd3J5tMCqNDqtfRGxDar7sDubm3S2LllGSFHaWXd790FjJ4W1Fj1O5AHRR6scNajLY5frY0f8AGgb9RikMssbUEm/69yWiq5aDUCKeRY1hCl4oxdtzuHbYAEC+wvYk7nEjQlYurmSGIjS0digfx3uoYgj1sQcTJeEglzSTGmvuYwoeMnz5ZtpP4SOuF2W8LVMQ0e3/AEXgkdOqFfRWd30j0tt4Y0ZM8MfxFUrDPZ1cPSoiyStHfSdJCBrqHYHwvfYC5scKqrKuXJGlTIZ6Y/ZYKAjqNIZrAXGnfwsbtvva3f3SpSgUx3a5bm6m5moixbmg672269NsQcx4SJXu1E5095Edwy6gNg111EeB33H54Ty1G6CRD4QiQ1VS0cbLHGqJGWJa99RLR3JsjbdNiRi2zoGVkddSsCCPMHFPpJGoZYmnI0slpCB7obooAG6pIQo2vpffpc2zJ8zWoQsFZCGKsj7MpHmPVSGHoRjNGLyPXGVP05LtUKsxyEaVenJWWNgwDMzB9JB0m52J6Aj89iRixqbgG1vTBbGWNcItLco3YYMGDHoQGDBgwAY8Jx7iLmlckEMk0rBUjUsxPgAMAK+JuL6SgUNUzBSfdQd5m+Cje3r0xzmu7fYAfoqOVx5vIsf6BsVfs34ZOc1tRU15LCMq7xm66zJq0gfdRQp/cPPHReG8hy9Iee+U+zFZuXadAzAatIkN+ikkDy8em+AHPAPG6ZpHIyU8sQQgEvYq1/BWGxI8R4XHnh9nOZw0kDzTMEijG5/QADqfAAYoDJJQFa+Knalgefl1dGSGXQz6VqU07Iw2J8CPhcwe3qSef2Ohp0aRpWaRkTckIABfwtdibnywAjz7t3lLkUdMioNg8xLM3rpUgJ8LnGnKe3ipUj2ilikXxMZaNh676gfht8cWDh/swjhy0M1HHU17gMUnJRVuR3Numlfmb/ANc04FpFZI4stpuY4RvpC2kjVaZQR9pVIK+dyfDEUC68OZ7FW06VEDXRx+YI6qR4EYnaN8U7s7olopavLlA0xOJo28WjmG2rzZWUrfyA8sXe2PLLhWSr8mSmLOIc9hooTPUMVjUgEhS256CwGKkvbJlX/jP/8AE/8AyxI7SZmqAuWxDvToXmfc8mBDcvYbszEaVXxN8UZ+y3KmpGqFqqtQsPOYuFJCb7mPlg76TYemPUg6NJmtJmEa+yVkJmB1R94FgRswKXDWKkg7eN/DBR0D0NSpUs9NMAjljcxSC+lifFGJK/skqOnu8Q4s7OfZKOLMaSpaWE6WLFDE6BiNDje43IHgQSMds7Lc9ety2CWbeTdHP3ihtq+JFifW+KrHFO0tybdUM8/4to6IqKmoSNmF1U7kjzsN7YqL9tmXCUp9MUH/AHoS6n4C+o/LCvtAySDMa2VnR1hoUC1E0QLSSMbMsKLuO6G1FiDa5HnbLMeAMjp4TPJFMURljYB5SdThbXAN794XA6dLYuQdA4b4spK5b006ObXKXs6j1Q7geuHYx86Z/wANHIsypKqJi1M0t1LGxUHZkY+PdJN/LH0TE4IBBuCLg+nhgDPBgwYAMIOOsteoo5EjUO4KuIybCTQ4blk9AGA077b4m5vn1PS6DUTJEHOlNZtqPp88K8049y6AkSVsOodVVg5+S3sfjgDLhniiKrkmQQywzRBdccyctypBsbHcgG4v0+eFmc8SwTLJHzpoQupJUMUe9xuCsm9rdCNiD44o+dcTUlZmcc9NWS08kdPpjkELMJH1k6HTTeRCvl/LGOacdy2M0lNl88sXdWcrMNxvp0lNm8dOrbAUXLjaUf6ISAO8klSI4YS4CyOWK2ZhtuFGo7bYp3axxFNl2a00kYJHsPLv0J1O4YqxBAYWQ9D4bb4suV6TDUZtJVx11TBBI0aoNEUFkLaFS+pWa27NuRb86vk/aJPmULxz5ZT1DKSdbXSNRYWFiHLNe+wI2tiYpydItGLk6SOhcKcZGvoPaKeNJKhRZ6cyaLMPDVpawPUEix9MQ8prmqKpXloZoeWS7ySyTIkRCkXUPGqSb3HdNrG/S2Kp2c5BTzowOqlqy7SxyUr6DyyR9HuCG5bDSUYGwI89onGhqVrFplqJK+JB9JDUSCNWexbTaIJqCrpvqut3UHE6JXVDRK9NbnQuDpRU1dZXL9TJoggbwkSK+px+yZGYA+NsXAnHCc27aaiBFiTL0glQ2ZJCzppttpC6CN/iLY7XllSZIYpDYF0ViB0uRfbENUQ01yVynOjO5g5+to4+VfxEckmsDztqBPxGI+X5wIJah56mAxmR2lYQzAjT3QpfdAEUBenh53xzfiLtRjnkkWaFoZqaRjSTwEOysCVOoNYFGHUX3GGfCPELZkWqDktPNVRFdUolWPU3gxVlJHx72IIOncRZzTR0TzzaWgKjuuCA2ogKCCLgEkeGw3wk7L5InWslpgFpZKi8KDYAiNBIQLbAyaiMUTtakqwtLNmKxvAZiPYIHdQQFJu01rs3qFAGM8s7YqSloxDS0LxtGLJEzjRubsS+7E7k7gXOAL/wdLplzSG4WZat5NxfuSqGR7XuRbb8jjLIs2ipokEtSHRrct1pZ4zI7ksW1FnEjOTfa3jivLm8VZS02ae0RZfWEMql2DrIqOymN1NjIpK3Fhdb4RZdxgmo1CU+VxVLMVapLS3uTbVoEV+9bUBruQRvgDpHF+eUkIjjqYjM0oblxLEZWNhvZQCR1tfEzgujeGhpopAVdIlBUm+jbZL+OkWX8scwybiWmps0aoqq/wBoZ6Yq0ixsEjcyKeWi2ui6Re53OOkZbxvl85tFWwMx6KXCk/ANYnAFhwYhx5pC0phE0ZmVdTRB1Lhdu8VvcDcb28RiTrwBxn+0n9VQ/jk/RMcn4ZyoSNzHHdXoPM/5Y6x/aUP0VF+OT9ExXs84UlytRHMbwtslSg7uo9VI30sPC+x+eM/UuaxvRybOgWJ5l3OBa7PHKJUuCNJDLuVZDdWI8QPTwviOOIJ6lZomABapknstrBpQqg3+6gVt/HViVHM9ge64+8ptf1t4fPDI8OVEdMlbyhyZV1sBpUqCwVL3N2YjcgdNvXGHDPJokkjsdVjwd6Em658iLR1PJWcA25lHUROBsCPZ5GX42ZdvicOuz+mWKhivsZSW+JY7f7IHyxUs0ewl9Y7fNJR/PFzyPajof8H8LY7P6K9rf5wUkox6tyS8vsSKiilhGunlAKMZE5v2G3JOvxU76la9wW3HhqgidUaqmIZ1R5AkZ2OoFmJb7Zbp90C1sOpt1IBFyCBfcdNrjxHp44hV4C0zozKDymW4soJ0noL7Y7rxRUtS5PeWCCnrXoJM/oI8xpWKoVmQd1XXS6Na+hgdwCLem4OOmcHcXUslLArzRwyiNQYpXVG2A3AJBZT1BG2K5nzLzaGSBGlmkpgJkiGs8sLdJGA8nuoJte562sIOUcFPUU/tEclizOvJqUsAiyyaQp6oDcnvBut9scjqciyRU1zxRxsk8edRlJ0+H/pz3IsmSWqqZ5LGNJn036E6ib+oAscWrJsyahqPaUF4j1UGylGAupBNlOrvB+l9ja5xo4Vh/wBIyz0xAhigUmYKbl7EgopAAUFhubXt5Y25bqkSCJXjRpI9ndwgUhb7GxBO5I+GOXLuatX0Ojh/avBLGnairbrzPM1q5a6XmyDqRbVcIqA35aL7xBsCW2ubeAAxWuLMhWYxyQW1yMEK3A1E/a+I8f8ALFlzOtEExg50MjKARIhMtwSbXVB79gLi46jzxq4ZaJVknuxhgD7sCCXNzIbeFh3R8W649OnxTyZkn+Iz/qPU9Ng6FuCu1t635fcdcO5FHSwpGLMwFi5tck7m33VuTYDz87nFez7MZ6VYolVbmeNrturcpiyafIWYKfEBfHxe5YEnpqKscEyz1EmkHpFHGsyhVHmSFJY7k/lhhWt3ot1F5PtKW8GPdt7rep9cd7TDPj8OyTo+BeTJ0me5vU2rf1IlDA7SmV91KsSW2LO7BnbT9lT0s2+wG1t6T2m8OJGq1MSBQW0yKBtc3Ib032+WOi1x+jkP7DfocV6qy4yUD0zsbgqgYm5sSjIT52DKPW2JzYoqHbrybv2KdJnyPL3r21KLXuJ/7Pf/AGo//tn/AI48fR1hjgvZFkrUefVNMzhzFA4LAWBuYje3wOO8449WfU+xxvtgibNZIaWgU1EtOzmYr7keoKAGkPd1XB2vfbFm4qyHMMySNHSnpVjk5gvI85busoBAVQNmva53A3xVeBcnMkla9LmTU1Z7VKHgbQ6soc6CYyA3ie8CcW1qnPoTvDRVSj7jPC7fM6R8sQ1ZKbTtCNOxot9ZWaSfe5MIW/5lj+mGdP2RxBAj5hXsi2snNUKLbjulCOtvhjeeO66P6/Iqof8AoMKj+EY9HanEv1tBXxfjp2xEYKOyLSyTk7bFGfdn9PTNHIIpZYgQZZXqJLxaejFI1F08S19vK2+Mavs7p0g50cEc4VQypG9Q5cfsE1NunkCT4A9MOx2t5d9pp1/FA4/lhXDxdkoJ0VssSs2oxK0sagnrZQO6D1sDa/xOIaa+HYObk7bs2ZXwfRSxLKmV076hueeWUMNiLlb3BuDcAgjcYnJwpl0X1+VRIPF1XnIPiQNSDzJWw88KoM9yiIs1Hm3IdzeTUXmVza2orJ9uwtqBHrfa0scU0T7NxAw/AsMY6+ZgNvLriHrsrsPP7n5Ry+aKSkMdtWsKpW3ncbHFeiy7Kag6aakoQL25kwQfHTFqDt/i0/njflmZZRFNzRm2qQ+8WqAqt6sihUJ9SL4fz8XZU/v1tG34pI2/U4uyBSvZvl9r6U8yRFTkfHeEgDCTLMiy1pGaSKmNKbrDqhQSVDg7tEsahmjHQFVuxufdALPqnNshJ701DuN9JToeoOnGUvEeRk6jUUmoCwZSFaw8LjfFIxa5ZIszbhanMJNLlRAFrMxMTAE2LLHfUzAXIVtN7YVz5XQOscQopI4Y1LvJLqpmnjA06mY2a/NYHS1i1gbWIu6fijJwPo80eP1SaRv3OGH7sao+MspV1klzNqkp9WJF2Q/eCpEqlt/eIJxK12HvyTcl4IpZoInEVXTKoPLiad7oD9rSWIXV1sd/MA3xLk7PVvda6sX01RMP9qEn9+Ix7W8tHSSVvwwuf5YxbtXpj9VTVkv4KdsesZyjsmeU8UJu5RTMqrgGYqQuYNYgg64I26i3VSuFFXwLmABCy0sgMiORpkiJ0FO7cswAKoBe21zhj/0iVLkCDJK9ifGVOUP9Yi2PTneey/VZZTU/rUT83/dkYs8s3yyi6bFHZRXN/NFYo0qKDOZ8yr6ZoqeZChkjPPWMnlgaioBC9w94qOox2D2hfvDHLeKshq5KaWTN80SOEKTyIAIwzWJVSxBL722sScdCvjzPc05/wbR1h1TwAyDpKpKOPg62OE6cD1MVvZs3q1UdFmCTj5lQbYMGAMhQ51He1ZRzeQkp3S/5o4x6lXna+9TUElvuSyR3/IhrfPHmDAGqfiDM/t5NG4/ZrI2/iRRjWuc1JJ15D8pqU/q4x7gwBm9bcWbIX/1qP+tjW7owscgcj40f9bBgwBjFBAeuQMP/AKh/SbGz2Sn/APIj/wDl/rYMGAPHpoANshJ9P+qD/jYxjMa9OH3H50f9fBgwBsjqQDcZC4/xUf8AWx4+azC+nIT6XkpB+khx5gwBjHxDmQayZEijwY1cK/MKDjecxzx76KKij8tc7vb46QL/ALsGDAHns+eye9PQQ/gikf8Aic49/unmEn1+cyjzWCGOP5E3t8se4MAbst7OKJHEsolqpV6SVUhlI8dhso39MW7lDyHyx5gw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MTExQWFhUWFyAZGBcXGCEcHxkhHx4cGh4dHh8jHyggHxwlHCAhIjEhJykrLi4uGB8zODMsNygtLiwBCgoKDg0OGxAQGi0kICQsLCwsLCw0LCwsLCwvLCwsNCwsLCwsLCwsLCwsLCwsLCwsLCwsLCwsLCwsLCwsLCwsLP/AABEIALUBFgMBIgACEQEDEQH/xAAbAAADAAMBAQAAAAAAAAAAAAAABQYDBAcCAf/EAEMQAAICAQMCBAMGAwQIBQUAAAECAxEEABIhBTEGEyJBMlFhBxQjcYGRM0JSFWKhsSRDgpLB0eHwFiVTwvFUY3Jzsv/EABkBAAMBAQEAAAAAAAAAAAAAAAACAwEEBf/EACgRAAICAQMEAQQDAQAAAAAAAAABAhEDEiExBCJBUTITcbHhFEKRI//aAAwDAQACEQMRAD8A7jo0aNABo0aNABo0aNABo0aNABo0aNABo0aV9d6yMcRgKZJZn8uGMGt7bWbk/wAqAKSWo0PYmgQBmTpNmeJ4EraJpgb9WPBJOoruC0asoP0vSbqnR4WkjfOmlmkHJiRmWEcC18oGmQnmnLFro2ONb2f4oSNbQAIo5Z/Sqgf5aVySGUWzdh8TYzQNP5m1EO1wysrId2ynQjep3cURrZ6X1rHyf4MqOQLKg+oCyASp9QBINWOa1qN1SRo1ZVKts8wbqKuBV0Q1juO4Hf35qU+0rqTLH0rLgT8b78ka+m2KusivHdXtegOO9Ke4GtsyjoujRo1pgaTdX6+sbGGFDPk7QRCntd0ZHrbGnB5bk1wGNA4/E/VZIvJgxwDkZLFYywJWMKNzytQ5CivTYsso+ZCro2ZhYCSqszyyu++Z23M8r0FJutoHHAFAe2sckuRoxcuEMOjeHXCh82ZsmYr6wTUK3RKpGAFKigLYE8e1ka8YvUcQTviwwUX9LNEqqpFG7ZSD6bIv2N1qE8W/aCsknk7mW+BDHbM31ah8qNHjv30hOb5FSys6yOQqRoxYi+FVFXux9yL5JF1WoSzO+1fs6IYFT1P9F14hzpeiSxz75ZunOQkqSOZHx2v0ujMS7KxJtWJquD2Au+nZ0c8aSxMHjcWrDsRrmXR+slCy5DMcd1bzVYbv5TRF2QQa7f8ADVD9jmK0fScYMpW97qD32tIzIf1Ug/rquOamrI5cbxumWujRo05MNGjRoANGjRoANGjRoANGjRoANGjRoANGjRoANGjRoANGjRoANGjRoANGjRoANS+QyydYhAAZoMOVm4vyzLJEE59mZUk7c0D7Hmo1IdL66n3J8+KMv5krtJSkvwzIAQtklVCrQscfroBCLxfnHGmRWI3S5Cx7m4Hq9R9++wEKP6it++tbwNiL1Ey5k1vCsxTGiJGykI/FYD4nLDjd8Ncd71P9Y6sMidJ8vfFDHMpgjdGWWeYdmCn1BFsAD3Pc+2uh+COlnFx/JcqJC7zNGDfliR2ZVPJJqiL7Eq1XWoHQtxd4l69GuZ5DyojJjqRutSwdnDct6WACp25BLfp76hGmXgFFe54j5+IwI4lQFoirG1I3cUeKYj661es9UwcrL+6vhLk5KKQBJ5IK922+uQPVeo7Vagb+esmN4SbCynkx12YRjWTaGZzHIGYt5cfJplIO0fzCgOaDK7sV1RZeFurDLw8fJFfixKxANgMR6lv6NY/TTTU94EwpYcWpl2F5ZJFjJsxrI7OqE8+oA88nn31Q6qRFXVMSJX+9shMkcTIGAL7FYhmOwHnlR2F1Y9zrkfUupdNcGuqfE1nyYAjAXZos20fLgcfLXXfFEki4eS0O7zEidkCC2YqpYKODy1beBfPHOlmB1eTJWOX7tNCrqG/FKA0RY4VmNmxwa97rsZZeLLYW7pHC8GKObIEHR45CZCFfJcFjGnuzFqAYgbj2B7CzVdc8PfZpjYzfemaTJyQto2RTqjAlgyIAK5o1ZIrgjTvMzVWLzfNjVKDCRz6KPN3uAoj3vWPwpnZjuwnfDkiotG0DPu236bBBUivcN7jvpcbTY2VPSQXVPDj5mWs+PHHE2VCjrybjR1Te0sXpUuLIoEk0Dqk8H+LHjxVjmxp3SB2xxkY8W+J1iYxK4UO0nO3mlPPPbtX9N6THjglRdWFJtmCEl9lkkmiTVe20e2kX2cRTR4USzkKUX4eRSkkqGBFhgtAj5/lq0YcslKV0UPR+sQZcYlx5UlQ+6m6+hHcH6HW9qKn8KxnKfJxZ2xpH+IxY0Bsn4iWaIudxomyedbUkHUMS5ROc+MD1wvGkcoq7MTIqqx7ehxzXDDsWaoQq9Glvh7rcWZAk8W7a3dWFMhBIZWHswYEH8vfTLWAGjRo0AGjRo0AGjRo0AGjRo0AGjRo0AGjRo0AGjRo0AGjSfqnW9jPDBG0+QFvYOFUmq8yStqcEGr3EchTpHlT9ZUMd/SkYv+HG3nEFfrJuUlhdcJR+l1oAtNGpibqHUkA3w9PW/nlyC/3x9bfTeuyOWE2JPCRVH0yq4Iv0shPb3sD6E6AGudmJDG8srhI0G5mY0AB765P0vEz8pp36bshwJ5zMGyY2VizqN5jXcS0RIDWdvLtQ41Y+IcCEzJl9QciCB6hiNmMMaHmy1Y3bvhsgKK/mNB7H1uA/z9vmCP240ra4YIi/DXhHHbKaXInbKyYiGj3DZHGLoPHHZANirLHkA8WNO8nNWDJleUhIjjofNYhUGx5bBJ96cGvlpTJmGKYTxJe1qKkgExsw3gHgAgAMBYFoBfvo8U9RyyVfBuaJWKyJEse9WBHpbzDYP02gjm7sVJPUi0CsjiXcGCru+dC/31z77Q+sZeRk5OBiGAokKCYSg+lpN549JDejafcc/PgUuJ1psWOBMomXMl3FIo1G5jya49ICigzmlB5vtqX6LAUfJEpvJM27IIIrc6q67fkgQqADZHPJ76JS0xCTadooWjy3UPi9Q2GOOniyYldDVesMu1xQB7lu44GtubrMsE/nNNDLgSMiWtboGcKqNY4eNpKHuR5l3tBpP8wCRYIsd+RR/wADqR6NG+V4ffEFySSOIoEBAYskvp5IrYqJbf3UPbW48jlySaLzrPiObKyJOn9NKeZGP9JyXG5MewQqqvZ5TzxyBRBvkDB0TwomJmAPJkTbMVTA0jAIm1nR0VECrwrJQINAgAjjTX7O/CC9MxRDu3yM2+V/6mIA499o7C+ff3rX37RM6TGw2yYVDSxSR7UPZ/MkSIofoQ3cVRCn21Vq0CdMmvDOFBlY80GRArri5MuOvmqDSg2hBPIPluo3cHVhgxLEzMigFjbGuW4VeT37KP2vSGfGxczGSdsd5Uf1GIBmKOL3Ky2FEiva2a5Htrf6PmzSI7zw+QNx2KXDNt+b1wrfQE/nrmeqLOuOmSNrxJ19YvJhjYefkPsjUi/SPVK9WPhjs9+5Xvdak+q+IWfMXp+MalKl5pavyUruAeDIbFXYG4WD21p+GXkysnI6pLxBtaLEH/21Y73oD+YqCO/cj2F4fsyiVo8vqDHnKnkcFm+GNSQoJI4o7veqC9td2O9Ks45VexddNcwJsQsRXd2Zz+ZZiST+Z0xwM1iwVjd6UY029Ffay7he112sL9ip5B+h5GsytRsdxqjimYaPXcZOnZf9pqjCGRDHmCMml5UpkFB8ZWipobqkJ5og2EMyuqujBlYAqwNgg8gg+40q887mL08Eqj0kXtNFXXtWwgKQOSSz+1DSbwiVw8mbpopYwPvGIBf8NyfMSzwSkpJqz6ZF+tQao0sdGjRrADRo0aADRo0aADRo0aADRo0aADRo0aADWn1jJMUE0i1uSNmF9rVSRf0sa3NavVMUywyxA0ZI2QE+25SL/wAdAExkdSmhwsaiWaSJC85oMWKDmhXqod6+WonF8dYuM5qWAyDuxDN9e4O2/qOdMOs9IzZun48M7riGPGCzSSlWC1uVqKNt3MApFWQD8+z3wf0jExenI8GMWdYyGY4/lzTFSb4YbvUwtQT2IHtrG6VmpWSuBk5/V3M8ASPH3UJshW9fPPlICPSB7kiyKJu6qOleE8lHXzM4eWDZWKDYSfblpHWr72pvTbpmZkkXNjxY8dgKDPuaiSACAmwN24Dnlu+s3Us9QZIhMIJAgcO6gr6iVB9VBgGFFQQeRyNwOo/UlZTSqPXTerRzSS4ciUVDLtkIbzFVijEg8/CUY2ORMvfXO+mTfdcufpsljyzuxi3G+E8qo+ZTlb9wv0OsHiHPzYTLkAxvk4syS7oVpciJ4kDEg7iVIscf0Ej4RrP47z0kl6dnJ8XmpGdp4ZZQRwf6ao9udE2mqZMdZWOsiNG4tWBUjtweO45B+o7a9dK6zjOyiWcx54K4bsCNz0S8TFPVGd6+oEr6d7AVzXjIyAhQEE722ggXRomz8hxV/MjSrpuLDH1mJZIIpPvsbU7KGeOSBS25CeUBQ0a5JC9q1PE96GTp2UME2JhS2sjzzTzLE7F/NkTtSmh6EUsGKnb8ZPPA1K+EpTkvk9RawcuT0qRW2OO40uveh/l31bHDxOm488ju8cZH4sryO7/0r6rL2N1LXPbUH9nHU1mwwind5DGINt2llHwMRyAStWLPbvpp/EfJ6KhnCgk8ACyfy1o+CcePpuFHnSwzSK5dkZE3HGgdi6l1LWSbBZ0U8V7LZz5hB2RfzTOIlHz3d+3yTcxPsFOqL7QcxcPpWR5ahfwhDEiqO71Giqo9uew7AfTW4I8skyixM2OVQ6OGUgEEe4PIOon7aIJj08TQ+oY8yTOgW96qfn3AU+okewPtr10mEYkOPjtdLGsYckUWArb7Gz7GqPbvQLwwieCbGYArLGygHgGwQQa5rXY4UrFOf+aZs/p+RgVFJmQu0jPeyVUUMI5VH83t5gsivcAaf+KvIyYIzJmGHELSfeAsbFpBE2ySPfwVUMCCQvqAPIHdLD0TJ/svFghEaZAiCGViQYVcespQveV9PtVnn2OHKU4HSMTHyOWjjeeW6sF2d9nc2bcrfuQO3bWPGpSTYyk0qRW+IesYmNgCWLYcaKH0BPhYGgir89xofrqO8CwDbgYLCgsMmZPG4I7SFUjKkfD5rXR/9L99Lw/4OyZIsfHyW/0JSuSE/m3ML+7sCfgViTZBv6Xw7+zYNJl9ZlLAhJPIUbaICvI1fua+tXpuEKWN6NGsc8yorO5pVBLE+wHJOqmCTrfiFI8/p+IKLSJKX7kqD8P5Wyd74CnjkHWDrGYZp4/ukbtk4T2J+FgQNt83HldiB60rhQzKSCK51F+F8efLysjqG/yTN5nlO0e9khUBQUU8bmLIoP8Ack7ixp/1Lq6eSmPD5qqncu5ZnJJLs7HksxNn/lxqEpbUPGNlhh+Ky21WmgEh7qkUjgH6NvW/zoacZGZkRAOVSZatkjVkkA45VSzbyBfo4JrizwYrwjCoCF/QCbLiif7vsfeuK0z8VdfRJo652j4xVkg3f1H/AF1Ox3DekWmFmJMiyROrowBVlNgg8jWfXMOm9Yjic5WKohUsv3zF/wBW4Zlj86Kh6ZQSL4AccHkBtdP1ojVBo0aNBgaNGjQAaNGjQAaNGjQAaNeZHCiyQB8ya0qh8T4jzDHjnSSUkgpH+JtK995Wwn+1XY6AFMC/j5mK58uWRvPjlQDe6MFTeCwZd8Tfh9uF8vgXp90rp/kQLEZJJdt/iTNuc2S3JofOhxwABpU0S5k8MyxsqwFtmQWKlrJV1RK9UZ2i2egQQVvhhRWO1+2lrdm2S3UvBuDkO0k2LE7uQWcryar3/IVrZ6iiRtjsSAN3knc3cS8BeTyTIsf14od6LHJmWNWdjSqCSfoP8f01DeDOsdObKkgxkkDMQC085YuY/UAsUsrTAjcSDsA4Jvga51bLM9ZckS5s2NCiomNBAm1OACfOeq+dEH/a1M/aOgTpspQBdjRlNorafMXla7Hk8j56oOh9Gll+/ZMEiS782c+W38wUiNQsm6hwp7qQbAtavWMGLLhYGmjcFWUjkHsVI9mU/sRoyJqeokL87qofIwoYzy9zuOLEYRqv5EuR2/pOt/Oj/HwHBYFMyOqNcNuQg/Qgkfrqe8AdOWJspSN0sMnkCUsSTGAGRQOyge9dz+WqHrmOXi2r3EsTc/JJo3P+CnSbRkgNr7VOk464wmzJMrJVHAjxgyIs0jcKp2Rqx9zYNgA1fYz32f8ARHxcdvNG2WWQyMgoBPYAAcDjmva69tWPjBPPyYgwBjg9Y5u5Da8iq9C8g33f228r8qQKjsxACqSSTQAAJJJ9gNbOerYDF9nY++dQyslluLE/0eAmj62/jMpB70FH5MO3I0eMcw5fWcTB7xYsf3qQXVv8KWCOdtqeP6z8tPPs+EeF0fCaRgA6Ruz1XqnZavnvucKW96v6alPtUjl6dnwdXiG6F0GPkrVmrsEWfcAAVQBjFn1a7IJRpCjfx8xXp+S6i2jUSLxdFGVw3HIqrsdqvTbpOes8MU0bArIgYEfUf4UeK9q19x5454g6kPHItgjkEEft9NSn2ZS+XHk4TG2w8h0A5vYSSh59id1fl9ddPkwsZpQiszGlUEkn2AFk/trnniRRJjYHUJVZhPkLI8Z9X4IkAiXhgBUZV6ut5N3Z1UeOZSuBkhd2908tAoJJaQhFUVzZZgP11pfaviqmNDj/AOrWNVrtxuRT2quBpZc0BWDvqP8AsSxymBnhlpxmyK3z9KRcE/Q3+51XKoAAHYCh+XtrS8KrsbqkQHedZrHH8SKMVX02Xfvu0T8Ab2pb7QZi0CYcZqXMkEQA77LDSsB8gl2ew3aqdSPiNSerdIodhlE/T8JR/mf8dNLgBp1HCUYj4sH4flJGI++3tIFU1zXpsn3B1AYHh3PeXbkNDHCPieEks4+S3yt/MgEVroSufvU2Oa2yxfeo2998eyGRTzyCnlkcd9/PYaW9RjyCQYJIlrukiE7uf6gwK8X/ACnXDnlJTo68MYuJgg6BHE6NA7QAcMq+pHBI5ZT/ADf3gQe93xWLxZ02VGBYo6C6aMHjsCGvi7+RP1rTfoHmSOEyECHdVodysOaK3yPkQRxfvrH0Xoy4+NPBOkjsc6V2MjFRNYGyRdu218sotCl3K3HA0mOTp2NkS1JRJOPKCY2ZwC3k71vt+GyykcA9wtfnWu1dLzVnhimT4ZY1kX8mAYd+ex1xHqOJ508uHjDh8tcPzCQxWMw7p3HIUnhyPp2AOu4dOwkgijhjFJEiogu6VQFAs8ngaujmm7ZsaNGjWiBo0aNABo0aNABrS6n1JYR7Fj2XcF47FmJPpQXy314BJAOvm9UbzfIgUSSgBnLNSRKexYgE7jztQcmjZA50q6p4KjyZAZ2LxllklTm52QEIrm+IVuxEoC7ixNknQBB9QMHUZb6t1bFEKN6cTFmpOD/O7UzHj5cWaK66D0AdOihIwliWNhRaAfFxxbryWo8EmxenpjSOPaqAIi0qAAABRwAOwAGp3IWJnMiwxpIeC6qAxHyJqz2H7axjRVnqR+FWO41RQsYH8gWtvbuLAse44PB1qdUyTNjJmrFsnitZUXiWlDB443oXR9aB12v6eF3BlzaTf2k2Pn+Sa8vMitfYiWGrr5loiOT/AOmK7azkdr0MMHqWVBHGXU50LgFJ8dQJCpW1Lx2FN/1q1HcPSKs5uodYd8eVsWIrlX5YWZQpjJ2+t+eQEYPwSTY4JsaVv1CTp8nmeZjjCdrZJmKGNj38khSGDC28sj4iaIB158JuWx/Mb+JLI8sg91Z2L7G+qoVX8lGpqKT3N3Y48F4P3VIYA5fapDMe7sbdmNkmy5J7++ovxHP9y648bCoc6NXU815g9HfsCdtEc/Eh4vVurEEEdxpd9ovhz+1MEmMEZcHrhKmjuHdbscMBxzwQD7adrUqFkvIj6Ri7ZcuQVtllBFCvgRY2P++rfnV++mM8KurIwtWBBHzB4Ok/g7q6ZWKjrwwsSL7q9ndf5n1D6HTLqWckEUk0hpEUsf8AgPzJ4H1OuN3dCmyT9bP17618vpU2Zi5iQKL2mFSxADlhteuRwgNWT8QI9uZ/wt1Uv5sk7bXb8RkJ4iFAhQDyPSAfqd3btq5+zLMGV0fHeZYwJBIrqBSkeZIhsEm9w5PzJOq4sdvcGOcroN9PbCibZWP5KNydtJsVvnY4N9+NTfQetHJx/u2XERJt2TwzRMFYiw20kUymtwo8WNLMvC61gl/u3l52IpJiQyMJlSgFS+A235+okKe1ga+R+OpGKiTpvU1dqsHH4Ht8TMvH1IGu6FCGr4d6LL0ubIUNu6eUaVSzi4GXkqQTe0i/UAfhBNc3pdFx3mhXr6IyymRhNCosPjgiPil3MyAeZu99rDtSh74hMuVhSL5UmMjtsmeYoDHFW53AR23Fh+Gq92Zu1WddC6X0+PHhjgiXbHGoRR8gBX6n5n3OiTrZAc38e59YKZULeYkU0M9LyJVWRWrdR2r2bcO2389H2xRNKJIh/wDT2oA5JtjX6lQNfPtG6ccLEzAtti5CttHf7vI1tXbiFzwLPpYgDhhtZeMIS8OLO3JeMK57WSoYf+7TRacgNjwz1EZOJjzKKDxqa+RAphyBdMCL96198I427K6pkcj1Jj1f/pxK5NV7+YPf21EeAOqx4GNlRZDkLBkDYAhPpm/h7aBLEsG+ZFHTrpf2jdMggOOk8jO0sjsDDJYMkjSMK2+xav00SeyQFfrE2OpdXKguoKq1cgNRYD89o/YakOteJs0Ys+XDjJFHGLT7zuEkgDAFvLAG1SDY3MDx2o3qr6bliaGKVeVkRXBquGAbt7d9OmmB8PQBLOuVfrghkjRK7mTbbXfsoIqv5r9tJM7psU38SNW+R7Ee9BhyB9L186zmw5MLSQTErjyJ50kMrIFQna+6RSLCoxfaDdoNa8c7QOIBj5LKGoSl0kUhju372lLsvN3RNe3trh6pd1o6+mappjHFiWIARqqgGwFAAv8ALVL4hikyMWo9ymRaJX4ltTRB+h5/bUd1jrMWIgkls8gKii2kJPCqvuTrd6Z4ic5E8rqfvEwVMbFLio4huIkmK7tluWLsNw4RV3NQ1LErtexs7qn6GHhfwDj4ZxX3EyQxlQp2hTIw9ctUW8wgEXuIC2ANWWkfU8jEyScZyJCpJJSz5LrVHev8KUbgV5De47a+4/VDDNFiTlmMifhT1xKygllahtWTaN3FBhuIqq11Ucd2O9GjRoANGjRoANeJpAqsx7KCT+nOvepj7Ts3yelZz0TcLJx7GT8MH9C1/poAW/ZPlyZOLkZjsC2VlSSKQPgUBYkX/ZCcfnzyTp0OrSy45lgTdLE7JLDwCWQlXVdxFE/Gu4iwV7brHz7P+lfdenYkJXaywqXFAUzDcwNe4YkX71qey+ojpnUJZ5GrEzJAspI4glChUex2jcCmJBpqNgHQaj51rxvjwsFyZXhLCwskMqWPpaUa99aGP496c7BVy47P9QZB/vMoA/fXRZpWJ4jDfI2KrWpm4olQpLixSIe6OFYGjYsEEHnn9NZQykxJi5SSqHjdXU9mUhh+41h6l0yOcIJAbjdZEYGirKbBB/w/InSPxH4Cx32y4DNg5KNf4d+W3fgqDQ/yqxRHY6f4hlgjdOoIEmijZ968xzqoZiUIHxUpJSgfcCu2Dp+yT63I+XlzzBxWM7QwRupKhkA8x9o5ZrsCv6R9NWPT8B8CHcZlljUNLkO67S3AJkTbuAARaEdc/wBQ1zjp/RpXaOSRmBMK5ERJummkaQludzXt2k2LUn53qq6NlRxY2Xi5mQI4WZo4S7KpEckfKpx2UlgOKFV2oahGX/Rp8lGuxMf+BeoSZOL94kFedLI6jjhN21Bx8gK/T66p8PIMbBvb3HzGoTBzv7Jw4cabbJLbCBVITzUsuHJY0oomyeLFC9ZYOr9X9W/p0LWx27clVpfYGy1t/eFA/IauT8Gt9qPTJen5A6lhjbFkUuV6NyqeNshQUeRfN/F9W5UyPLkqnmzRyw2H2pFtD18Nne1gHmvmBrqvSOstkROmZjeUGG1lZkkVwRTWFJG3uKPf5a5p4n6Z/Zcp/wBHMeHK48uRH8xEZu4IIDRqTyAdw70a4CZI3uifAu6l0SOZizbgxQpYYgVzVgEXRN6t/C3iXFjwsPEaZI5oo1R43uO3qvSWAD2efST8QJ7jUf1XNEEMkp/lWx9T2A/U1qt8HeE0bpsMeagnaU/eGEgvazixXuKWh3+ftxpceRw3GjDU6KlJCOxI/I6+SPdkn8ydJH8LxwRkx5eTjQoCxAlUoo5JNyo5UAewIH07684/g49QhAyp8sY+4FELIjzKPebbEpCt7R8ECi1MaTqjnjLhCyxuPJ9bqkXUMiHEwvxoYpUmy8hT6B5Z3pEpqnLSBSa42g/Ox0LS7oPRIMKFYMeMRxr7DkknuSTyT9TpjpG7FNbqWEk8UkMg3JIpRh8wRR1C/eG/sTA32zPHECWPIOzdZvkniv11ZeI3K4mSVJVhBIQwNEEIaII5BHz1FeL8gAw4ymxAgUn5mgP8gP30+NXIxk94Si3dZhBJCpjtOVAHrZN8S7uL4WViPrWujedzuCRhrvcEF387+euUZeRLDk4k2KN2SZPKRCdqyq4O5HPauLFnggHV1iZ2YSiy4DISQHKzxMq80T8QJAHPa+NPJxjJ6jUm+Df6x5bwzCdh5TRsJCxobSpDWfb0++orwF0HLy4UgaR06Yl7JCuyXLQn0oACWjjH9XBZSAO52tfuidSkknneul4hJK9lyXj9TOzdmgSqod2U32048F575BGbOzIkgP3aEelIoiRs3KO8jKASxJAuloE3jer4itqPJVR9KhWE46xIkTKVMaDaKIojivb5ajOpdHy8fGhjiRZ2jiMe9n2qqpu2PIT6iSm2woNtfwjnVP0XqYyJsmgdsLLHu9txG9lA+YUoSf71e2prxD118jqOH06Inbu+8zkcHZH6o1s8FWkX1AWSPl31KcLVMbHkp2iIbAlM7jGjOb1E+kzFaixhyaBJKpSn4bs2CbJouOrY0vSoFiifzuoZcoXzit25FlyOQEjXgLVDg7fi0x8Cda+7ZWT05h6FUTRqTym4kSIP7gaiB7bm5qgM80QyeoeYTuXEUiuSBLJyeO1pFXzP4vtXLYMdKxeqn3aX4GHR+mrjQrEhJqyWYkl2Ylmckkm2Yk9/fTiDFTIjeCUFlNEckFSDYZWBtWUgEMKIIsa0pHCgsxAAFkk0AB3JPsNZumuXp4SGHcEHgj8+xB10zScaOLHJqVnnwt1xjI+DlODmQiyaC+fHfomUAkcityj4Wsdq1TakvHfTJnijzMZQMvEJkQVu8xdpDwmiCVYfXuBp14a63Hm40WTEfTIoNWCVPupr3B4OuQ7xno0aNABqG8cJ9+y8Ppym1DjJySADtjj+BSCDRkc0ORwp7jVV17qi4uNNkOCVijZyFFk0Lofn+w96Gpf7MMB48R83JULk5jmeU++0/wANfoAlEL7bvnegC1ZgBZ4A1zfx7mQtE0EsbzNlEpHFGPUx7g32ULwSx7fXtqk631sBSSG2XQCKWZiew2qCT/2T21IdG6ZL96mz8zajFRFBGWB8lO5th6S7HvV+4sg6wolRv/ZB4hldJunZd/ecMhbJJ3ofhNnk12uqKlDzZ10HJyFQWx/664f4g8VYmH1TEzYZ43bmHJRPXcZ/msAgMp9rs0vBF66n1Hp/9oeWyzNHj8MHgYBpwQrArIDaR+xr1MfcKPXolUxD4j8QrC6qkZmyJn2xY8ZG5j7k/wBKAcljwNanXfDmZkwNFkthKrVcSrLLdEMG3h4ipvigOwPJutNU6Hh9OaSTHiWNvL/EmLMz7R6jbMTXayR3oX21O+G/B0+bIM3qUkqq38PEVmj2LdqZNrXuI5K9+eT7BW0h92KfEHW3xXjx81YlWrhnjBVSBwUKEkoRx7kHj8tP/COWqFzHFCk7xtIkkkZDzKnDL2VgVBBHfcG+S3qk694CxcqKKO5YxEVMZjkJoqbBKtuRj35YEm9c/wDEHR+q4csMsoiycfHmjl+8owhcAMA4Zd386syEAMKOkWOp60M8tw0Mr4/E+SCd8ast8GKSmqv6GAX4uPj7c/TSo+K+nhlSeJ8RnYi3jMAP5yxHYQf/AMiPy1t5MWx2X+liP2OtbIgWRSrqrKe6sAQf0Ou1xTIG8el+epkw+oSqjXtKmLJS+wospbaCORv+fOp/xJ0TrOThPhySYEqMVG6nST0sGDWRsBNcgf1EDXnJ8M47KVjUwH2aBjEQfnS0pP5g6+Y8XUoCyxZqyoeR96Te6/OmBFg/XtwPzR40bbJzOxZ4JYf7U6fJLixsGY4xEiuwoLu+S2x9JK2eLIBvsuB1NMqNZ4ySr9rUqeCQQQQCKIOtLw71hiQsqL5oWzsJ2nmuL57Vx9e+tfxY0jPLEkrxrNGrB0PrW7RgpNheFHbsSxHOufNjpbFcMqZ5x8lc/O+7pTQYbLJOwNhpefLi477GG9ueCig++rnXIOl42dhKI8PKj8qv4c2OnB933RhSzHiy1k9yTpwfHPUY0G7p0Mz3yYsrYPpw8f8A7jrIOKVIyak3bOj6NRUH2k4ysFy4sjC3MFRsiMhGJND1ruQe5skCgTdaqP7Xx/LabzovKVdzPvXaAexJugDqhM1vFZcYeQYozK4jJEQ/1lclP9oWP11ymHqoyl+8cjzCWIP8ps2D+Rsfpro2L48wZJmhScNtA/EUFouQTXmC0DUOxI+l6kuudZhYT5e6KCKQfd8SRgPxJGNHJIZa2KfhI/lR2N2tNHIobsKsl8LqcUfVsOSaWNIMeN5XLWRbqY07Ai7KkXXvz2Grdupt1ZXh6fIyx7gs2YOAgPLLFfLSFaF0Au8G74148H9S6VjxJhY3rLrz58bxtOaFn8RBv4A9I7ADiteuteFY0VszpcX3fMhpxHEQiTAfFGyD0kFbANA3WsnHW9TCOXTcVyMftLw0h6JlRRqFjjhCoo7AAqAP0148Pyo+LjtGu1GhQotVSlQQKHHA0s6h11M3omVKFJSXFlcAk2rKrWO3O2RfyNfI6ydFylxem4zTnYI8eIMCOb2KNoHcsTwFHJOr41pbOXLLUkfPAOQYn6tju1v96My38RWVVqgf5VC0D9NaPXcyHFzRliNpZ4YRJJUm3y4VLRk1VtbSXsPBEd2CovY6VAw6lkyMjIZcWGTY1blG+ZBYHwkhbqzV/oDOwUkPVpARvbFTDujaF1d244BBWSM/p3HOllSg2PjUp5VE1fB0KNPlySkPktN5oJ9oyGWJox7DazqSBdlgb4On1RYUEkjMQi7pZHbliSbYmhyfYADgAAcDUR4XSTH/ALNMvDUceQfIOpKCh7hlQX7erveqD7TMvyumZLUDaqhv5OyqSPqAdGGV479DdZicc1e6f+h4fwJMsLm5ZJWS3x8Y/DEl0jsvIaRgN1m9u7ivauhymThTX6DXrLIOxlFIyKUFVQrgV/331r6rFXHc5ptqWxuxdTcH1Gx78f5akfE//lGbDnwjbiZUgjzUHwKzcLP8lP8AUeLr5teqHWXxL01czDyMLkM8JClgQN9blPbkBq5H1HcHUssV4K4Zt8lEpsWOQdGpT7L+rPkdPiEpJmgJgmDG2Dxnb6uSdxFEk97v3181E6SqnhV1ZHUMrAqysLDA8EEHggjitTPjLxLj4ipEzXI3wQxjdI9VSqg55PbsNOOsdKGQAryTKg5KRyGPf8tzLUgH0DAfO9I+mdGx8IH7rjbWe+UUu7n1PTSMSfnRdgOQL7DSylQ0Ve5My4/V8q/LWHAiPG6Y75/eyFW0HtwaPvetCL7NmamzJpMt7v1yEIvNkBbHBPt27cDVVNj9VyLEa4+GpIqSRvOlAIPOwAR7wa4LEd+T315k+zdJrOZl5WSTW5fM8qNgOSuxABtJ/X6++kd/Ya19yS8zBAbEhjSYsKMGOgkLcCidvHy9bEAcWRrb8KddXCafpuQRiuszyRREgL5LKpUBwxXde9iL7sa44HTel9IgxlCQQxxKBQCKBxd9+5551q9a8NY2WQciJJK7blBqrruPqf31l1wY5WKJMJZiiOfRvVmFfHtO4KeexYC+4IBFc6o9TUXhHGiiEUMrqgFBfvMoAB+REljSrr/RMSNUWSeSGxtQwTTigtXwlrfIFsLo/tObt8MfUi60s8TdM+9YmRjXXmxsoPyJHpP1pqNe9agR0p5E2YfW5lc2IopH9TEDcQFdVkcVfIuue9VrUilyYZkXI6hlxtvXaJChjl7Har7drX22mm/u8ixKnyGqxp0nPORjwSvw5jCyDjh4/wAJxxx3W/11tan8FWg6hkxmhHlXkxgLQD8CVQfccqaJ4FfMk0GvRxyuKZBqmGjRo05hk6e+3JhJ/mDxj8yvmX+0ZH+0NO+rqhfEL9y7wj67kMo/X8L8q3fMESXVJhGYJSxXy8iM8e+4+VR+hD6ceO8ctjo6yPGYZ45N8ZUMo3eU5G7gny5GoHiyNTyxuLQ0XTsoFwox/Iv7XrMkYHYAfkK0h6V1N94jeQSep1UzQtiySFRY8sMPKmJF2VKAVYFcBnL1Dy/40ckQJrewBT2At1LKoN8Fq+XfXC4NHQppm9eoLq8xlnMjxRJi/eBE0ZQCTOlR/LVpKHqgjayoJtjH2qqr8Hq+PMWWGeKRl+IRyKxHfuATXY/sdR/WunZByMWILav1Avv/ALh3z3342klee5XgcjQm1wbSe7NV8oTY2UI/JxsbeyCSJVQACo5ZSAQGbd6FAG47V7gg6zdGmE4jyTHsiKCPFi7+VFXBNWA70Lo0AqDuCSm8TwNhZ2KuFCswEZhVJBuMe1ifNWSjsJJazfIHbgVvyyZ8phBWKIeYGmYOTahgSi9ydw7kgd6+uklGx4ySe/g2OudVwiDDPPEpBsDeNyMDww77WDD/AA0/6V4uxHkVIcqJ5G4ChhbcWePf5/ppRB0zHiX0xRIos8KoA+Z7ca1YPD0GfFJLDiQyhfQrOPLWTk7vLcKSQP6wKs8Hg1XFlWJO+CHUQ+q0+KGvhrCEUWTivHUUc0gUOo2NHJ+LQ42svrYEVx29tL4IcrOlinMYx8AAtDNuXzQNrqHjQhgJHtdjEUq2RyQdLZvDWUYpIlizsdTGysolWeNhtKFQC7yEEHilB44ANacJ4gxjIIi4ikpQIZQYnUEAKu1gvNUKGqZOpTjUSWDpu65M9wdBxkhmQLLJNIDWXNKXnDfyHzAFICmuFri7uze30OGSXGzvNVfOjmV2kRSqyVBF2sm6Tg89xwB2Gh1xpmVI8feDKxDTJGZfJSjb7QRZugB9T7itYPD0+VNFJFFLAsBLVNIHP3plpQ3MjeUhK7d257CghReownJruZ2OMYzTit1+DV63gmZYlUgEZELC+38RR/kf8NNvtNxfM6Zli6pA/wDusGr9a1ix5pYJanxpgV7GNGkjkLcIEkA22WIADbaPf5ln4n8LZM8aK2WI45gIpccRK17yL2yXuDKt88g7QdvfXTgemDTOfr2smaMoPwvyUqqPumOfcRpX+6P+/wBNaet/qahFjjXhVWgLugOB9e2tDXTi+J52Z95miyVijnmZd3lRmSuLO0FuP20u6JkTMizzMDJKfMIUnagIG1EvnaFAv5sWPvWlnj2dU6bm7iAGgZefmaofmTQ016WPwYf/ANa//wAjRXczHLsVHjwxifd+q9QRR+FkpHlKL4DEsklL82YbieL4+Q1802OC0jQSoTccckZG6h62jbt7kbBXys/PRrmap0dsXasf6jm8NZOMGbEeOd3vzPvl72DNzUy8qAvpC7SOBqx0aw0hOi+JacQFvLyAaOHlv6zwf4Mx/ipYNMd17f5bsP8A/wATwK2ycnHckKFn9Act22P8D38gbHuBre6x0eDKjMeREkqkEUwur4tT3U/UUdRreCsnGjKQznOg7nEz6fdQAASXb6CPYFdvYccnSOBtl8DqT6/03IZ2ZExZGJ48zGJ9PNWwkJLDgdh+mpX7vFC4TGkn6Pkv8EM20wTkBe3LRtzQ9JV6PI5XW83jPqWC/wD5pho0BIHn4e5gnzZlJJ21fPHbsbGpSj44NTFT+Gs2zXSejkXwfJq/02ca2cTA6zCFXGxOn46+ZvZYi6K/G0hgAByPf6D5a6H0vrmPkRLPDKjxt2YH3HcEdwR8u+pjxr43lxYpGgxwQlXNOwWMFu21Qd8h/ugD6XpK3psbUzMOjZmVD5ef92Ct8SIHYrXIKuXG1geQQOKGkc+Zh4X+jec+S55Ee58hvZK5sIvtyVHfUg+L1jqbqZ8po4O1RgxMwo2RGADRPHrolaJA7avPDHgmHDTagq/iPdnq/jaue57cfLRLGvYyTfInm8PplRhUikxnBDKYpKaM1tO3aTGlqSprg9/rpSJc7GnnhYDNWBEeRlAjkUSFttC9r1QBAo+ofI66rFGFFKKGlvUekAmWSLassqqrsQTvCElR3FGz3Hz5B4quKeh87BOFrYjuleIcfIYpHJ+IO8bgo4/2SAT+l6aaTdRxIpdwyscChxMACK+YcU6Fe/IAHez31s4WJJGDU7TKQNvmgE/76gcEfMH213RlfBBqjJ1nC86CSMGmZfSe21hypB9iGAN+1a3Tkf2l0eQqu55cZ12fCRKqkbTdURIPfj9NYo5TYBUg1Z9x+jf/AAfppZ4U6xDgT5uNPKsaFhkxl2obXpWA/vB/buQbAoaGAr8OhJmV2Z5jNEPMiwCqeQ9WwnxGvzG37h5jblahajgmkyJVjiDyZcUO4q0f3eWXHkLD+rHAkV2IoGPy+SOQe2pfOwcPFbqDzytDE8yTYr47qMhi6nzVQ1u2EkKAaHfnudefDePMG34+JHAGJLZOZc2SxNeoDgK3fuK5v85aDSx6p0XHjP3rKlx5YbBd58Xycmq7+dGEZn4oJ5Ysenk8nYxs6KKNXily9kkscSpOwuPe/wAYLq0ntwrH5UBd6nMh4MbY2RM80pPoMrGRyzcfhxjhb7ehR9dbwi+8KnmRsibkkCu1PuRg62FJAHzFnuexGsyKMVuNG29isxugxJurexY7mLOSSaA/ICh2FD9zrF1GXGxgu8W7nbHGLZ5GN0qr7/maA7kgC9KvD2eMt8qfID1FOceOKqC7FRzKOb3sX4a721VWdbkscyztkwQ4uQxABvdFMqgn0ozF1bgni4xY97486WVJ0Wcj3/4afKcHMEYx1spix3THkbpm4D0OyAbQWN7qBNUigCgAAOwHGpEfaBFEVXNx8jCJoBpkuMk9gJELC65N1WqHpPWIMpd+PMkqg0SjA1+fuNc2TW95foxNG9rFNio970VrFHcoNj5c+2sujUjSd6z0NIsaRcRYsZm4OyNQrDkbWAAJWz7EEdwdSnReqR+rHKeRJjoN8R4VVHAZD2Mf1vixennjDxpBDuxo/wAfKP8AqkNBON26V+yIByb5+nciL6/0pszHlnaSN5VikWAQfCtgq67zzITRSzSi723zrqxav7GxnpexSeBC2bktmurLiY25cUk0JnNo8u33AX0qSP8AWN73VbFnKZwXokAsti9ndbHHBokcc0x+elHhvrEeTg4jQ0sYhQbF7IygKyf7JFfpfvpVm5zQdSQyAiCeBYkkJ9Kyq7ttPyLqQAfcqBz7ezjxqMTzs2Zyn9ioyJS7Fj76x6NSHjTqsjsOn4xIllW5pAOIYjYJuwN7dgPz7catJqKs54xc5UjS6nmR9Tzo8UMpxMVhLkPRYSSCwsVAeoDue47/ACF9ETG38xsr/kef8dTfh3wukEKxxAIg+fLN82P1Pz/4Vp7B0tF55J+ZP/LXD/JldnofxIuKQ86bGVSiKNnRrLiKQos/lo013uYo6djNo0aNBoaNGjQBgzcOOZGjlRZEYUVcBgfzB1oJ0URLtxn8oe0ZBeMVVAIWGwACgEKjk8Him2jQBJ9M8MxxF5BhRQy8X93YbZbHPJVSKJPBH5E3r5/4TeWXzsiRTtNxRKLWH0gHaxALOTdyML5obRxqt0aT6cbs1SYoTp/lilXj6c/9deTpzryyA9wDpXj9FFk9ijRpg+Gp7WNYHwmHajpHBodTTJ7qPTmLFkFg9x9ffUf1Dw8ylziyviyHuAA0ZN2bja1Umzytcm+eb6U6EdxWsMsKsKYA6xNxexrSZyxeq5sDBcjF85Cf4uLbVd94/i4+f/xrBlfceoiaIbUyCuwl49sq1TA0wBIFe3+GukZHR/dD+h/56TZvSVDh5IlLrwrlQSL44arFj66suofkm8S8Er1freHjyL6RNkqoVFjUPJXcC/5fn/w16x4+o5O1nZMSNudijfKBXAJYbQbPPAIr9NPOldGgx+IIUS++0cnv3Pc9z+503TAkPZD+vH+eiWdvjY2OJeRN03o8MBZkX1t8UjEs7e3LHn9O3005w8IyXRAr2N62o+jN/MwH5c63cPp4jNhiTVH5H9NQbsoS+b4YlR2nxz5czCmr1JJXbzE9z/eWmri641NZ/WurYxO/FiyV4owhgR87Xlv8OK11rWKfGV/iUH6+/wC+lcYvlGOJA9A8dY+UDFIfKk4D4+RVEn+UBqD/ALA9jQ1sn7OumyM0sXmYktHmGUqATdlQSa71tFCvbW/17wRj5JDPEsjAEDdw3P1FX+vbWg3TJoFEcc8iUAFEgEgAB+ZpjY4+KhQ/WbxNfB0Lp9iHp7P07JZYOtDKKNcuLKpO5QLKiUllWTsoNqAx5I5UsvH/AF7I3Mxymw8NSFTylDTZLHvX9AHYAfUn2rQxsWbAaU42KuSZ5WkZ/NWJgDRCnddgEtVH60L1kwPDWdm5MOVl7Y0iYtFjqQwWxQLOO5ujxfb2vW6G5W/92/AtPgz+G+hL5UaiARKyg/dxzZO0hpSQC8grsfSCe3AOrL+xqTg+odh7fl/10ww8NYxxyT3J/wC+2tjVKKpUc+zvCkke58RnxJSdxMY3RseL3x8qfzoH53Va+5cmZNEYZosORWXa4LSAN8+Ntjnng2NdA18C89udVjlnFUmTlhhJ20THSlmRGUl5ebBa2K3ZK7qtlHtfNdyfZlgYBY75b+in/j/y0/jw2PfjW1FjKPaz8zrXrnyKljx/FGjHjs3YfqdbcWGByTZ1s6NMoJGObYaNGjTiBo0aNABo0aNABo0aNABo0aNABo0aNABo0aNABrC+Mp9v2190axqzU6NPJx9osHWsRo0ahNUy8HaBVA4AA/LX3Ro0owaNGjQAayww7vetGjWxVsyTpGQYn1/w/wCusv3EfM6+aNWUERc2ehgj3J19+5L8zo0a3QjNbAYS/XWQY6/IaNGt0ozUz2EA7Aa9aNGtMDRo0aADRo0aADRo0aA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SEhMTExQWFhUWFyAZGBcXGCEcHxkhHx4cGh4dHh8jHyggHxwlHCAhIjEhJykrLi4uGB8zODMsNygtLiwBCgoKDg0OGxAQGi0kICQsLCwsLCw0LCwsLCwvLCwsNCwsLCwsLCwsLCwsLCwsLCwsLCwsLCwsLCwsLCwsLCwsLP/AABEIALUBFgMBIgACEQEDEQH/xAAbAAADAAMBAQAAAAAAAAAAAAAABQYDBAcCAf/EAEMQAAICAQMCBAMGAwQIBQUAAAECAxEEABIhBTEGEyJBMlFhBxQjcYGRM0JSFWKhsSRDgpLB0eHwFiVTwvFUY3Jzsv/EABkBAAMBAQEAAAAAAAAAAAAAAAACAwEEBf/EACgRAAICAQMEAQQDAQAAAAAAAAABAhEDEiExBCJBUTITcbHhFEKRI//aAAwDAQACEQMRAD8A7jo0aNABo0aNABo0aNABo0aNABo0aNABo0aV9d6yMcRgKZJZn8uGMGt7bWbk/wAqAKSWo0PYmgQBmTpNmeJ4EraJpgb9WPBJOoruC0asoP0vSbqnR4WkjfOmlmkHJiRmWEcC18oGmQnmnLFro2ONb2f4oSNbQAIo5Z/Sqgf5aVySGUWzdh8TYzQNP5m1EO1wysrId2ynQjep3cURrZ6X1rHyf4MqOQLKg+oCyASp9QBINWOa1qN1SRo1ZVKts8wbqKuBV0Q1juO4Hf35qU+0rqTLH0rLgT8b78ka+m2KusivHdXtegOO9Ke4GtsyjoujRo1pgaTdX6+sbGGFDPk7QRCntd0ZHrbGnB5bk1wGNA4/E/VZIvJgxwDkZLFYywJWMKNzytQ5CivTYsso+ZCro2ZhYCSqszyyu++Z23M8r0FJutoHHAFAe2sckuRoxcuEMOjeHXCh82ZsmYr6wTUK3RKpGAFKigLYE8e1ka8YvUcQTviwwUX9LNEqqpFG7ZSD6bIv2N1qE8W/aCsknk7mW+BDHbM31ah8qNHjv30hOb5FSys6yOQqRoxYi+FVFXux9yL5JF1WoSzO+1fs6IYFT1P9F14hzpeiSxz75ZunOQkqSOZHx2v0ujMS7KxJtWJquD2Au+nZ0c8aSxMHjcWrDsRrmXR+slCy5DMcd1bzVYbv5TRF2QQa7f8ADVD9jmK0fScYMpW97qD32tIzIf1Ug/rquOamrI5cbxumWujRo05MNGjRoANGjRoANGjRoANGjRoANGjRoANGjRoANGjRoANGjRoANGjRoANGjRoANS+QyydYhAAZoMOVm4vyzLJEE59mZUk7c0D7Hmo1IdL66n3J8+KMv5krtJSkvwzIAQtklVCrQscfroBCLxfnHGmRWI3S5Cx7m4Hq9R9++wEKP6it++tbwNiL1Ey5k1vCsxTGiJGykI/FYD4nLDjd8Ncd71P9Y6sMidJ8vfFDHMpgjdGWWeYdmCn1BFsAD3Pc+2uh+COlnFx/JcqJC7zNGDfliR2ZVPJJqiL7Eq1XWoHQtxd4l69GuZ5DyojJjqRutSwdnDct6WACp25BLfp76hGmXgFFe54j5+IwI4lQFoirG1I3cUeKYj661es9UwcrL+6vhLk5KKQBJ5IK922+uQPVeo7Vagb+esmN4SbCynkx12YRjWTaGZzHIGYt5cfJplIO0fzCgOaDK7sV1RZeFurDLw8fJFfixKxANgMR6lv6NY/TTTU94EwpYcWpl2F5ZJFjJsxrI7OqE8+oA88nn31Q6qRFXVMSJX+9shMkcTIGAL7FYhmOwHnlR2F1Y9zrkfUupdNcGuqfE1nyYAjAXZos20fLgcfLXXfFEki4eS0O7zEidkCC2YqpYKODy1beBfPHOlmB1eTJWOX7tNCrqG/FKA0RY4VmNmxwa97rsZZeLLYW7pHC8GKObIEHR45CZCFfJcFjGnuzFqAYgbj2B7CzVdc8PfZpjYzfemaTJyQto2RTqjAlgyIAK5o1ZIrgjTvMzVWLzfNjVKDCRz6KPN3uAoj3vWPwpnZjuwnfDkiotG0DPu236bBBUivcN7jvpcbTY2VPSQXVPDj5mWs+PHHE2VCjrybjR1Te0sXpUuLIoEk0Dqk8H+LHjxVjmxp3SB2xxkY8W+J1iYxK4UO0nO3mlPPPbtX9N6THjglRdWFJtmCEl9lkkmiTVe20e2kX2cRTR4USzkKUX4eRSkkqGBFhgtAj5/lq0YcslKV0UPR+sQZcYlx5UlQ+6m6+hHcH6HW9qKn8KxnKfJxZ2xpH+IxY0Bsn4iWaIudxomyedbUkHUMS5ROc+MD1wvGkcoq7MTIqqx7ehxzXDDsWaoQq9Glvh7rcWZAk8W7a3dWFMhBIZWHswYEH8vfTLWAGjRo0AGjRo0AGjRo0AGjRo0AGjRo0AGjRo0AGjRo0AGjSfqnW9jPDBG0+QFvYOFUmq8yStqcEGr3EchTpHlT9ZUMd/SkYv+HG3nEFfrJuUlhdcJR+l1oAtNGpibqHUkA3w9PW/nlyC/3x9bfTeuyOWE2JPCRVH0yq4Iv0shPb3sD6E6AGudmJDG8srhI0G5mY0AB765P0vEz8pp36bshwJ5zMGyY2VizqN5jXcS0RIDWdvLtQ41Y+IcCEzJl9QciCB6hiNmMMaHmy1Y3bvhsgKK/mNB7H1uA/z9vmCP240ra4YIi/DXhHHbKaXInbKyYiGj3DZHGLoPHHZANirLHkA8WNO8nNWDJleUhIjjofNYhUGx5bBJ96cGvlpTJmGKYTxJe1qKkgExsw3gHgAgAMBYFoBfvo8U9RyyVfBuaJWKyJEse9WBHpbzDYP02gjm7sVJPUi0CsjiXcGCru+dC/31z77Q+sZeRk5OBiGAokKCYSg+lpN549JDejafcc/PgUuJ1psWOBMomXMl3FIo1G5jya49ICigzmlB5vtqX6LAUfJEpvJM27IIIrc6q67fkgQqADZHPJ76JS0xCTadooWjy3UPi9Q2GOOniyYldDVesMu1xQB7lu44GtubrMsE/nNNDLgSMiWtboGcKqNY4eNpKHuR5l3tBpP8wCRYIsd+RR/wADqR6NG+V4ffEFySSOIoEBAYskvp5IrYqJbf3UPbW48jlySaLzrPiObKyJOn9NKeZGP9JyXG5MewQqqvZ5TzxyBRBvkDB0TwomJmAPJkTbMVTA0jAIm1nR0VECrwrJQINAgAjjTX7O/CC9MxRDu3yM2+V/6mIA499o7C+ff3rX37RM6TGw2yYVDSxSR7UPZ/MkSIofoQ3cVRCn21Vq0CdMmvDOFBlY80GRArri5MuOvmqDSg2hBPIPluo3cHVhgxLEzMigFjbGuW4VeT37KP2vSGfGxczGSdsd5Uf1GIBmKOL3Ky2FEiva2a5Htrf6PmzSI7zw+QNx2KXDNt+b1wrfQE/nrmeqLOuOmSNrxJ19YvJhjYefkPsjUi/SPVK9WPhjs9+5Xvdak+q+IWfMXp+MalKl5pavyUruAeDIbFXYG4WD21p+GXkysnI6pLxBtaLEH/21Y73oD+YqCO/cj2F4fsyiVo8vqDHnKnkcFm+GNSQoJI4o7veqC9td2O9Ks45VexddNcwJsQsRXd2Zz+ZZiST+Z0xwM1iwVjd6UY029Ffay7he112sL9ip5B+h5GsytRsdxqjimYaPXcZOnZf9pqjCGRDHmCMml5UpkFB8ZWipobqkJ5og2EMyuqujBlYAqwNgg8gg+40q887mL08Eqj0kXtNFXXtWwgKQOSSz+1DSbwiVw8mbpopYwPvGIBf8NyfMSzwSkpJqz6ZF+tQao0sdGjRrADRo0aADRo0aADRo0aADRo0aADRo0aADWn1jJMUE0i1uSNmF9rVSRf0sa3NavVMUywyxA0ZI2QE+25SL/wAdAExkdSmhwsaiWaSJC85oMWKDmhXqod6+WonF8dYuM5qWAyDuxDN9e4O2/qOdMOs9IzZun48M7riGPGCzSSlWC1uVqKNt3MApFWQD8+z3wf0jExenI8GMWdYyGY4/lzTFSb4YbvUwtQT2IHtrG6VmpWSuBk5/V3M8ASPH3UJshW9fPPlICPSB7kiyKJu6qOleE8lHXzM4eWDZWKDYSfblpHWr72pvTbpmZkkXNjxY8dgKDPuaiSACAmwN24Dnlu+s3Us9QZIhMIJAgcO6gr6iVB9VBgGFFQQeRyNwOo/UlZTSqPXTerRzSS4ciUVDLtkIbzFVijEg8/CUY2ORMvfXO+mTfdcufpsljyzuxi3G+E8qo+ZTlb9wv0OsHiHPzYTLkAxvk4syS7oVpciJ4kDEg7iVIscf0Ej4RrP47z0kl6dnJ8XmpGdp4ZZQRwf6ao9udE2mqZMdZWOsiNG4tWBUjtweO45B+o7a9dK6zjOyiWcx54K4bsCNz0S8TFPVGd6+oEr6d7AVzXjIyAhQEE722ggXRomz8hxV/MjSrpuLDH1mJZIIpPvsbU7KGeOSBS25CeUBQ0a5JC9q1PE96GTp2UME2JhS2sjzzTzLE7F/NkTtSmh6EUsGKnb8ZPPA1K+EpTkvk9RawcuT0qRW2OO40uveh/l31bHDxOm488ju8cZH4sryO7/0r6rL2N1LXPbUH9nHU1mwwind5DGINt2llHwMRyAStWLPbvpp/EfJ6KhnCgk8ACyfy1o+CcePpuFHnSwzSK5dkZE3HGgdi6l1LWSbBZ0U8V7LZz5hB2RfzTOIlHz3d+3yTcxPsFOqL7QcxcPpWR5ahfwhDEiqO71Giqo9uew7AfTW4I8skyixM2OVQ6OGUgEEe4PIOon7aIJj08TQ+oY8yTOgW96qfn3AU+okewPtr10mEYkOPjtdLGsYckUWArb7Gz7GqPbvQLwwieCbGYArLGygHgGwQQa5rXY4UrFOf+aZs/p+RgVFJmQu0jPeyVUUMI5VH83t5gsivcAaf+KvIyYIzJmGHELSfeAsbFpBE2ySPfwVUMCCQvqAPIHdLD0TJ/svFghEaZAiCGViQYVcespQveV9PtVnn2OHKU4HSMTHyOWjjeeW6sF2d9nc2bcrfuQO3bWPGpSTYyk0qRW+IesYmNgCWLYcaKH0BPhYGgir89xofrqO8CwDbgYLCgsMmZPG4I7SFUjKkfD5rXR/9L99Lw/4OyZIsfHyW/0JSuSE/m3ML+7sCfgViTZBv6Xw7+zYNJl9ZlLAhJPIUbaICvI1fua+tXpuEKWN6NGsc8yorO5pVBLE+wHJOqmCTrfiFI8/p+IKLSJKX7kqD8P5Wyd74CnjkHWDrGYZp4/ukbtk4T2J+FgQNt83HldiB60rhQzKSCK51F+F8efLysjqG/yTN5nlO0e9khUBQUU8bmLIoP8Ack7ixp/1Lq6eSmPD5qqncu5ZnJJLs7HksxNn/lxqEpbUPGNlhh+Ky21WmgEh7qkUjgH6NvW/zoacZGZkRAOVSZatkjVkkA45VSzbyBfo4JrizwYrwjCoCF/QCbLiif7vsfeuK0z8VdfRJo652j4xVkg3f1H/AF1Ox3DekWmFmJMiyROrowBVlNgg8jWfXMOm9Yjic5WKohUsv3zF/wBW4Zlj86Kh6ZQSL4AccHkBtdP1ojVBo0aNBgaNGjQAaNGjQAaNGjQAaNeZHCiyQB8ya0qh8T4jzDHjnSSUkgpH+JtK995Wwn+1XY6AFMC/j5mK58uWRvPjlQDe6MFTeCwZd8Tfh9uF8vgXp90rp/kQLEZJJdt/iTNuc2S3JofOhxwABpU0S5k8MyxsqwFtmQWKlrJV1RK9UZ2i2egQQVvhhRWO1+2lrdm2S3UvBuDkO0k2LE7uQWcryar3/IVrZ6iiRtjsSAN3knc3cS8BeTyTIsf14od6LHJmWNWdjSqCSfoP8f01DeDOsdObKkgxkkDMQC085YuY/UAsUsrTAjcSDsA4Jvga51bLM9ZckS5s2NCiomNBAm1OACfOeq+dEH/a1M/aOgTpspQBdjRlNorafMXla7Hk8j56oOh9Gll+/ZMEiS782c+W38wUiNQsm6hwp7qQbAtavWMGLLhYGmjcFWUjkHsVI9mU/sRoyJqeokL87qofIwoYzy9zuOLEYRqv5EuR2/pOt/Oj/HwHBYFMyOqNcNuQg/Qgkfrqe8AdOWJspSN0sMnkCUsSTGAGRQOyge9dz+WqHrmOXi2r3EsTc/JJo3P+CnSbRkgNr7VOk464wmzJMrJVHAjxgyIs0jcKp2Rqx9zYNgA1fYz32f8ARHxcdvNG2WWQyMgoBPYAAcDjmva69tWPjBPPyYgwBjg9Y5u5Da8iq9C8g33f228r8qQKjsxACqSSTQAAJJJ9gNbOerYDF9nY++dQyslluLE/0eAmj62/jMpB70FH5MO3I0eMcw5fWcTB7xYsf3qQXVv8KWCOdtqeP6z8tPPs+EeF0fCaRgA6Ruz1XqnZavnvucKW96v6alPtUjl6dnwdXiG6F0GPkrVmrsEWfcAAVQBjFn1a7IJRpCjfx8xXp+S6i2jUSLxdFGVw3HIqrsdqvTbpOes8MU0bArIgYEfUf4UeK9q19x5454g6kPHItgjkEEft9NSn2ZS+XHk4TG2w8h0A5vYSSh59id1fl9ddPkwsZpQiszGlUEkn2AFk/trnniRRJjYHUJVZhPkLI8Z9X4IkAiXhgBUZV6ut5N3Z1UeOZSuBkhd2908tAoJJaQhFUVzZZgP11pfaviqmNDj/AOrWNVrtxuRT2quBpZc0BWDvqP8AsSxymBnhlpxmyK3z9KRcE/Q3+51XKoAAHYCh+XtrS8KrsbqkQHedZrHH8SKMVX02Xfvu0T8Ab2pb7QZi0CYcZqXMkEQA77LDSsB8gl2ew3aqdSPiNSerdIodhlE/T8JR/mf8dNLgBp1HCUYj4sH4flJGI++3tIFU1zXpsn3B1AYHh3PeXbkNDHCPieEks4+S3yt/MgEVroSufvU2Oa2yxfeo2998eyGRTzyCnlkcd9/PYaW9RjyCQYJIlrukiE7uf6gwK8X/ACnXDnlJTo68MYuJgg6BHE6NA7QAcMq+pHBI5ZT/ADf3gQe93xWLxZ02VGBYo6C6aMHjsCGvi7+RP1rTfoHmSOEyECHdVodysOaK3yPkQRxfvrH0Xoy4+NPBOkjsc6V2MjFRNYGyRdu218sotCl3K3HA0mOTp2NkS1JRJOPKCY2ZwC3k71vt+GyykcA9wtfnWu1dLzVnhimT4ZY1kX8mAYd+ex1xHqOJ508uHjDh8tcPzCQxWMw7p3HIUnhyPp2AOu4dOwkgijhjFJEiogu6VQFAs8ngaujmm7ZsaNGjWiBo0aNABo0aNABrS6n1JYR7Fj2XcF47FmJPpQXy314BJAOvm9UbzfIgUSSgBnLNSRKexYgE7jztQcmjZA50q6p4KjyZAZ2LxllklTm52QEIrm+IVuxEoC7ixNknQBB9QMHUZb6t1bFEKN6cTFmpOD/O7UzHj5cWaK66D0AdOihIwliWNhRaAfFxxbryWo8EmxenpjSOPaqAIi0qAAABRwAOwAGp3IWJnMiwxpIeC6qAxHyJqz2H7axjRVnqR+FWO41RQsYH8gWtvbuLAse44PB1qdUyTNjJmrFsnitZUXiWlDB443oXR9aB12v6eF3BlzaTf2k2Pn+Sa8vMitfYiWGrr5loiOT/AOmK7azkdr0MMHqWVBHGXU50LgFJ8dQJCpW1Lx2FN/1q1HcPSKs5uodYd8eVsWIrlX5YWZQpjJ2+t+eQEYPwSTY4JsaVv1CTp8nmeZjjCdrZJmKGNj38khSGDC28sj4iaIB158JuWx/Mb+JLI8sg91Z2L7G+qoVX8lGpqKT3N3Y48F4P3VIYA5fapDMe7sbdmNkmy5J7++ovxHP9y648bCoc6NXU815g9HfsCdtEc/Eh4vVurEEEdxpd9ovhz+1MEmMEZcHrhKmjuHdbscMBxzwQD7adrUqFkvIj6Ri7ZcuQVtllBFCvgRY2P++rfnV++mM8KurIwtWBBHzB4Ok/g7q6ZWKjrwwsSL7q9ndf5n1D6HTLqWckEUk0hpEUsf8AgPzJ4H1OuN3dCmyT9bP17618vpU2Zi5iQKL2mFSxADlhteuRwgNWT8QI9uZ/wt1Uv5sk7bXb8RkJ4iFAhQDyPSAfqd3btq5+zLMGV0fHeZYwJBIrqBSkeZIhsEm9w5PzJOq4sdvcGOcroN9PbCibZWP5KNydtJsVvnY4N9+NTfQetHJx/u2XERJt2TwzRMFYiw20kUymtwo8WNLMvC61gl/u3l52IpJiQyMJlSgFS+A235+okKe1ga+R+OpGKiTpvU1dqsHH4Ht8TMvH1IGu6FCGr4d6LL0ubIUNu6eUaVSzi4GXkqQTe0i/UAfhBNc3pdFx3mhXr6IyymRhNCosPjgiPil3MyAeZu99rDtSh74hMuVhSL5UmMjtsmeYoDHFW53AR23Fh+Gq92Zu1WddC6X0+PHhjgiXbHGoRR8gBX6n5n3OiTrZAc38e59YKZULeYkU0M9LyJVWRWrdR2r2bcO2389H2xRNKJIh/wDT2oA5JtjX6lQNfPtG6ccLEzAtti5CttHf7vI1tXbiFzwLPpYgDhhtZeMIS8OLO3JeMK57WSoYf+7TRacgNjwz1EZOJjzKKDxqa+RAphyBdMCL96198I427K6pkcj1Jj1f/pxK5NV7+YPf21EeAOqx4GNlRZDkLBkDYAhPpm/h7aBLEsG+ZFHTrpf2jdMggOOk8jO0sjsDDJYMkjSMK2+xav00SeyQFfrE2OpdXKguoKq1cgNRYD89o/YakOteJs0Ys+XDjJFHGLT7zuEkgDAFvLAG1SDY3MDx2o3qr6bliaGKVeVkRXBquGAbt7d9OmmB8PQBLOuVfrghkjRK7mTbbXfsoIqv5r9tJM7psU38SNW+R7Ee9BhyB9L186zmw5MLSQTErjyJ50kMrIFQna+6RSLCoxfaDdoNa8c7QOIBj5LKGoSl0kUhju372lLsvN3RNe3trh6pd1o6+mappjHFiWIARqqgGwFAAv8ALVL4hikyMWo9ymRaJX4ltTRB+h5/bUd1jrMWIgkls8gKii2kJPCqvuTrd6Z4ic5E8rqfvEwVMbFLio4huIkmK7tluWLsNw4RV3NQ1LErtexs7qn6GHhfwDj4ZxX3EyQxlQp2hTIw9ctUW8wgEXuIC2ANWWkfU8jEyScZyJCpJJSz5LrVHev8KUbgV5De47a+4/VDDNFiTlmMifhT1xKygllahtWTaN3FBhuIqq11Ucd2O9GjRoANGjRoANeJpAqsx7KCT+nOvepj7Ts3yelZz0TcLJx7GT8MH9C1/poAW/ZPlyZOLkZjsC2VlSSKQPgUBYkX/ZCcfnzyTp0OrSy45lgTdLE7JLDwCWQlXVdxFE/Gu4iwV7brHz7P+lfdenYkJXaywqXFAUzDcwNe4YkX71qey+ojpnUJZ5GrEzJAspI4glChUex2jcCmJBpqNgHQaj51rxvjwsFyZXhLCwskMqWPpaUa99aGP496c7BVy47P9QZB/vMoA/fXRZpWJ4jDfI2KrWpm4olQpLixSIe6OFYGjYsEEHnn9NZQykxJi5SSqHjdXU9mUhh+41h6l0yOcIJAbjdZEYGirKbBB/w/InSPxH4Cx32y4DNg5KNf4d+W3fgqDQ/yqxRHY6f4hlgjdOoIEmijZ968xzqoZiUIHxUpJSgfcCu2Dp+yT63I+XlzzBxWM7QwRupKhkA8x9o5ZrsCv6R9NWPT8B8CHcZlljUNLkO67S3AJkTbuAARaEdc/wBQ1zjp/RpXaOSRmBMK5ERJummkaQludzXt2k2LUn53qq6NlRxY2Xi5mQI4WZo4S7KpEckfKpx2UlgOKFV2oahGX/Rp8lGuxMf+BeoSZOL94kFedLI6jjhN21Bx8gK/T66p8PIMbBvb3HzGoTBzv7Jw4cabbJLbCBVITzUsuHJY0oomyeLFC9ZYOr9X9W/p0LWx27clVpfYGy1t/eFA/IauT8Gt9qPTJen5A6lhjbFkUuV6NyqeNshQUeRfN/F9W5UyPLkqnmzRyw2H2pFtD18Nne1gHmvmBrqvSOstkROmZjeUGG1lZkkVwRTWFJG3uKPf5a5p4n6Z/Zcp/wBHMeHK48uRH8xEZu4IIDRqTyAdw70a4CZI3uifAu6l0SOZizbgxQpYYgVzVgEXRN6t/C3iXFjwsPEaZI5oo1R43uO3qvSWAD2efST8QJ7jUf1XNEEMkp/lWx9T2A/U1qt8HeE0bpsMeagnaU/eGEgvazixXuKWh3+ftxpceRw3GjDU6KlJCOxI/I6+SPdkn8ydJH8LxwRkx5eTjQoCxAlUoo5JNyo5UAewIH07684/g49QhAyp8sY+4FELIjzKPebbEpCt7R8ECi1MaTqjnjLhCyxuPJ9bqkXUMiHEwvxoYpUmy8hT6B5Z3pEpqnLSBSa42g/Ox0LS7oPRIMKFYMeMRxr7DkknuSTyT9TpjpG7FNbqWEk8UkMg3JIpRh8wRR1C/eG/sTA32zPHECWPIOzdZvkniv11ZeI3K4mSVJVhBIQwNEEIaII5BHz1FeL8gAw4ymxAgUn5mgP8gP30+NXIxk94Si3dZhBJCpjtOVAHrZN8S7uL4WViPrWujedzuCRhrvcEF387+euUZeRLDk4k2KN2SZPKRCdqyq4O5HPauLFnggHV1iZ2YSiy4DISQHKzxMq80T8QJAHPa+NPJxjJ6jUm+Df6x5bwzCdh5TRsJCxobSpDWfb0++orwF0HLy4UgaR06Yl7JCuyXLQn0oACWjjH9XBZSAO52tfuidSkknneul4hJK9lyXj9TOzdmgSqod2U32048F575BGbOzIkgP3aEelIoiRs3KO8jKASxJAuloE3jer4itqPJVR9KhWE46xIkTKVMaDaKIojivb5ajOpdHy8fGhjiRZ2jiMe9n2qqpu2PIT6iSm2woNtfwjnVP0XqYyJsmgdsLLHu9txG9lA+YUoSf71e2prxD118jqOH06Inbu+8zkcHZH6o1s8FWkX1AWSPl31KcLVMbHkp2iIbAlM7jGjOb1E+kzFaixhyaBJKpSn4bs2CbJouOrY0vSoFiifzuoZcoXzit25FlyOQEjXgLVDg7fi0x8Cda+7ZWT05h6FUTRqTym4kSIP7gaiB7bm5qgM80QyeoeYTuXEUiuSBLJyeO1pFXzP4vtXLYMdKxeqn3aX4GHR+mrjQrEhJqyWYkl2Ylmckkm2Yk9/fTiDFTIjeCUFlNEckFSDYZWBtWUgEMKIIsa0pHCgsxAAFkk0AB3JPsNZumuXp4SGHcEHgj8+xB10zScaOLHJqVnnwt1xjI+DlODmQiyaC+fHfomUAkcityj4Wsdq1TakvHfTJnijzMZQMvEJkQVu8xdpDwmiCVYfXuBp14a63Hm40WTEfTIoNWCVPupr3B4OuQ7xno0aNABqG8cJ9+y8Ppym1DjJySADtjj+BSCDRkc0ORwp7jVV17qi4uNNkOCVijZyFFk0Lofn+w96Gpf7MMB48R83JULk5jmeU++0/wANfoAlEL7bvnegC1ZgBZ4A1zfx7mQtE0EsbzNlEpHFGPUx7g32ULwSx7fXtqk631sBSSG2XQCKWZiew2qCT/2T21IdG6ZL96mz8zajFRFBGWB8lO5th6S7HvV+4sg6wolRv/ZB4hldJunZd/ecMhbJJ3ofhNnk12uqKlDzZ10HJyFQWx/664f4g8VYmH1TEzYZ43bmHJRPXcZ/msAgMp9rs0vBF66n1Hp/9oeWyzNHj8MHgYBpwQrArIDaR+xr1MfcKPXolUxD4j8QrC6qkZmyJn2xY8ZG5j7k/wBKAcljwNanXfDmZkwNFkthKrVcSrLLdEMG3h4ipvigOwPJutNU6Hh9OaSTHiWNvL/EmLMz7R6jbMTXayR3oX21O+G/B0+bIM3qUkqq38PEVmj2LdqZNrXuI5K9+eT7BW0h92KfEHW3xXjx81YlWrhnjBVSBwUKEkoRx7kHj8tP/COWqFzHFCk7xtIkkkZDzKnDL2VgVBBHfcG+S3qk694CxcqKKO5YxEVMZjkJoqbBKtuRj35YEm9c/wDEHR+q4csMsoiycfHmjl+8owhcAMA4Zd386syEAMKOkWOp60M8tw0Mr4/E+SCd8ast8GKSmqv6GAX4uPj7c/TSo+K+nhlSeJ8RnYi3jMAP5yxHYQf/AMiPy1t5MWx2X+liP2OtbIgWRSrqrKe6sAQf0Ou1xTIG8el+epkw+oSqjXtKmLJS+wospbaCORv+fOp/xJ0TrOThPhySYEqMVG6nST0sGDWRsBNcgf1EDXnJ8M47KVjUwH2aBjEQfnS0pP5g6+Y8XUoCyxZqyoeR96Te6/OmBFg/XtwPzR40bbJzOxZ4JYf7U6fJLixsGY4xEiuwoLu+S2x9JK2eLIBvsuB1NMqNZ4ySr9rUqeCQQQQCKIOtLw71hiQsqL5oWzsJ2nmuL57Vx9e+tfxY0jPLEkrxrNGrB0PrW7RgpNheFHbsSxHOufNjpbFcMqZ5x8lc/O+7pTQYbLJOwNhpefLi477GG9ueCig++rnXIOl42dhKI8PKj8qv4c2OnB933RhSzHiy1k9yTpwfHPUY0G7p0Mz3yYsrYPpw8f8A7jrIOKVIyak3bOj6NRUH2k4ysFy4sjC3MFRsiMhGJND1ruQe5skCgTdaqP7Xx/LabzovKVdzPvXaAexJugDqhM1vFZcYeQYozK4jJEQ/1lclP9oWP11ymHqoyl+8cjzCWIP8ps2D+Rsfpro2L48wZJmhScNtA/EUFouQTXmC0DUOxI+l6kuudZhYT5e6KCKQfd8SRgPxJGNHJIZa2KfhI/lR2N2tNHIobsKsl8LqcUfVsOSaWNIMeN5XLWRbqY07Ai7KkXXvz2Grdupt1ZXh6fIyx7gs2YOAgPLLFfLSFaF0Au8G74148H9S6VjxJhY3rLrz58bxtOaFn8RBv4A9I7ADiteuteFY0VszpcX3fMhpxHEQiTAfFGyD0kFbANA3WsnHW9TCOXTcVyMftLw0h6JlRRqFjjhCoo7AAqAP0148Pyo+LjtGu1GhQotVSlQQKHHA0s6h11M3omVKFJSXFlcAk2rKrWO3O2RfyNfI6ydFylxem4zTnYI8eIMCOb2KNoHcsTwFHJOr41pbOXLLUkfPAOQYn6tju1v96My38RWVVqgf5VC0D9NaPXcyHFzRliNpZ4YRJJUm3y4VLRk1VtbSXsPBEd2CovY6VAw6lkyMjIZcWGTY1blG+ZBYHwkhbqzV/oDOwUkPVpARvbFTDujaF1d244BBWSM/p3HOllSg2PjUp5VE1fB0KNPlySkPktN5oJ9oyGWJox7DazqSBdlgb4On1RYUEkjMQi7pZHbliSbYmhyfYADgAAcDUR4XSTH/ALNMvDUceQfIOpKCh7hlQX7erveqD7TMvyumZLUDaqhv5OyqSPqAdGGV479DdZicc1e6f+h4fwJMsLm5ZJWS3x8Y/DEl0jsvIaRgN1m9u7ivauhymThTX6DXrLIOxlFIyKUFVQrgV/331r6rFXHc5ptqWxuxdTcH1Gx78f5akfE//lGbDnwjbiZUgjzUHwKzcLP8lP8AUeLr5teqHWXxL01czDyMLkM8JClgQN9blPbkBq5H1HcHUssV4K4Zt8lEpsWOQdGpT7L+rPkdPiEpJmgJgmDG2Dxnb6uSdxFEk97v3181E6SqnhV1ZHUMrAqysLDA8EEHggjitTPjLxLj4ipEzXI3wQxjdI9VSqg55PbsNOOsdKGQAryTKg5KRyGPf8tzLUgH0DAfO9I+mdGx8IH7rjbWe+UUu7n1PTSMSfnRdgOQL7DSylQ0Ve5My4/V8q/LWHAiPG6Y75/eyFW0HtwaPvetCL7NmamzJpMt7v1yEIvNkBbHBPt27cDVVNj9VyLEa4+GpIqSRvOlAIPOwAR7wa4LEd+T315k+zdJrOZl5WSTW5fM8qNgOSuxABtJ/X6++kd/Ya19yS8zBAbEhjSYsKMGOgkLcCidvHy9bEAcWRrb8KddXCafpuQRiuszyRREgL5LKpUBwxXde9iL7sa44HTel9IgxlCQQxxKBQCKBxd9+5551q9a8NY2WQciJJK7blBqrruPqf31l1wY5WKJMJZiiOfRvVmFfHtO4KeexYC+4IBFc6o9TUXhHGiiEUMrqgFBfvMoAB+REljSrr/RMSNUWSeSGxtQwTTigtXwlrfIFsLo/tObt8MfUi60s8TdM+9YmRjXXmxsoPyJHpP1pqNe9agR0p5E2YfW5lc2IopH9TEDcQFdVkcVfIuue9VrUilyYZkXI6hlxtvXaJChjl7Har7drX22mm/u8ixKnyGqxp0nPORjwSvw5jCyDjh4/wAJxxx3W/11tan8FWg6hkxmhHlXkxgLQD8CVQfccqaJ4FfMk0GvRxyuKZBqmGjRo05hk6e+3JhJ/mDxj8yvmX+0ZH+0NO+rqhfEL9y7wj67kMo/X8L8q3fMESXVJhGYJSxXy8iM8e+4+VR+hD6ceO8ctjo6yPGYZ45N8ZUMo3eU5G7gny5GoHiyNTyxuLQ0XTsoFwox/Iv7XrMkYHYAfkK0h6V1N94jeQSep1UzQtiySFRY8sMPKmJF2VKAVYFcBnL1Dy/40ckQJrewBT2At1LKoN8Fq+XfXC4NHQppm9eoLq8xlnMjxRJi/eBE0ZQCTOlR/LVpKHqgjayoJtjH2qqr8Hq+PMWWGeKRl+IRyKxHfuATXY/sdR/WunZByMWILav1Avv/ALh3z3342klee5XgcjQm1wbSe7NV8oTY2UI/JxsbeyCSJVQACo5ZSAQGbd6FAG47V7gg6zdGmE4jyTHsiKCPFi7+VFXBNWA70Lo0AqDuCSm8TwNhZ2KuFCswEZhVJBuMe1ifNWSjsJJazfIHbgVvyyZ8phBWKIeYGmYOTahgSi9ydw7kgd6+uklGx4ySe/g2OudVwiDDPPEpBsDeNyMDww77WDD/AA0/6V4uxHkVIcqJ5G4ChhbcWePf5/ppRB0zHiX0xRIos8KoA+Z7ca1YPD0GfFJLDiQyhfQrOPLWTk7vLcKSQP6wKs8Hg1XFlWJO+CHUQ+q0+KGvhrCEUWTivHUUc0gUOo2NHJ+LQ42svrYEVx29tL4IcrOlinMYx8AAtDNuXzQNrqHjQhgJHtdjEUq2RyQdLZvDWUYpIlizsdTGysolWeNhtKFQC7yEEHilB44ANacJ4gxjIIi4ikpQIZQYnUEAKu1gvNUKGqZOpTjUSWDpu65M9wdBxkhmQLLJNIDWXNKXnDfyHzAFICmuFri7uze30OGSXGzvNVfOjmV2kRSqyVBF2sm6Tg89xwB2Gh1xpmVI8feDKxDTJGZfJSjb7QRZugB9T7itYPD0+VNFJFFLAsBLVNIHP3plpQ3MjeUhK7d257CghReownJruZ2OMYzTit1+DV63gmZYlUgEZELC+38RR/kf8NNvtNxfM6Zli6pA/wDusGr9a1ix5pYJanxpgV7GNGkjkLcIEkA22WIADbaPf5ln4n8LZM8aK2WI45gIpccRK17yL2yXuDKt88g7QdvfXTgemDTOfr2smaMoPwvyUqqPumOfcRpX+6P+/wBNaet/qahFjjXhVWgLugOB9e2tDXTi+J52Z95miyVijnmZd3lRmSuLO0FuP20u6JkTMizzMDJKfMIUnagIG1EvnaFAv5sWPvWlnj2dU6bm7iAGgZefmaofmTQ016WPwYf/ANa//wAjRXczHLsVHjwxifd+q9QRR+FkpHlKL4DEsklL82YbieL4+Q1802OC0jQSoTccckZG6h62jbt7kbBXys/PRrmap0dsXasf6jm8NZOMGbEeOd3vzPvl72DNzUy8qAvpC7SOBqx0aw0hOi+JacQFvLyAaOHlv6zwf4Mx/ipYNMd17f5bsP8A/wATwK2ycnHckKFn9Act22P8D38gbHuBre6x0eDKjMeREkqkEUwur4tT3U/UUdRreCsnGjKQznOg7nEz6fdQAASXb6CPYFdvYccnSOBtl8DqT6/03IZ2ZExZGJ48zGJ9PNWwkJLDgdh+mpX7vFC4TGkn6Pkv8EM20wTkBe3LRtzQ9JV6PI5XW83jPqWC/wD5pho0BIHn4e5gnzZlJJ21fPHbsbGpSj44NTFT+Gs2zXSejkXwfJq/02ca2cTA6zCFXGxOn46+ZvZYi6K/G0hgAByPf6D5a6H0vrmPkRLPDKjxt2YH3HcEdwR8u+pjxr43lxYpGgxwQlXNOwWMFu21Qd8h/ugD6XpK3psbUzMOjZmVD5ef92Ct8SIHYrXIKuXG1geQQOKGkc+Zh4X+jec+S55Ee58hvZK5sIvtyVHfUg+L1jqbqZ8po4O1RgxMwo2RGADRPHrolaJA7avPDHgmHDTagq/iPdnq/jaue57cfLRLGvYyTfInm8PplRhUikxnBDKYpKaM1tO3aTGlqSprg9/rpSJc7GnnhYDNWBEeRlAjkUSFttC9r1QBAo+ofI66rFGFFKKGlvUekAmWSLassqqrsQTvCElR3FGz3Hz5B4quKeh87BOFrYjuleIcfIYpHJ+IO8bgo4/2SAT+l6aaTdRxIpdwyscChxMACK+YcU6Fe/IAHez31s4WJJGDU7TKQNvmgE/76gcEfMH213RlfBBqjJ1nC86CSMGmZfSe21hypB9iGAN+1a3Tkf2l0eQqu55cZ12fCRKqkbTdURIPfj9NYo5TYBUg1Z9x+jf/AAfppZ4U6xDgT5uNPKsaFhkxl2obXpWA/vB/buQbAoaGAr8OhJmV2Z5jNEPMiwCqeQ9WwnxGvzG37h5jblahajgmkyJVjiDyZcUO4q0f3eWXHkLD+rHAkV2IoGPy+SOQe2pfOwcPFbqDzytDE8yTYr47qMhi6nzVQ1u2EkKAaHfnudefDePMG34+JHAGJLZOZc2SxNeoDgK3fuK5v85aDSx6p0XHjP3rKlx5YbBd58Xycmq7+dGEZn4oJ5Ysenk8nYxs6KKNXily9kkscSpOwuPe/wAYLq0ntwrH5UBd6nMh4MbY2RM80pPoMrGRyzcfhxjhb7ehR9dbwi+8KnmRsibkkCu1PuRg62FJAHzFnuexGsyKMVuNG29isxugxJurexY7mLOSSaA/ICh2FD9zrF1GXGxgu8W7nbHGLZ5GN0qr7/maA7kgC9KvD2eMt8qfID1FOceOKqC7FRzKOb3sX4a721VWdbkscyztkwQ4uQxABvdFMqgn0ozF1bgni4xY97486WVJ0Wcj3/4afKcHMEYx1spix3THkbpm4D0OyAbQWN7qBNUigCgAAOwHGpEfaBFEVXNx8jCJoBpkuMk9gJELC65N1WqHpPWIMpd+PMkqg0SjA1+fuNc2TW95foxNG9rFNio970VrFHcoNj5c+2sujUjSd6z0NIsaRcRYsZm4OyNQrDkbWAAJWz7EEdwdSnReqR+rHKeRJjoN8R4VVHAZD2Mf1vixennjDxpBDuxo/wAfKP8AqkNBON26V+yIByb5+nciL6/0pszHlnaSN5VikWAQfCtgq67zzITRSzSi723zrqxav7GxnpexSeBC2bktmurLiY25cUk0JnNo8u33AX0qSP8AWN73VbFnKZwXokAsti9ndbHHBokcc0x+elHhvrEeTg4jQ0sYhQbF7IygKyf7JFfpfvpVm5zQdSQyAiCeBYkkJ9Kyq7ttPyLqQAfcqBz7ezjxqMTzs2Zyn9ioyJS7Fj76x6NSHjTqsjsOn4xIllW5pAOIYjYJuwN7dgPz7catJqKs54xc5UjS6nmR9Tzo8UMpxMVhLkPRYSSCwsVAeoDue47/ACF9ETG38xsr/kef8dTfh3wukEKxxAIg+fLN82P1Pz/4Vp7B0tF55J+ZP/LXD/JldnofxIuKQ86bGVSiKNnRrLiKQos/lo013uYo6djNo0aNBoaNGjQBgzcOOZGjlRZEYUVcBgfzB1oJ0URLtxn8oe0ZBeMVVAIWGwACgEKjk8Him2jQBJ9M8MxxF5BhRQy8X93YbZbHPJVSKJPBH5E3r5/4TeWXzsiRTtNxRKLWH0gHaxALOTdyML5obRxqt0aT6cbs1SYoTp/lilXj6c/9deTpzryyA9wDpXj9FFk9ijRpg+Gp7WNYHwmHajpHBodTTJ7qPTmLFkFg9x9ffUf1Dw8ylziyviyHuAA0ZN2bja1Umzytcm+eb6U6EdxWsMsKsKYA6xNxexrSZyxeq5sDBcjF85Cf4uLbVd94/i4+f/xrBlfceoiaIbUyCuwl49sq1TA0wBIFe3+GukZHR/dD+h/56TZvSVDh5IlLrwrlQSL44arFj66suofkm8S8Er1freHjyL6RNkqoVFjUPJXcC/5fn/w16x4+o5O1nZMSNudijfKBXAJYbQbPPAIr9NPOldGgx+IIUS++0cnv3Pc9z+503TAkPZD+vH+eiWdvjY2OJeRN03o8MBZkX1t8UjEs7e3LHn9O3005w8IyXRAr2N62o+jN/MwH5c63cPp4jNhiTVH5H9NQbsoS+b4YlR2nxz5czCmr1JJXbzE9z/eWmri641NZ/WurYxO/FiyV4owhgR87Xlv8OK11rWKfGV/iUH6+/wC+lcYvlGOJA9A8dY+UDFIfKk4D4+RVEn+UBqD/ALA9jQ1sn7OumyM0sXmYktHmGUqATdlQSa71tFCvbW/17wRj5JDPEsjAEDdw3P1FX+vbWg3TJoFEcc8iUAFEgEgAB+ZpjY4+KhQ/WbxNfB0Lp9iHp7P07JZYOtDKKNcuLKpO5QLKiUllWTsoNqAx5I5UsvH/AF7I3Mxymw8NSFTylDTZLHvX9AHYAfUn2rQxsWbAaU42KuSZ5WkZ/NWJgDRCnddgEtVH60L1kwPDWdm5MOVl7Y0iYtFjqQwWxQLOO5ujxfb2vW6G5W/92/AtPgz+G+hL5UaiARKyg/dxzZO0hpSQC8grsfSCe3AOrL+xqTg+odh7fl/10ww8NYxxyT3J/wC+2tjVKKpUc+zvCkke58RnxJSdxMY3RseL3x8qfzoH53Va+5cmZNEYZosORWXa4LSAN8+Ntjnng2NdA18C89udVjlnFUmTlhhJ20THSlmRGUl5ebBa2K3ZK7qtlHtfNdyfZlgYBY75b+in/j/y0/jw2PfjW1FjKPaz8zrXrnyKljx/FGjHjs3YfqdbcWGByTZ1s6NMoJGObYaNGjTiBo0aNABo0aNABo0aNABo0aNABo0aNABo0aNABrC+Mp9v2190axqzU6NPJx9osHWsRo0ahNUy8HaBVA4AA/LX3Ro0owaNGjQAayww7vetGjWxVsyTpGQYn1/w/wCusv3EfM6+aNWUERc2ehgj3J19+5L8zo0a3QjNbAYS/XWQY6/IaNGt0ozUz2EA7Aa9aNGtMDRo0aADRo0aADRo0aAP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http://www.clipartbest.com/cliparts/ace/pBK/acepBKoc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459" y="1600200"/>
            <a:ext cx="2070437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202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“Most domestic violence incidents are </a:t>
            </a:r>
            <a:r>
              <a:rPr lang="en-US" sz="2800" b="1" i="1" dirty="0" smtClean="0"/>
              <a:t>never</a:t>
            </a:r>
            <a:r>
              <a:rPr lang="en-US" sz="2800" b="1" dirty="0" smtClean="0"/>
              <a:t> reported.”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dirty="0"/>
              <a:t>In your groups, </a:t>
            </a:r>
            <a:r>
              <a:rPr lang="en-US" sz="2800" dirty="0" smtClean="0"/>
              <a:t>create possible </a:t>
            </a:r>
            <a:r>
              <a:rPr lang="en-US" sz="2800" u="sng" dirty="0" smtClean="0"/>
              <a:t>solutions</a:t>
            </a:r>
            <a:r>
              <a:rPr lang="en-US" sz="2800" dirty="0" smtClean="0"/>
              <a:t> in order to help victims to report cases of domestic violence or abuse.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Report your solutions on the </a:t>
            </a:r>
            <a:r>
              <a:rPr lang="en-US" dirty="0" smtClean="0">
                <a:hlinkClick r:id="rId2"/>
              </a:rPr>
              <a:t>worksheet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einsteinhr.com/einsteinemployersolutions/wp-content/uploads/2013/01/Solu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2800781" cy="2564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70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 Streetcar Named…Abuse?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Stanley has passionate relationships with both Stella and Blanche…but when does it go too far?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pairs</a:t>
            </a:r>
            <a:r>
              <a:rPr lang="en-US" dirty="0" smtClean="0"/>
              <a:t>, create a list of:</a:t>
            </a:r>
          </a:p>
          <a:p>
            <a:pPr lvl="1"/>
            <a:r>
              <a:rPr lang="en-US" dirty="0" smtClean="0"/>
              <a:t>Examples of Stanley’s abusive actions towards Stella</a:t>
            </a:r>
          </a:p>
          <a:p>
            <a:pPr lvl="1"/>
            <a:r>
              <a:rPr lang="en-US" dirty="0" smtClean="0"/>
              <a:t>Possible causes of Stanley’s behavior towards Stella</a:t>
            </a:r>
          </a:p>
          <a:p>
            <a:pPr lvl="1"/>
            <a:endParaRPr lang="en-US" dirty="0"/>
          </a:p>
        </p:txBody>
      </p:sp>
      <p:pic>
        <p:nvPicPr>
          <p:cNvPr id="6" name="Picture 4" descr="http://www.lassothemovies.com/wp-content/uploads/2012/07/astreetcarnameddesir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5760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000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 Streetcar Named…Abuse?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pairs</a:t>
            </a:r>
            <a:r>
              <a:rPr lang="en-US" dirty="0"/>
              <a:t>, create a list of:</a:t>
            </a:r>
          </a:p>
          <a:p>
            <a:pPr lvl="1"/>
            <a:r>
              <a:rPr lang="en-US" dirty="0"/>
              <a:t>Examples of Stanley’s abusive actions towards </a:t>
            </a:r>
            <a:r>
              <a:rPr lang="en-US" dirty="0" smtClean="0"/>
              <a:t>Blanche</a:t>
            </a:r>
            <a:endParaRPr lang="en-US" dirty="0"/>
          </a:p>
          <a:p>
            <a:pPr lvl="1"/>
            <a:r>
              <a:rPr lang="en-US" dirty="0"/>
              <a:t>Possible causes of Stanley’s behavior towards </a:t>
            </a:r>
            <a:r>
              <a:rPr lang="en-US" dirty="0" smtClean="0"/>
              <a:t>Blanche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5" name="Picture 2" descr="http://monstergirl.files.wordpress.com/2012/10/streetcar-named-desi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836596" cy="30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1579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 Streetcar Named…Abuse?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“Abuse” can be both physical and verbal. It involves mistreating or acting with cruelty towards someone.</a:t>
            </a:r>
          </a:p>
          <a:p>
            <a:r>
              <a:rPr lang="en-US" dirty="0" smtClean="0"/>
              <a:t>Using this definition, which other characters in the play could also have been perpetrators or victims of domestic abuse? (</a:t>
            </a:r>
            <a:r>
              <a:rPr lang="en-US" i="1" dirty="0" smtClean="0"/>
              <a:t>Hint: use the pictures below if you are stuck!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122" name="Picture 2" descr="http://www.iveneverdonethat.com/blog_files/mitchellkarlmald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15223"/>
            <a:ext cx="4021625" cy="27361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iles.mymovies.dk/Photos/e8437423-6e0d-43b5-ac7b-a0d61069cac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54544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002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“At least </a:t>
            </a:r>
            <a:r>
              <a:rPr lang="en-US" i="1" dirty="0"/>
              <a:t>one in every three women has been beaten, coerced into sex or otherwise abused during her lifetime. Most often, the abuser is a member of her own family</a:t>
            </a:r>
            <a:r>
              <a:rPr lang="en-US" i="1" dirty="0" smtClean="0"/>
              <a:t>.”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Domestic Violence Statistics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Think </a:t>
            </a:r>
            <a:r>
              <a:rPr lang="en-US" sz="2800" dirty="0"/>
              <a:t>about the ending of the play…who “won” the conflict?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Connect this with the statistic above. How does the ending of the play affect the lives of Stanley? Stella? Blanche?</a:t>
            </a:r>
          </a:p>
        </p:txBody>
      </p:sp>
      <p:pic>
        <p:nvPicPr>
          <p:cNvPr id="7170" name="Picture 2" descr="http://bestclipartblog.com/clipart-pics/homework-clip-art-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82482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897" y="304800"/>
            <a:ext cx="2054225" cy="1146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3731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284</TotalTime>
  <Words>388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Decatur</vt:lpstr>
      <vt:lpstr>A Streetcar Named Desire: Domestic Abuse and its Consequences</vt:lpstr>
      <vt:lpstr>What is Domestic Abuse?</vt:lpstr>
      <vt:lpstr>What Causes Domestic Abuse?</vt:lpstr>
      <vt:lpstr>Are There Any Solutions?</vt:lpstr>
      <vt:lpstr>A Streetcar Named…Abuse?</vt:lpstr>
      <vt:lpstr>A Streetcar Named…Abuse?</vt:lpstr>
      <vt:lpstr>A Streetcar Named…Abuse?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ann nigro</cp:lastModifiedBy>
  <cp:revision>16</cp:revision>
  <dcterms:created xsi:type="dcterms:W3CDTF">2014-08-27T13:15:13Z</dcterms:created>
  <dcterms:modified xsi:type="dcterms:W3CDTF">2014-09-08T00:59:25Z</dcterms:modified>
</cp:coreProperties>
</file>