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6" r:id="rId11"/>
    <p:sldId id="267" r:id="rId12"/>
    <p:sldId id="268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53470E-85D7-4C93-BDC6-E3C454819F8F}" type="datetimeFigureOut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0E1C36-53AB-4276-97B0-5D66CD17DC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rentingteens.about.com/od/alcohol/a/Risks-Teen-Drinking-Alcohol.htm" TargetMode="External"/><Relationship Id="rId2" Type="http://schemas.openxmlformats.org/officeDocument/2006/relationships/hyperlink" Target="http://flippedtips.com/plegal/tips/worksheet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potsdam.edu/alcohol/YoungDriversAndAlcohol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lood_alcohol_conte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5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2.html" TargetMode="External"/><Relationship Id="rId7" Type="http://schemas.openxmlformats.org/officeDocument/2006/relationships/hyperlink" Target="http://flippedtips.com/plegal/tips/worksheet6.html" TargetMode="External"/><Relationship Id="rId2" Type="http://schemas.openxmlformats.org/officeDocument/2006/relationships/hyperlink" Target="http://flippedtips.com/plegal/tips/worksheet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worksheet5.html" TargetMode="External"/><Relationship Id="rId5" Type="http://schemas.openxmlformats.org/officeDocument/2006/relationships/hyperlink" Target="http://flippedtips.com/plegal/tips/worksheet4.html" TargetMode="External"/><Relationship Id="rId4" Type="http://schemas.openxmlformats.org/officeDocument/2006/relationships/hyperlink" Target="http://flippedtips.com/plegal/tips/worksheet3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s.yahoo.com/question/index?qid=20081123064645AAqK0g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324600" cy="1894362"/>
          </a:xfrm>
        </p:spPr>
        <p:txBody>
          <a:bodyPr/>
          <a:lstStyle/>
          <a:p>
            <a:r>
              <a:rPr lang="en-US" dirty="0" smtClean="0"/>
              <a:t>Teenage Drinking and driving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</a:t>
            </a:r>
            <a:r>
              <a:rPr lang="en-US" dirty="0" err="1"/>
              <a:t>Sigismondo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Harry S. Truman High School</a:t>
            </a:r>
            <a:br>
              <a:rPr lang="en-US" dirty="0"/>
            </a:br>
            <a:r>
              <a:rPr lang="en-US" dirty="0"/>
              <a:t>jsigismondo@schools.nyc.gov</a:t>
            </a:r>
          </a:p>
        </p:txBody>
      </p:sp>
    </p:spTree>
    <p:extLst>
      <p:ext uri="{BB962C8B-B14F-4D97-AF65-F5344CB8AC3E}">
        <p14:creationId xmlns:p14="http://schemas.microsoft.com/office/powerpoint/2010/main" xmlns="" val="6499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that we Are informed- Why is teenage drinking and driving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all information given and record your answers on the worksheet below. </a:t>
            </a:r>
            <a:endParaRPr lang="en-US" dirty="0"/>
          </a:p>
          <a:p>
            <a:r>
              <a:rPr lang="en-US" dirty="0" smtClean="0">
                <a:hlinkClick r:id="rId2"/>
              </a:rPr>
              <a:t>http://flippedtips.com/plegal/tips/worksheet2.html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See 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http://parentingteens.about.com/od/alcohol/a/Risks-Teen-Drinking-Alcohol.htm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http://www2.potsdam.edu/alcohol/YoungDriversAndAlcohol.html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180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Solutions- Are they Effective?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Students Against Drunk Driving are still SADD</a:t>
            </a:r>
          </a:p>
          <a:p>
            <a:pPr marL="0" indent="0">
              <a:buNone/>
            </a:pPr>
            <a:r>
              <a:rPr lang="en-US" dirty="0"/>
              <a:t>Every day there is a tragedy involving a student who drives drunk. There is an organization which meets frequently to attempt to reduce the student drinking population through education of the hazards of this dangerous addiction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MADD</a:t>
            </a:r>
            <a:r>
              <a:rPr lang="en-US" dirty="0" smtClean="0"/>
              <a:t>- Mothers against drunk driving.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42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SADD is </a:t>
            </a:r>
            <a:r>
              <a:rPr lang="en-US" dirty="0"/>
              <a:t>now called </a:t>
            </a:r>
            <a:r>
              <a:rPr lang="en-US" dirty="0">
                <a:solidFill>
                  <a:srgbClr val="FF0000"/>
                </a:solidFill>
              </a:rPr>
              <a:t>Students Against Destructive </a:t>
            </a:r>
            <a:r>
              <a:rPr lang="en-US" dirty="0" smtClean="0">
                <a:solidFill>
                  <a:srgbClr val="FF0000"/>
                </a:solidFill>
              </a:rPr>
              <a:t>Decisions </a:t>
            </a:r>
            <a:r>
              <a:rPr lang="en-US" dirty="0" smtClean="0"/>
              <a:t>and </a:t>
            </a:r>
            <a:r>
              <a:rPr lang="en-US" dirty="0"/>
              <a:t>is an informative alcohol and drug abuse prevention program for adolescents and young teens which helps redirect young student energy to more positive pastimes.</a:t>
            </a:r>
          </a:p>
          <a:p>
            <a:endParaRPr lang="en-US" dirty="0"/>
          </a:p>
        </p:txBody>
      </p:sp>
      <p:pic>
        <p:nvPicPr>
          <p:cNvPr id="4" name="Picture 3" descr="http://www.rcs.k12.va.us/hvhs/clubs/sadd/sa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10000"/>
            <a:ext cx="6315075" cy="2466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67002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Helping victims of drunk driving (this includes family members and other loved ones of both innocent victims and guilty impaired drivers)</a:t>
            </a:r>
          </a:p>
          <a:p>
            <a:r>
              <a:rPr lang="en-US" dirty="0"/>
              <a:t>Maintaining the minimum legal drinking age at 21 years</a:t>
            </a:r>
          </a:p>
          <a:p>
            <a:r>
              <a:rPr lang="en-US" dirty="0" smtClean="0"/>
              <a:t>Strict </a:t>
            </a:r>
            <a:r>
              <a:rPr lang="en-US" dirty="0"/>
              <a:t>policy in a variety of areas, including an illegal </a:t>
            </a:r>
            <a:r>
              <a:rPr lang="en-US" dirty="0">
                <a:hlinkClick r:id="rId2" tooltip="Blood alcohol content"/>
              </a:rPr>
              <a:t>blood alcohol content</a:t>
            </a:r>
            <a:r>
              <a:rPr lang="en-US" dirty="0"/>
              <a:t> of .</a:t>
            </a:r>
            <a:r>
              <a:rPr lang="en-US" dirty="0" smtClean="0"/>
              <a:t>08%</a:t>
            </a:r>
            <a:r>
              <a:rPr lang="en-US" baseline="30000" dirty="0"/>
              <a:t> </a:t>
            </a:r>
            <a:r>
              <a:rPr lang="en-US" dirty="0" smtClean="0"/>
              <a:t>or </a:t>
            </a:r>
            <a:r>
              <a:rPr lang="en-US" dirty="0"/>
              <a:t>lower and using stronger sanctions for DUI offenders, including mandatory jail sentences, treatment for alcoholism and other alcohol abuse issues, ignition interlock </a:t>
            </a:r>
            <a:r>
              <a:rPr lang="en-US" dirty="0" smtClean="0"/>
              <a:t>devices and </a:t>
            </a:r>
            <a:r>
              <a:rPr lang="en-US" dirty="0"/>
              <a:t>license </a:t>
            </a:r>
            <a:r>
              <a:rPr lang="en-US" dirty="0" smtClean="0"/>
              <a:t>suspensions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RESEARCH MORE POLICIES TO PREVENT DRINKING AND DRIVING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57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Solutions- Are they working?</a:t>
            </a:r>
            <a:br>
              <a:rPr lang="en-US" dirty="0" smtClean="0"/>
            </a:br>
            <a:r>
              <a:rPr lang="en-US" dirty="0" smtClean="0"/>
              <a:t>How can we prevent teens from drinking and driving?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small groups- come up with a new solution to the problem at hand. Please use the following worksheet to write down your ideas.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http://flippedtips.com/plegal/tips/worksheet5.html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89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 Your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3352800"/>
          </a:xfrm>
        </p:spPr>
        <p:txBody>
          <a:bodyPr/>
          <a:lstStyle/>
          <a:p>
            <a:r>
              <a:rPr lang="en-US" dirty="0" smtClean="0"/>
              <a:t>As your final assessment you will be required to present your group’s solution to the entire class. It can be in the form of a presentation, a brochure or a poster. You must provide all reasons as to why you think your solution is the most feasible and effective way to combat underage drinking and driving.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21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1143000"/>
          </a:xfrm>
        </p:spPr>
        <p:txBody>
          <a:bodyPr/>
          <a:lstStyle/>
          <a:p>
            <a:r>
              <a:rPr lang="en-US" dirty="0" smtClean="0"/>
              <a:t>Teenage Drinking and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Public Policy </a:t>
            </a:r>
            <a:r>
              <a:rPr lang="en-US" dirty="0" smtClean="0"/>
              <a:t>Analyst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1 – Define the </a:t>
            </a:r>
            <a:r>
              <a:rPr lang="en-US" u="sng" dirty="0" smtClean="0"/>
              <a:t>Problem </a:t>
            </a:r>
            <a:r>
              <a:rPr lang="en-US" u="sng" dirty="0" smtClean="0">
                <a:hlinkClick r:id="rId2"/>
              </a:rPr>
              <a:t>http://flippedtips.com/plegal/tips/worksheet1.html</a:t>
            </a:r>
            <a:endParaRPr lang="en-US" u="sng" dirty="0"/>
          </a:p>
          <a:p>
            <a:r>
              <a:rPr lang="en-US" u="sng" dirty="0"/>
              <a:t>2 – Gather the </a:t>
            </a:r>
            <a:r>
              <a:rPr lang="en-US" u="sng" dirty="0" smtClean="0"/>
              <a:t>Evidence</a:t>
            </a:r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http://flippedtips.com/plegal/tips/worksheet2.html</a:t>
            </a:r>
            <a:endParaRPr lang="en-US" u="sng" dirty="0"/>
          </a:p>
          <a:p>
            <a:r>
              <a:rPr lang="en-US" u="sng" dirty="0"/>
              <a:t>3 – Identify the </a:t>
            </a:r>
            <a:r>
              <a:rPr lang="en-US" u="sng" dirty="0" smtClean="0"/>
              <a:t>Cause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flippedtips.com/plegal/tips/worksheet3.html</a:t>
            </a:r>
            <a:endParaRPr lang="en-US" u="sng" dirty="0"/>
          </a:p>
          <a:p>
            <a:r>
              <a:rPr lang="en-US" u="sng" dirty="0"/>
              <a:t>4 – Evaluate an Existing </a:t>
            </a:r>
            <a:r>
              <a:rPr lang="en-US" u="sng" dirty="0" smtClean="0"/>
              <a:t>Policy</a:t>
            </a:r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flippedtips.com/plegal/tips/worksheet4.html</a:t>
            </a:r>
            <a:endParaRPr lang="en-US" u="sng" dirty="0"/>
          </a:p>
          <a:p>
            <a:r>
              <a:rPr lang="en-US" u="sng" dirty="0"/>
              <a:t>5 – Develop </a:t>
            </a:r>
            <a:r>
              <a:rPr lang="en-US" u="sng" dirty="0" smtClean="0"/>
              <a:t>Solutions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flippedtips.com/plegal/tips/worksheet5.html</a:t>
            </a:r>
            <a:endParaRPr lang="en-US" u="sng" dirty="0"/>
          </a:p>
          <a:p>
            <a:r>
              <a:rPr lang="en-US" u="sng" dirty="0"/>
              <a:t>6 – Select the best Solution, (Feasibility </a:t>
            </a:r>
            <a:r>
              <a:rPr lang="en-US" u="sng" dirty="0" err="1"/>
              <a:t>Vs</a:t>
            </a:r>
            <a:r>
              <a:rPr lang="en-US" u="sng" dirty="0"/>
              <a:t> Effectiveness</a:t>
            </a:r>
            <a:r>
              <a:rPr lang="en-US" u="sng" dirty="0" smtClean="0"/>
              <a:t>)</a:t>
            </a:r>
          </a:p>
          <a:p>
            <a:pPr marL="0" indent="0">
              <a:buNone/>
            </a:pPr>
            <a:r>
              <a:rPr lang="en-US" u="sng" dirty="0" smtClean="0">
                <a:hlinkClick r:id="rId7"/>
              </a:rPr>
              <a:t>http://flippedtips.com/plegal/tips/worksheet6.html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7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Teenage Drinking and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 crashes are the leading cause of death among people ages 15 to 20. About 1,900 people under 21 die every year from car crashes involving underage drinking.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352800"/>
            <a:ext cx="4686638" cy="31152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One- Define the Problem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3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Teenage Drinking and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Teen </a:t>
            </a:r>
            <a:r>
              <a:rPr lang="en-US" sz="2800" dirty="0"/>
              <a:t>alcohol use</a:t>
            </a:r>
            <a:r>
              <a:rPr lang="en-US" dirty="0"/>
              <a:t> </a:t>
            </a:r>
            <a:r>
              <a:rPr lang="en-US" b="1" dirty="0"/>
              <a:t>kills about 4,700 people each year</a:t>
            </a:r>
            <a:r>
              <a:rPr lang="en-US" dirty="0"/>
              <a:t>, more than all illegal drugs combined.</a:t>
            </a:r>
          </a:p>
          <a:p>
            <a:r>
              <a:rPr lang="en-US" dirty="0" smtClean="0"/>
              <a:t>Even </a:t>
            </a:r>
            <a:r>
              <a:rPr lang="en-US" dirty="0"/>
              <a:t>when their blood alcohol contents (BACs) are not high, young drinkers are involved in driving accidents at higher rates than older drivers with similar BACs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4114800"/>
            <a:ext cx="6096000" cy="210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05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two- </a:t>
            </a:r>
            <a:r>
              <a:rPr lang="en-US" dirty="0" smtClean="0"/>
              <a:t>Gather the Evidence-Survey For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Why do you (or your peers) drink or take other</a:t>
            </a:r>
          </a:p>
          <a:p>
            <a:pPr marL="0" indent="0">
              <a:buNone/>
            </a:pPr>
            <a:r>
              <a:rPr lang="en-US" dirty="0"/>
              <a:t>substances?</a:t>
            </a:r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r>
              <a:rPr lang="en-US" dirty="0"/>
              <a:t>Does it make you feel:</a:t>
            </a:r>
          </a:p>
          <a:p>
            <a:r>
              <a:rPr lang="en-US" dirty="0"/>
              <a:t>   more mature?</a:t>
            </a:r>
          </a:p>
          <a:p>
            <a:r>
              <a:rPr lang="en-US" dirty="0"/>
              <a:t>   more confident and strong?</a:t>
            </a:r>
          </a:p>
          <a:p>
            <a:r>
              <a:rPr lang="en-US" dirty="0"/>
              <a:t>   more relaxed?</a:t>
            </a:r>
          </a:p>
          <a:p>
            <a:r>
              <a:rPr lang="en-US" dirty="0"/>
              <a:t>   more appealing to the opposite sex?</a:t>
            </a:r>
          </a:p>
          <a:p>
            <a:r>
              <a:rPr lang="en-US" dirty="0"/>
              <a:t>   more willing to take chances?</a:t>
            </a:r>
          </a:p>
          <a:p>
            <a:r>
              <a:rPr lang="en-US" dirty="0"/>
              <a:t>   better able to escape your problems?</a:t>
            </a:r>
          </a:p>
          <a:p>
            <a:r>
              <a:rPr lang="en-US" dirty="0"/>
              <a:t>   like you belong?</a:t>
            </a:r>
          </a:p>
        </p:txBody>
      </p:sp>
    </p:spTree>
    <p:extLst>
      <p:ext uri="{BB962C8B-B14F-4D97-AF65-F5344CB8AC3E}">
        <p14:creationId xmlns:p14="http://schemas.microsoft.com/office/powerpoint/2010/main" xmlns="" val="247752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Evidence-Step Two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About </a:t>
            </a:r>
            <a:r>
              <a:rPr lang="en-US" b="1" dirty="0"/>
              <a:t>10 million people ages 12 to 20</a:t>
            </a:r>
            <a:r>
              <a:rPr lang="en-US" dirty="0"/>
              <a:t> reported drinking alcohol in the last month.</a:t>
            </a:r>
          </a:p>
          <a:p>
            <a:pPr lvl="1"/>
            <a:r>
              <a:rPr lang="en-US" dirty="0"/>
              <a:t>About 6.5 million were binge drinkers (having 5+ drinks on same occasion).</a:t>
            </a:r>
          </a:p>
          <a:p>
            <a:pPr lvl="1"/>
            <a:r>
              <a:rPr lang="en-US" dirty="0"/>
              <a:t>About 2 million were heavy drinkers (having 5+ drinks on the same occasion on 5+ days in a month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r>
              <a:rPr lang="en-US" dirty="0" smtClean="0"/>
              <a:t>3.1</a:t>
            </a:r>
            <a:r>
              <a:rPr lang="en-US" dirty="0"/>
              <a:t>% of 12 and 13 year olds reported using alcohol.</a:t>
            </a:r>
          </a:p>
          <a:p>
            <a:r>
              <a:rPr lang="en-US" dirty="0"/>
              <a:t>12.4% of 14 and 15 year olds reported using alcohol.</a:t>
            </a:r>
          </a:p>
          <a:p>
            <a:r>
              <a:rPr lang="en-US" dirty="0"/>
              <a:t>24.6% of 16 or 17 year olds reported using alcohol.</a:t>
            </a:r>
          </a:p>
          <a:p>
            <a:r>
              <a:rPr lang="en-US" dirty="0"/>
              <a:t>48.9% of 18 to 20 year olds reported using alcohol.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many underage drinkers binge drink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02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 the Evidence-Step Two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Alcohol is involved in 31% of teenage car accident fatalities.</a:t>
            </a:r>
          </a:p>
          <a:p>
            <a:r>
              <a:rPr lang="en-US" dirty="0"/>
              <a:t>There is a much better chance that an individual will drink and drive if they had their first drink prior to age 19.</a:t>
            </a:r>
          </a:p>
          <a:p>
            <a:r>
              <a:rPr lang="en-US" dirty="0"/>
              <a:t>The average blood-alcohol level of intoxicated underage car accident victims was 0.40 percent, five times the legal limit for driving.</a:t>
            </a:r>
          </a:p>
          <a:p>
            <a:r>
              <a:rPr lang="en-US" dirty="0"/>
              <a:t>Compared to every other age group, young people age 15-20 years old are more often involved in alcohol-related car accidents. Age 21 is the peak for fatal crashes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86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2236" y="1676400"/>
            <a:ext cx="2667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graph, what was the percent decrease between 1991 and 2000?</a:t>
            </a:r>
          </a:p>
          <a:p>
            <a:r>
              <a:rPr lang="en-US" dirty="0" smtClean="0"/>
              <a:t>What do you think has caused this decrease?</a:t>
            </a:r>
          </a:p>
          <a:p>
            <a:r>
              <a:rPr lang="en-US" dirty="0" smtClean="0"/>
              <a:t>Do you feel that the decrease is sufficient enough?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636" y="2209800"/>
            <a:ext cx="5181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264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Causes- 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answers from the survey and statistics provided to you ….What are some of the general causes of teenage drinking and driving?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Share it Out…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Read some possible explanations here: </a:t>
            </a:r>
          </a:p>
          <a:p>
            <a:r>
              <a:rPr lang="en-US" dirty="0" smtClean="0">
                <a:hlinkClick r:id="rId2"/>
              </a:rPr>
              <a:t>https://answers.yahoo.com/question/index?qid=20081123064645AAqK0gM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960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632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Teenage Drinking and driving </vt:lpstr>
      <vt:lpstr>Teenage Drinking and Driving</vt:lpstr>
      <vt:lpstr>Teenage Drinking and Driving</vt:lpstr>
      <vt:lpstr>Teenage Drinking and Driving</vt:lpstr>
      <vt:lpstr>Step two- Gather the Evidence-Survey For You:</vt:lpstr>
      <vt:lpstr>Gather the Evidence-Step Two </vt:lpstr>
      <vt:lpstr>Gather the Evidence-Step Two </vt:lpstr>
      <vt:lpstr>The Good News: </vt:lpstr>
      <vt:lpstr>Causes- Step Three</vt:lpstr>
      <vt:lpstr>Now that we Are informed- Why is teenage drinking and driving a Problem?</vt:lpstr>
      <vt:lpstr>Existing Solutions- Are they Effective? </vt:lpstr>
      <vt:lpstr>SADD</vt:lpstr>
      <vt:lpstr>Solutions </vt:lpstr>
      <vt:lpstr>Solutions- Are they working? How can we prevent teens from drinking and driving?</vt:lpstr>
      <vt:lpstr>Sell Your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Drinking and driving</dc:title>
  <dc:creator>admin</dc:creator>
  <cp:lastModifiedBy>ann nigro</cp:lastModifiedBy>
  <cp:revision>13</cp:revision>
  <dcterms:created xsi:type="dcterms:W3CDTF">2014-08-27T16:53:41Z</dcterms:created>
  <dcterms:modified xsi:type="dcterms:W3CDTF">2014-09-03T18:09:52Z</dcterms:modified>
</cp:coreProperties>
</file>