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64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5743788" cy="7477761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600"/>
              </a:spcBef>
              <a:defRPr sz="3800"/>
            </a:lvl1pPr>
            <a:lvl2pPr marL="909637" indent="-452437">
              <a:spcBef>
                <a:spcPts val="600"/>
              </a:spcBef>
              <a:defRPr sz="3800"/>
            </a:lvl2pPr>
            <a:lvl3pPr marL="1348739" indent="-434339">
              <a:spcBef>
                <a:spcPts val="600"/>
              </a:spcBef>
              <a:defRPr sz="3800"/>
            </a:lvl3pPr>
            <a:lvl4pPr marL="1854200" indent="-482600">
              <a:spcBef>
                <a:spcPts val="600"/>
              </a:spcBef>
              <a:defRPr sz="3800"/>
            </a:lvl4pPr>
            <a:lvl5pPr marL="2311400" indent="-482600">
              <a:spcBef>
                <a:spcPts val="6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algn="ctr">
        <a:defRPr sz="6200">
          <a:latin typeface="Calibri"/>
          <a:ea typeface="Calibri"/>
          <a:cs typeface="Calibri"/>
          <a:sym typeface="Calibri"/>
        </a:defRPr>
      </a:lvl1pPr>
      <a:lvl2pPr algn="ctr">
        <a:defRPr sz="6200">
          <a:latin typeface="Calibri"/>
          <a:ea typeface="Calibri"/>
          <a:cs typeface="Calibri"/>
          <a:sym typeface="Calibri"/>
        </a:defRPr>
      </a:lvl2pPr>
      <a:lvl3pPr algn="ctr">
        <a:defRPr sz="6200">
          <a:latin typeface="Calibri"/>
          <a:ea typeface="Calibri"/>
          <a:cs typeface="Calibri"/>
          <a:sym typeface="Calibri"/>
        </a:defRPr>
      </a:lvl3pPr>
      <a:lvl4pPr algn="ctr">
        <a:defRPr sz="6200">
          <a:latin typeface="Calibri"/>
          <a:ea typeface="Calibri"/>
          <a:cs typeface="Calibri"/>
          <a:sym typeface="Calibri"/>
        </a:defRPr>
      </a:lvl4pPr>
      <a:lvl5pPr algn="ctr">
        <a:defRPr sz="6200">
          <a:latin typeface="Calibri"/>
          <a:ea typeface="Calibri"/>
          <a:cs typeface="Calibri"/>
          <a:sym typeface="Calibri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selec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identify.html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existing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solu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541866" y="866986"/>
            <a:ext cx="11921068" cy="20907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PREVENTING</a:t>
            </a:r>
            <a:br>
              <a:rPr sz="5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5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TEEN SMOKING IN HIGH SCHOOL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3684693" y="8019626"/>
            <a:ext cx="5527038" cy="140885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Robbin Harrison</a:t>
            </a:r>
          </a:p>
          <a:p>
            <a:pPr lvl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Cardinal Spellman High School</a:t>
            </a:r>
          </a:p>
          <a:p>
            <a:pPr lvl="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200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rharrison@cardinalspellman.org</a:t>
            </a:r>
          </a:p>
        </p:txBody>
      </p:sp>
      <p:pic>
        <p:nvPicPr>
          <p:cNvPr id="59" name="image1.jpg" descr="http://images.dailytech.com/nimage/18930_image141306x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00479" y="3354416"/>
            <a:ext cx="4064001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1538975" y="6402415"/>
            <a:ext cx="3780215" cy="73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80"/>
                </a:solidFill>
              </a:rPr>
              <a:t>http://www.dailytech.com/Teen+Smoking+Linked+to+Reduced+Brain+Activity/article21072.htm</a:t>
            </a:r>
          </a:p>
        </p:txBody>
      </p:sp>
      <p:pic>
        <p:nvPicPr>
          <p:cNvPr id="61" name="image2.jpg" descr="http://2.bp.blogspot.com/-zBAtIm-a19Y/UW7xhglHTEI/AAAAAAAAX1A/Zp8401bZfD0/s400/Why+Smoking+is+Dangerous+Habit+in+Teen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52159" y="3354415"/>
            <a:ext cx="5418668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137650" y="6517317"/>
            <a:ext cx="4876801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08080"/>
                </a:solidFill>
              </a:rPr>
              <a:t>http://healthdiseasessymptoms.blogspot.com/2013/04/why-smoking-is-dangerous-habit-in.html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793066" y="792082"/>
            <a:ext cx="7477761" cy="1625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00"/>
                </a:solidFill>
              </a:rPr>
              <a:t>Is Smoking Bad?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50239" y="3034453"/>
            <a:ext cx="11704322" cy="5678313"/>
          </a:xfrm>
          <a:prstGeom prst="rect">
            <a:avLst/>
          </a:prstGeom>
        </p:spPr>
        <p:txBody>
          <a:bodyPr/>
          <a:lstStyle/>
          <a:p>
            <a:pPr marL="472965" lvl="0" indent="-472965">
              <a:lnSpc>
                <a:spcPct val="200000"/>
              </a:lnSpc>
              <a:spcBef>
                <a:spcPts val="600"/>
              </a:spcBef>
              <a:buClr>
                <a:srgbClr val="FFFF00"/>
              </a:buClr>
              <a:defRPr sz="1800"/>
            </a:pPr>
            <a:r>
              <a:rPr sz="4000" dirty="0">
                <a:solidFill>
                  <a:srgbClr val="FFFF00"/>
                </a:solidFill>
              </a:rPr>
              <a:t>What do you think?</a:t>
            </a:r>
          </a:p>
          <a:p>
            <a:pPr marL="472965" lvl="0" indent="-472965">
              <a:lnSpc>
                <a:spcPct val="200000"/>
              </a:lnSpc>
              <a:spcBef>
                <a:spcPts val="600"/>
              </a:spcBef>
              <a:buClr>
                <a:srgbClr val="FFFF00"/>
              </a:buClr>
              <a:defRPr sz="1800"/>
            </a:pPr>
            <a:r>
              <a:rPr sz="4000" dirty="0">
                <a:solidFill>
                  <a:srgbClr val="FFFF00"/>
                </a:solidFill>
              </a:rPr>
              <a:t>Why or why not?</a:t>
            </a:r>
          </a:p>
          <a:p>
            <a:pPr marL="472965" lvl="0" indent="-472965">
              <a:lnSpc>
                <a:spcPct val="200000"/>
              </a:lnSpc>
              <a:spcBef>
                <a:spcPts val="600"/>
              </a:spcBef>
              <a:buClr>
                <a:srgbClr val="FFFF00"/>
              </a:buClr>
              <a:defRPr sz="1800"/>
            </a:pPr>
            <a:r>
              <a:rPr sz="4000" dirty="0">
                <a:solidFill>
                  <a:srgbClr val="FFFF00"/>
                </a:solidFill>
              </a:rPr>
              <a:t>Do you or anyone you know </a:t>
            </a:r>
            <a:r>
              <a:rPr sz="4000" dirty="0" smtClean="0">
                <a:solidFill>
                  <a:srgbClr val="FFFF00"/>
                </a:solidFill>
              </a:rPr>
              <a:t>smoke?</a:t>
            </a:r>
            <a:endParaRPr sz="4000" dirty="0">
              <a:solidFill>
                <a:srgbClr val="FFFF00"/>
              </a:solidFill>
            </a:endParaRPr>
          </a:p>
          <a:p>
            <a:pPr marL="472965" lvl="0" indent="-472965">
              <a:lnSpc>
                <a:spcPct val="200000"/>
              </a:lnSpc>
              <a:spcBef>
                <a:spcPts val="600"/>
              </a:spcBef>
              <a:buClr>
                <a:srgbClr val="FFFF00"/>
              </a:buClr>
              <a:defRPr sz="1800"/>
            </a:pPr>
            <a:r>
              <a:rPr sz="4000" dirty="0">
                <a:solidFill>
                  <a:srgbClr val="FFFF00"/>
                </a:solidFill>
              </a:rPr>
              <a:t>Do you think smoking is a problem in our school?</a:t>
            </a:r>
          </a:p>
        </p:txBody>
      </p:sp>
      <p:pic>
        <p:nvPicPr>
          <p:cNvPr id="66" name="image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0750" y="411181"/>
            <a:ext cx="1977814" cy="197781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810750" y="2388994"/>
            <a:ext cx="1977814" cy="4856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914400">
              <a:defRPr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030A0"/>
                </a:solidFill>
              </a:rPr>
              <a:t>Bell Ringer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4053640" y="325119"/>
            <a:ext cx="8778241" cy="16256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200" b="1">
                <a:solidFill>
                  <a:srgbClr val="FFFF00"/>
                </a:solidFill>
              </a:rPr>
              <a:t>The TIPS Procedure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848924" y="2871893"/>
            <a:ext cx="11704321" cy="61118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algn="ctr" defTabSz="886968">
              <a:lnSpc>
                <a:spcPct val="200000"/>
              </a:lnSpc>
              <a:spcBef>
                <a:spcPts val="500"/>
              </a:spcBef>
              <a:buSzTx/>
              <a:buFontTx/>
              <a:buNone/>
              <a:defRPr sz="1800"/>
            </a:pPr>
            <a:r>
              <a:rPr sz="3298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PROBLEM?</a:t>
            </a:r>
            <a:endParaRPr sz="3298"/>
          </a:p>
          <a:p>
            <a:pPr marL="0" lvl="0" indent="0" algn="ctr" defTabSz="886968">
              <a:lnSpc>
                <a:spcPct val="200000"/>
              </a:lnSpc>
              <a:spcBef>
                <a:spcPts val="500"/>
              </a:spcBef>
              <a:buSzTx/>
              <a:buFontTx/>
              <a:buNone/>
              <a:defRPr sz="1800"/>
            </a:pPr>
            <a:r>
              <a:rPr sz="3298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GATHER INFORMATION?</a:t>
            </a:r>
          </a:p>
          <a:p>
            <a:pPr marL="0" lvl="0" indent="0" algn="ctr" defTabSz="886968">
              <a:lnSpc>
                <a:spcPct val="200000"/>
              </a:lnSpc>
              <a:spcBef>
                <a:spcPts val="500"/>
              </a:spcBef>
              <a:buSzTx/>
              <a:buFontTx/>
              <a:buNone/>
              <a:defRPr sz="1800"/>
            </a:pPr>
            <a:r>
              <a:rPr sz="3298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CAUSES?</a:t>
            </a:r>
          </a:p>
          <a:p>
            <a:pPr marL="0" lvl="0" indent="0" algn="ctr" defTabSz="886968">
              <a:lnSpc>
                <a:spcPct val="200000"/>
              </a:lnSpc>
              <a:spcBef>
                <a:spcPts val="500"/>
              </a:spcBef>
              <a:buSzTx/>
              <a:buFontTx/>
              <a:buNone/>
              <a:defRPr sz="1800"/>
            </a:pPr>
            <a:r>
              <a:rPr sz="3298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CURRENT DETERRENTS?</a:t>
            </a:r>
          </a:p>
          <a:p>
            <a:pPr marL="0" lvl="0" indent="0" algn="ctr" defTabSz="886968">
              <a:lnSpc>
                <a:spcPct val="200000"/>
              </a:lnSpc>
              <a:spcBef>
                <a:spcPts val="500"/>
              </a:spcBef>
              <a:buSzTx/>
              <a:buFontTx/>
              <a:buNone/>
              <a:defRPr sz="1800"/>
            </a:pPr>
            <a:r>
              <a:rPr sz="3298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SOLUTIONS?</a:t>
            </a:r>
          </a:p>
          <a:p>
            <a:pPr marL="0" lvl="0" indent="0" algn="ctr" defTabSz="886968">
              <a:lnSpc>
                <a:spcPct val="200000"/>
              </a:lnSpc>
              <a:spcBef>
                <a:spcPts val="500"/>
              </a:spcBef>
              <a:buSzTx/>
              <a:buFontTx/>
              <a:buNone/>
              <a:defRPr sz="1800"/>
            </a:pPr>
            <a:r>
              <a:rPr sz="3298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</a:t>
            </a:r>
            <a:r>
              <a:rPr sz="3298" u="sng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sz="3298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THINK IS THE BEST SOLUTION?</a:t>
            </a:r>
          </a:p>
        </p:txBody>
      </p:sp>
      <p:pic>
        <p:nvPicPr>
          <p:cNvPr id="71" name="image4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6746" y="108373"/>
            <a:ext cx="3887894" cy="2384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Teen Smoking</a:t>
            </a:r>
            <a:r>
              <a:rPr sz="6200"/>
              <a:t>  </a:t>
            </a:r>
            <a:r>
              <a:rPr sz="3000">
                <a:solidFill>
                  <a:srgbClr val="CDDDAC"/>
                </a:solidFill>
              </a:rPr>
              <a:t>Start with Worksheet #1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812799" y="2077155"/>
            <a:ext cx="11379201" cy="7261014"/>
          </a:xfrm>
          <a:prstGeom prst="rect">
            <a:avLst/>
          </a:prstGeom>
        </p:spPr>
        <p:txBody>
          <a:bodyPr/>
          <a:lstStyle/>
          <a:p>
            <a:pPr marL="416378" lvl="0" indent="-416378"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90 percent of adult smokers began at or before age 18</a:t>
            </a:r>
            <a:b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6378" lvl="0" indent="-416378"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22.4 percent of high school students report current use of tobacco (cigarettes, smokeless, and/or cigars), including 27.0 percent of high school boys and 17.8 percent of high school girls</a:t>
            </a:r>
            <a:b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6378" lvl="0" indent="-416378"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than one-third of all kids who ever try smoking a cigarette become </a:t>
            </a:r>
            <a:b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regular, daily smokers before </a:t>
            </a:r>
            <a:b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sz="3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leaving high school</a:t>
            </a:r>
          </a:p>
        </p:txBody>
      </p:sp>
      <p:pic>
        <p:nvPicPr>
          <p:cNvPr id="75" name="image5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61493" y="7152637"/>
            <a:ext cx="3684695" cy="2415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650239" y="-121996"/>
            <a:ext cx="11704322" cy="1625601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400" b="1">
                <a:solidFill>
                  <a:srgbClr val="FFFF00"/>
                </a:solidFill>
              </a:rPr>
              <a:t>Why Should Teens Avoid Smoking?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254000" y="3858540"/>
            <a:ext cx="11125200" cy="551406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FFFF00"/>
              </a:buClr>
              <a:buFont typeface="Wingdings"/>
              <a:buChar char="➢"/>
              <a:defRPr sz="1800"/>
            </a:pPr>
            <a:r>
              <a:rPr sz="38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Smoking is addictive</a:t>
            </a:r>
          </a:p>
          <a:p>
            <a:pPr lvl="0">
              <a:buClr>
                <a:srgbClr val="FFFF00"/>
              </a:buClr>
              <a:buFont typeface="Wingdings"/>
              <a:buChar char="➢"/>
              <a:defRPr sz="1800"/>
            </a:pPr>
            <a:r>
              <a:rPr sz="38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Smoking will stain teeth, fingers and clothing</a:t>
            </a:r>
          </a:p>
          <a:p>
            <a:pPr lvl="0">
              <a:buClr>
                <a:srgbClr val="FFFF00"/>
              </a:buClr>
              <a:buFont typeface="Wingdings"/>
              <a:buChar char="➢"/>
              <a:defRPr sz="1800"/>
            </a:pPr>
            <a:r>
              <a:rPr sz="38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Smokers suffer from mild airway obstructions and are more susceptible to getting sick</a:t>
            </a:r>
          </a:p>
          <a:p>
            <a:pPr lvl="0">
              <a:buClr>
                <a:srgbClr val="FFFF00"/>
              </a:buClr>
              <a:buFont typeface="Wingdings"/>
              <a:buChar char="➢"/>
              <a:defRPr sz="1800"/>
            </a:pPr>
            <a:r>
              <a:rPr sz="38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Smoking has been linked to increased headaches and vision problems</a:t>
            </a:r>
          </a:p>
          <a:p>
            <a:pPr lvl="0">
              <a:buClr>
                <a:srgbClr val="FFFF00"/>
              </a:buClr>
              <a:buFont typeface="Wingdings"/>
              <a:buChar char="➢"/>
              <a:defRPr sz="1800"/>
            </a:pPr>
            <a:r>
              <a:rPr sz="38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Smoking has been proven to cause numerous cancers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185666" y="1080735"/>
            <a:ext cx="12768933" cy="8668869"/>
            <a:chOff x="0" y="0"/>
            <a:chExt cx="12768932" cy="8668868"/>
          </a:xfrm>
        </p:grpSpPr>
        <p:sp>
          <p:nvSpPr>
            <p:cNvPr id="79" name="Shape 79"/>
            <p:cNvSpPr/>
            <p:nvPr/>
          </p:nvSpPr>
          <p:spPr>
            <a:xfrm>
              <a:off x="0" y="1991967"/>
              <a:ext cx="3142827" cy="536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14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808080"/>
                  </a:solidFill>
                </a:rPr>
                <a:t>http://www.health.com/health/gallery/0,,20484672,00.html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9924927" y="2443618"/>
              <a:ext cx="2817708" cy="942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14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808080"/>
                  </a:solidFill>
                </a:rPr>
                <a:t>http://www.intelligentdental.com/2012/06/19/why-are-my-teeth-discolored-part-1/</a:t>
              </a:r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74106" y="0"/>
              <a:ext cx="12411142" cy="7929221"/>
              <a:chOff x="0" y="0"/>
              <a:chExt cx="12411141" cy="7929220"/>
            </a:xfrm>
          </p:grpSpPr>
          <p:pic>
            <p:nvPicPr>
              <p:cNvPr id="81" name="image6.png"/>
              <p:cNvPicPr/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10108207" y="526024"/>
                <a:ext cx="2302935" cy="19537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2" name="image7.png"/>
              <p:cNvPicPr/>
              <p:nvPr/>
            </p:nvPicPr>
            <p:blipFill>
              <a:blip r:embed="rId4" cstate="print">
                <a:extLst/>
              </a:blip>
              <a:stretch>
                <a:fillRect/>
              </a:stretch>
            </p:blipFill>
            <p:spPr>
              <a:xfrm>
                <a:off x="0" y="0"/>
                <a:ext cx="1950721" cy="20414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3" name="image8.png"/>
              <p:cNvPicPr/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10893914" y="5754979"/>
                <a:ext cx="1517228" cy="21742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5" name="Shape 85"/>
            <p:cNvSpPr/>
            <p:nvPr/>
          </p:nvSpPr>
          <p:spPr>
            <a:xfrm>
              <a:off x="8975865" y="7929220"/>
              <a:ext cx="3793068" cy="739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914400">
                <a:defRPr sz="14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808080"/>
                  </a:solidFill>
                </a:rPr>
                <a:t>http://images.halloweencostumes.net/products/11317/1-1/moss-winged-tombstone.jpg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animBg="1" advAuto="0"/>
      <p:bldP spid="86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975359" y="3192073"/>
            <a:ext cx="11054082" cy="209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00"/>
                </a:solidFill>
              </a:rPr>
              <a:t>What are the Causes of Teen Smoking</a:t>
            </a:r>
          </a:p>
        </p:txBody>
      </p:sp>
      <p:sp>
        <p:nvSpPr>
          <p:cNvPr id="89" name="Shape 89">
            <a:hlinkClick r:id="rId3"/>
          </p:cNvPr>
          <p:cNvSpPr>
            <a:spLocks noGrp="1"/>
          </p:cNvSpPr>
          <p:nvPr>
            <p:ph type="body" idx="1"/>
          </p:nvPr>
        </p:nvSpPr>
        <p:spPr>
          <a:xfrm>
            <a:off x="978745" y="5426850"/>
            <a:ext cx="11047309" cy="1532467"/>
          </a:xfrm>
          <a:prstGeom prst="rect">
            <a:avLst/>
          </a:prstGeom>
          <a:solidFill>
            <a:srgbClr val="EEECE1"/>
          </a:solidFill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AC090"/>
                </a:solidFill>
              </a:rPr>
              <a:t>Use this worksheet to guide your thinking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AC090"/>
                </a:solidFill>
              </a:rPr>
              <a:t>choose Worksheet #3</a:t>
            </a:r>
          </a:p>
        </p:txBody>
      </p:sp>
      <p:pic>
        <p:nvPicPr>
          <p:cNvPr id="90" name="image9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5119" y="216746"/>
            <a:ext cx="3264748" cy="2831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10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41866" y="7044265"/>
            <a:ext cx="3779521" cy="2451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11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236373" y="665380"/>
            <a:ext cx="3928534" cy="2357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12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949565" y="7044265"/>
            <a:ext cx="3928534" cy="2357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239" y="439096"/>
            <a:ext cx="11704322" cy="1625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5022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22">
                <a:solidFill>
                  <a:srgbClr val="FFFF00"/>
                </a:solidFill>
              </a:rPr>
              <a:t>What are some existing deterrents to teen smoking?</a:t>
            </a:r>
          </a:p>
        </p:txBody>
      </p:sp>
      <p:sp>
        <p:nvSpPr>
          <p:cNvPr id="96" name="Shape 96"/>
          <p:cNvSpPr/>
          <p:nvPr/>
        </p:nvSpPr>
        <p:spPr>
          <a:xfrm>
            <a:off x="2040764" y="2293902"/>
            <a:ext cx="9645228" cy="3228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914400">
              <a:defRPr sz="1800"/>
            </a:pPr>
            <a:r>
              <a:rPr sz="5000">
                <a:latin typeface="Century Gothic"/>
                <a:ea typeface="Century Gothic"/>
                <a:cs typeface="Century Gothic"/>
                <a:sym typeface="Century Gothic"/>
              </a:rPr>
              <a:t>Evaluate the  current deterrents to teenage smoking.  Use</a:t>
            </a:r>
            <a:r>
              <a:rPr sz="4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48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this form</a:t>
            </a:r>
            <a:r>
              <a:rPr sz="4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5000">
                <a:latin typeface="Century Gothic"/>
                <a:ea typeface="Century Gothic"/>
                <a:cs typeface="Century Gothic"/>
                <a:sym typeface="Century Gothic"/>
              </a:rPr>
              <a:t>to help formulate your ideas.</a:t>
            </a:r>
          </a:p>
        </p:txBody>
      </p:sp>
      <p:pic>
        <p:nvPicPr>
          <p:cNvPr id="97" name="image1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430933" y="6446222"/>
            <a:ext cx="2573867" cy="3075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14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23146" y="6145279"/>
            <a:ext cx="3630508" cy="341376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4253653" y="8048883"/>
            <a:ext cx="1490134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1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D9D9D9"/>
                </a:solidFill>
              </a:rPr>
              <a:t>http://m5.paperblog.com/i/52/521328/dont-smoke-cigarettes-L-e2y3QU.jpeg</a:t>
            </a:r>
          </a:p>
        </p:txBody>
      </p:sp>
      <p:sp>
        <p:nvSpPr>
          <p:cNvPr id="100" name="Shape 100"/>
          <p:cNvSpPr/>
          <p:nvPr/>
        </p:nvSpPr>
        <p:spPr>
          <a:xfrm>
            <a:off x="8669865" y="7780827"/>
            <a:ext cx="1773818" cy="175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sz="1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D9D9D9"/>
                </a:solidFill>
              </a:rPr>
              <a:t>http://graphics8.nytimes.com/images/2012/08/01/opinion/01fixes-cigarettes/01fixes-cigarettes-articleInline.jpg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50239" y="510259"/>
            <a:ext cx="11704322" cy="2144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C79"/>
                </a:solidFill>
              </a:rPr>
              <a:t>Let’s Develop a Policy to Prevent Teen Smoking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650239" y="3182775"/>
            <a:ext cx="11704322" cy="501861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>
                <a:solidFill>
                  <a:srgbClr val="CDDDAC"/>
                </a:solidFill>
              </a:rPr>
              <a:t>What Would You Do?</a:t>
            </a:r>
          </a:p>
          <a:p>
            <a:pPr lvl="0">
              <a:defRPr sz="1800"/>
            </a:pPr>
            <a:endParaRPr sz="4400">
              <a:solidFill>
                <a:srgbClr val="CDDDAC"/>
              </a:solidFill>
            </a:endParaRPr>
          </a:p>
          <a:p>
            <a:pPr lvl="0">
              <a:defRPr sz="1800"/>
            </a:pPr>
            <a:r>
              <a:rPr sz="4400">
                <a:solidFill>
                  <a:srgbClr val="CDDDAC"/>
                </a:solidFill>
              </a:rPr>
              <a:t>You are your team brainstorm on ways to curtail or stop Teen Smoking</a:t>
            </a:r>
          </a:p>
          <a:p>
            <a:pPr lvl="0">
              <a:defRPr sz="1800"/>
            </a:pPr>
            <a:endParaRPr sz="4400">
              <a:solidFill>
                <a:srgbClr val="CDDDAC"/>
              </a:solidFill>
            </a:endParaRPr>
          </a:p>
          <a:p>
            <a:pPr lvl="0">
              <a:defRPr sz="1800"/>
            </a:pPr>
            <a:r>
              <a:rPr sz="4400">
                <a:solidFill>
                  <a:srgbClr val="CDDDAC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Follow this guideline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6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650239" y="968587"/>
            <a:ext cx="11704322" cy="1625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00"/>
                </a:solidFill>
              </a:rPr>
              <a:t>Resources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686364" y="3142826"/>
            <a:ext cx="11921068" cy="4972052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lvl="0" indent="0" algn="ctr">
              <a:spcBef>
                <a:spcPts val="500"/>
              </a:spcBef>
              <a:buSzTx/>
              <a:buNone/>
              <a:defRPr sz="1800"/>
            </a:pPr>
            <a:r>
              <a:rPr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3" action="ppaction://hlinksldjump"/>
              </a:rPr>
              <a:t>Centers for Disease Control and Prevention</a:t>
            </a:r>
            <a:r>
              <a:rPr sz="4400"/>
              <a:t/>
            </a:r>
            <a:br>
              <a:rPr sz="4400"/>
            </a:br>
            <a:endParaRPr sz="3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spcBef>
                <a:spcPts val="500"/>
              </a:spcBef>
              <a:buSzTx/>
              <a:buNone/>
              <a:defRPr sz="1800"/>
            </a:pPr>
            <a:r>
              <a:rPr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3" action="ppaction://hlinksldjump"/>
              </a:rPr>
              <a:t>Tobacco Free Kids.org</a:t>
            </a:r>
            <a:endParaRPr sz="3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buSzTx/>
              <a:buNone/>
              <a:defRPr sz="1800"/>
            </a:pPr>
            <a:endParaRPr sz="34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spcBef>
                <a:spcPts val="500"/>
              </a:spcBef>
              <a:buSzTx/>
              <a:buNone/>
              <a:defRPr sz="1800"/>
            </a:pPr>
            <a:r>
              <a:rPr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3" action="ppaction://hlinksldjump"/>
              </a:rPr>
              <a:t>Mayo Clinic - Setting Examples to Stop Smoking</a:t>
            </a:r>
            <a:endParaRPr sz="3400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buSzTx/>
              <a:buNone/>
              <a:defRPr sz="1800"/>
            </a:pPr>
            <a:endParaRPr sz="3400">
              <a:solidFill>
                <a:srgbClr val="1F49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spcBef>
                <a:spcPts val="500"/>
              </a:spcBef>
              <a:buSzTx/>
              <a:buNone/>
              <a:defRPr sz="1800"/>
            </a:pPr>
            <a:r>
              <a:rPr sz="34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  <a:hlinkClick r:id="rId3" action="ppaction://hlinksldjump"/>
              </a:rPr>
              <a:t>Cancer.gov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Custom</PresentationFormat>
  <Paragraphs>53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PREVENTING TEEN SMOKING IN HIGH SCHOOL</vt:lpstr>
      <vt:lpstr>Is Smoking Bad?</vt:lpstr>
      <vt:lpstr>The TIPS Procedure</vt:lpstr>
      <vt:lpstr>Teen Smoking  Start with Worksheet #1</vt:lpstr>
      <vt:lpstr>Why Should Teens Avoid Smoking?</vt:lpstr>
      <vt:lpstr>What are the Causes of Teen Smoking</vt:lpstr>
      <vt:lpstr>What are some existing deterrents to teen smoking?</vt:lpstr>
      <vt:lpstr>Let’s Develop a Policy to Prevent Teen Smoking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TEEN SMOKING IN HIGH SCHOOL</dc:title>
  <cp:lastModifiedBy>ann nigro</cp:lastModifiedBy>
  <cp:revision>2</cp:revision>
  <dcterms:modified xsi:type="dcterms:W3CDTF">2014-09-29T13:08:47Z</dcterms:modified>
</cp:coreProperties>
</file>