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75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85212-FB1C-47BF-9C1E-CB30540F3334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144D2-42EA-4AB7-B5F2-023924110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343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85212-FB1C-47BF-9C1E-CB30540F3334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144D2-42EA-4AB7-B5F2-023924110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801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85212-FB1C-47BF-9C1E-CB30540F3334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144D2-42EA-4AB7-B5F2-023924110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490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85212-FB1C-47BF-9C1E-CB30540F3334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144D2-42EA-4AB7-B5F2-023924110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448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85212-FB1C-47BF-9C1E-CB30540F3334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144D2-42EA-4AB7-B5F2-023924110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144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85212-FB1C-47BF-9C1E-CB30540F3334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144D2-42EA-4AB7-B5F2-023924110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530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85212-FB1C-47BF-9C1E-CB30540F3334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144D2-42EA-4AB7-B5F2-023924110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47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85212-FB1C-47BF-9C1E-CB30540F3334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144D2-42EA-4AB7-B5F2-023924110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348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85212-FB1C-47BF-9C1E-CB30540F3334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144D2-42EA-4AB7-B5F2-023924110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726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85212-FB1C-47BF-9C1E-CB30540F3334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144D2-42EA-4AB7-B5F2-023924110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18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85212-FB1C-47BF-9C1E-CB30540F3334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144D2-42EA-4AB7-B5F2-023924110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551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885212-FB1C-47BF-9C1E-CB30540F3334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144D2-42EA-4AB7-B5F2-023924110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429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flippedtips.com/plegal/ppas/worksheet6.html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5" Type="http://schemas.openxmlformats.org/officeDocument/2006/relationships/slide" Target="slide8.xml"/><Relationship Id="rId4" Type="http://schemas.openxmlformats.org/officeDocument/2006/relationships/slide" Target="slide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://biodiversity.ca.gov/Biodiversity/biodiv_definition.html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biodiversity.ca.gov/Biodiversity/biodiv_definition.html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lobalissues.org/article/171/loss-of-biodiversity-and-extinctions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flippedtips.com/plegal/ppas/worksheet3.html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flippedtips.com/plegal/ppas/worksheet4.html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flippedtips.com/plegal/ppas/worksheet5.html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470025"/>
          </a:xfrm>
        </p:spPr>
        <p:txBody>
          <a:bodyPr/>
          <a:lstStyle/>
          <a:p>
            <a:r>
              <a:rPr lang="en-US" b="1" dirty="0" smtClean="0"/>
              <a:t>Loss of Biodiversity</a:t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49500" y="959224"/>
            <a:ext cx="6400800" cy="1752600"/>
          </a:xfrm>
        </p:spPr>
        <p:txBody>
          <a:bodyPr/>
          <a:lstStyle/>
          <a:p>
            <a:r>
              <a:rPr lang="en-US" b="1" dirty="0" smtClean="0"/>
              <a:t>Public Policy Analysis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870314"/>
            <a:ext cx="5562600" cy="4965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77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2335" y="391180"/>
            <a:ext cx="533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Pick the best solution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990600"/>
            <a:ext cx="7467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 smtClean="0">
              <a:solidFill>
                <a:srgbClr val="FF0000"/>
              </a:solidFill>
            </a:endParaRPr>
          </a:p>
          <a:p>
            <a:r>
              <a:rPr lang="en-US" sz="2400" dirty="0" smtClean="0"/>
              <a:t>Which of the possible solutions you brainstormed is the most feasible?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Use the attached worksheet to </a:t>
            </a:r>
            <a:r>
              <a:rPr lang="en-US" sz="2400" dirty="0" smtClean="0"/>
              <a:t>rate the effectiveness and feasibility of the solutions you proposed:</a:t>
            </a:r>
          </a:p>
          <a:p>
            <a:endParaRPr lang="en-US" sz="2400" dirty="0" smtClean="0"/>
          </a:p>
          <a:p>
            <a:r>
              <a:rPr lang="en-US" sz="2400" dirty="0">
                <a:hlinkClick r:id="rId2"/>
              </a:rPr>
              <a:t>http://flippedtips.com/plegal/ppas/worksheet6.html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7894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609600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Steps of the Public Policy Analysis (PPA</a:t>
            </a:r>
            <a:r>
              <a:rPr lang="en-US" sz="3200" b="1" dirty="0" smtClean="0"/>
              <a:t>)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990600" y="1600200"/>
            <a:ext cx="7162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600" dirty="0" smtClean="0">
                <a:hlinkClick r:id="rId2" action="ppaction://hlinksldjump"/>
              </a:rPr>
              <a:t>Define the Problem</a:t>
            </a:r>
            <a:endParaRPr lang="en-US" sz="3600" dirty="0" smtClean="0"/>
          </a:p>
          <a:p>
            <a:pPr marL="514350" indent="-514350">
              <a:buAutoNum type="arabicPeriod"/>
            </a:pPr>
            <a:r>
              <a:rPr lang="en-US" sz="3600" dirty="0" smtClean="0">
                <a:hlinkClick r:id="rId3" action="ppaction://hlinksldjump"/>
              </a:rPr>
              <a:t>Gather Evidence</a:t>
            </a:r>
            <a:endParaRPr lang="en-US" sz="3600" dirty="0" smtClean="0"/>
          </a:p>
          <a:p>
            <a:pPr marL="514350" indent="-514350">
              <a:buAutoNum type="arabicPeriod"/>
            </a:pPr>
            <a:r>
              <a:rPr lang="en-US" sz="3600" dirty="0" smtClean="0">
                <a:hlinkClick r:id="rId4" action="ppaction://hlinksldjump"/>
              </a:rPr>
              <a:t>Identify the Causes</a:t>
            </a:r>
            <a:endParaRPr lang="en-US" sz="3600" dirty="0" smtClean="0"/>
          </a:p>
          <a:p>
            <a:pPr marL="514350" indent="-514350">
              <a:buAutoNum type="arabicPeriod"/>
            </a:pPr>
            <a:r>
              <a:rPr lang="en-US" sz="3600" dirty="0" smtClean="0">
                <a:hlinkClick r:id="rId5" action="ppaction://hlinksldjump"/>
              </a:rPr>
              <a:t>Examine the Existing </a:t>
            </a:r>
            <a:r>
              <a:rPr lang="en-US" sz="3600" dirty="0">
                <a:hlinkClick r:id="rId5" action="ppaction://hlinksldjump"/>
              </a:rPr>
              <a:t>P</a:t>
            </a:r>
            <a:r>
              <a:rPr lang="en-US" sz="3600" dirty="0" smtClean="0">
                <a:hlinkClick r:id="rId5" action="ppaction://hlinksldjump"/>
              </a:rPr>
              <a:t>olicy</a:t>
            </a:r>
            <a:endParaRPr lang="en-US" sz="3600" dirty="0" smtClean="0"/>
          </a:p>
          <a:p>
            <a:pPr marL="514350" indent="-514350">
              <a:buAutoNum type="arabicPeriod"/>
            </a:pPr>
            <a:r>
              <a:rPr lang="en-US" sz="3600" dirty="0" smtClean="0">
                <a:hlinkClick r:id="rId6" action="ppaction://hlinksldjump"/>
              </a:rPr>
              <a:t>Develop Solutions</a:t>
            </a:r>
            <a:endParaRPr lang="en-US" sz="3600" dirty="0" smtClean="0"/>
          </a:p>
          <a:p>
            <a:pPr marL="514350" indent="-514350">
              <a:buAutoNum type="arabicPeriod"/>
            </a:pPr>
            <a:r>
              <a:rPr lang="en-US" sz="3600" dirty="0" smtClean="0"/>
              <a:t>Select the Best </a:t>
            </a:r>
            <a:r>
              <a:rPr lang="en-US" sz="3600" dirty="0"/>
              <a:t>S</a:t>
            </a:r>
            <a:r>
              <a:rPr lang="en-US" sz="3600" dirty="0" smtClean="0"/>
              <a:t>olution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4064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304800"/>
            <a:ext cx="807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What is Biodiversity?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1053405"/>
            <a:ext cx="86106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 diversity</a:t>
            </a:r>
            <a:r>
              <a:rPr lang="en-US" sz="3200" dirty="0"/>
              <a:t>, or variety, of plants and animals and other living things in a particular area or region.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Source: California Biodiversity Council,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hlinkClick r:id="rId2"/>
              </a:rPr>
              <a:t>http://biodiversity.ca.gov/Biodiversity/biodiv_definition.html</a:t>
            </a:r>
            <a:endParaRPr lang="en-US" sz="14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700" y="2890110"/>
            <a:ext cx="6019800" cy="3999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56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21" y="1938872"/>
            <a:ext cx="8047479" cy="47303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381000"/>
            <a:ext cx="83058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Biodiversity also refers to the </a:t>
            </a:r>
            <a:r>
              <a:rPr lang="en-US" sz="3200" b="1" dirty="0" smtClean="0"/>
              <a:t>abundance </a:t>
            </a:r>
            <a:r>
              <a:rPr lang="en-US" sz="3200" b="1" dirty="0"/>
              <a:t>of different species</a:t>
            </a:r>
            <a:r>
              <a:rPr lang="en-US" sz="3200" dirty="0"/>
              <a:t> living within a particular region.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Source: California Biodiversity Council,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http://biodiversity.ca.gov/Biodiversity/biodiv_definition.html</a:t>
            </a:r>
            <a:endParaRPr lang="en-US" sz="14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28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391180"/>
            <a:ext cx="533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Define the problem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1069683"/>
            <a:ext cx="8153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Despite knowing about biodiversity’s importance for a long time, human activity has been causing mass extinctions.</a:t>
            </a:r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Many species are disappearing at an alarming rate.</a:t>
            </a:r>
            <a:r>
              <a:rPr lang="en-US" sz="2400" dirty="0"/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890678"/>
            <a:ext cx="5698079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20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391180"/>
            <a:ext cx="533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Gather Evidence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1069683"/>
            <a:ext cx="7620000" cy="7386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 smtClean="0"/>
              <a:t>According to the </a:t>
            </a:r>
            <a:r>
              <a:rPr lang="en-US" sz="2400" dirty="0"/>
              <a:t>International Union for Conservation of </a:t>
            </a:r>
            <a:r>
              <a:rPr lang="en-US" sz="2400" dirty="0" smtClean="0"/>
              <a:t>Nature, at </a:t>
            </a:r>
            <a:r>
              <a:rPr lang="en-US" sz="2400" dirty="0"/>
              <a:t>threat of extinction </a:t>
            </a:r>
            <a:r>
              <a:rPr lang="en-US" sz="2400" dirty="0" smtClean="0"/>
              <a:t>are</a:t>
            </a:r>
          </a:p>
          <a:p>
            <a:pPr fontAlgn="base"/>
            <a:endParaRPr lang="en-US" sz="2400" b="1" dirty="0"/>
          </a:p>
          <a:p>
            <a:pPr fontAlgn="base"/>
            <a:r>
              <a:rPr lang="en-US" sz="2400" b="1" dirty="0" smtClean="0"/>
              <a:t>1 </a:t>
            </a:r>
            <a:r>
              <a:rPr lang="en-US" sz="2400" b="1" dirty="0"/>
              <a:t>out of 8 </a:t>
            </a:r>
            <a:r>
              <a:rPr lang="en-US" sz="2400" b="1" dirty="0" smtClean="0"/>
              <a:t>birds</a:t>
            </a:r>
          </a:p>
          <a:p>
            <a:pPr fontAlgn="base"/>
            <a:r>
              <a:rPr lang="en-US" sz="2400" b="1" dirty="0" smtClean="0"/>
              <a:t>1 </a:t>
            </a:r>
            <a:r>
              <a:rPr lang="en-US" sz="2400" b="1" dirty="0"/>
              <a:t>out of 4 </a:t>
            </a:r>
            <a:r>
              <a:rPr lang="en-US" sz="2400" b="1" dirty="0" smtClean="0"/>
              <a:t>mammals</a:t>
            </a:r>
          </a:p>
          <a:p>
            <a:pPr fontAlgn="base"/>
            <a:r>
              <a:rPr lang="en-US" sz="2400" b="1" dirty="0" smtClean="0"/>
              <a:t>1 </a:t>
            </a:r>
            <a:r>
              <a:rPr lang="en-US" sz="2400" b="1" dirty="0"/>
              <a:t>out of 4 </a:t>
            </a:r>
            <a:r>
              <a:rPr lang="en-US" sz="2400" b="1" dirty="0" smtClean="0"/>
              <a:t>conifers</a:t>
            </a:r>
          </a:p>
          <a:p>
            <a:pPr fontAlgn="base"/>
            <a:r>
              <a:rPr lang="en-US" sz="2400" b="1" dirty="0" smtClean="0"/>
              <a:t>1 </a:t>
            </a:r>
            <a:r>
              <a:rPr lang="en-US" sz="2400" b="1" dirty="0"/>
              <a:t>out of 3 </a:t>
            </a:r>
            <a:r>
              <a:rPr lang="en-US" sz="2400" b="1" dirty="0" smtClean="0"/>
              <a:t>amphibians</a:t>
            </a:r>
          </a:p>
          <a:p>
            <a:pPr fontAlgn="base"/>
            <a:r>
              <a:rPr lang="en-US" sz="2400" b="1" dirty="0" smtClean="0"/>
              <a:t>6 </a:t>
            </a:r>
            <a:r>
              <a:rPr lang="en-US" sz="2400" b="1" dirty="0"/>
              <a:t>out of 7 marine turtles</a:t>
            </a:r>
          </a:p>
          <a:p>
            <a:pPr fontAlgn="base"/>
            <a:endParaRPr lang="en-US" dirty="0" smtClean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070462"/>
            <a:ext cx="4572000" cy="458589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2000" y="54102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Source: </a:t>
            </a:r>
            <a:r>
              <a:rPr lang="en-US" sz="1200" dirty="0" smtClean="0">
                <a:hlinkClick r:id="rId3"/>
              </a:rPr>
              <a:t>http://www.globalissues.org/article/171/loss-of-biodiversity-and-extinctions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1887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101" y="2308211"/>
            <a:ext cx="4381499" cy="152896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85800" y="391180"/>
            <a:ext cx="533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Causes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1069683"/>
            <a:ext cx="76200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endParaRPr lang="en-US" dirty="0" smtClean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  <a:p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1047912"/>
            <a:ext cx="76962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are some of the things humans are doing that negatively affect plants and animals, reducing Earth’s biodiversity?</a:t>
            </a:r>
          </a:p>
          <a:p>
            <a:endParaRPr lang="en-US" sz="2400" dirty="0"/>
          </a:p>
          <a:p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b="1" dirty="0" smtClean="0">
                <a:solidFill>
                  <a:srgbClr val="FF0000"/>
                </a:solidFill>
              </a:rPr>
              <a:t>Task: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Use this worksheet to make a list of possible causes for biodiversity loss: 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>
                <a:hlinkClick r:id="rId3"/>
              </a:rPr>
              <a:t>http://flippedtips.com/plegal/ppas/worksheet3.html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15799"/>
            <a:ext cx="2286000" cy="15213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308409"/>
            <a:ext cx="2547938" cy="152876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937" y="2308410"/>
            <a:ext cx="2038349" cy="152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53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391180"/>
            <a:ext cx="533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Examine the existing policy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990600"/>
            <a:ext cx="7467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Example:  </a:t>
            </a:r>
            <a:r>
              <a:rPr lang="en-US" sz="2400" dirty="0" smtClean="0"/>
              <a:t>deforestation. </a:t>
            </a:r>
            <a:br>
              <a:rPr lang="en-US" sz="2400" dirty="0" smtClean="0"/>
            </a:br>
            <a:r>
              <a:rPr lang="en-US" sz="2400" b="1" dirty="0" smtClean="0"/>
              <a:t>Policy: </a:t>
            </a:r>
            <a:r>
              <a:rPr lang="en-US" sz="2400" dirty="0" smtClean="0"/>
              <a:t>The United States Forest Service</a:t>
            </a:r>
            <a:r>
              <a:rPr lang="en-US" sz="2400" dirty="0"/>
              <a:t> is in favor of </a:t>
            </a:r>
            <a:r>
              <a:rPr lang="en-US" sz="2400" dirty="0" smtClean="0"/>
              <a:t>logging, as it benefits the economy. The </a:t>
            </a:r>
            <a:r>
              <a:rPr lang="en-US" sz="2400" dirty="0"/>
              <a:t>Forest Service and </a:t>
            </a:r>
            <a:r>
              <a:rPr lang="en-US" sz="2400" dirty="0" smtClean="0"/>
              <a:t>the EPA </a:t>
            </a:r>
            <a:r>
              <a:rPr lang="en-US" sz="2400" dirty="0"/>
              <a:t>work together to make sure that the permits for logging companies in the United States are granted in such a way that the forests are kept healthy and </a:t>
            </a:r>
            <a:r>
              <a:rPr lang="en-US" sz="2400" dirty="0" smtClean="0"/>
              <a:t>sustainable</a:t>
            </a:r>
            <a:r>
              <a:rPr lang="en-US" sz="2400" dirty="0"/>
              <a:t>.</a:t>
            </a:r>
          </a:p>
          <a:p>
            <a:endParaRPr lang="en-US" sz="2400" dirty="0" smtClean="0"/>
          </a:p>
          <a:p>
            <a:r>
              <a:rPr lang="en-US" sz="2400" b="1" dirty="0" smtClean="0">
                <a:solidFill>
                  <a:srgbClr val="FF0000"/>
                </a:solidFill>
              </a:rPr>
              <a:t>Task:</a:t>
            </a:r>
            <a:endParaRPr lang="en-US" sz="2400" b="1" dirty="0">
              <a:solidFill>
                <a:srgbClr val="FF0000"/>
              </a:solidFill>
            </a:endParaRPr>
          </a:p>
          <a:p>
            <a:r>
              <a:rPr lang="en-US" sz="2400" dirty="0" smtClean="0"/>
              <a:t>Research the current U.S. policy for one of the possible causes of biodiversity loss you identified on the previous worksheet.</a:t>
            </a:r>
          </a:p>
          <a:p>
            <a:endParaRPr lang="en-US" sz="2400" dirty="0" smtClean="0"/>
          </a:p>
          <a:p>
            <a:r>
              <a:rPr lang="en-US" sz="2400" dirty="0" smtClean="0"/>
              <a:t>Use the attached worksheet to explore the existing policy in more detail: </a:t>
            </a:r>
            <a:endParaRPr lang="en-US" sz="2400" dirty="0"/>
          </a:p>
          <a:p>
            <a:r>
              <a:rPr lang="en-US" sz="2400" dirty="0" smtClean="0">
                <a:hlinkClick r:id="rId2"/>
              </a:rPr>
              <a:t>http://flippedtips.com/plegal/ppas/worksheet4.html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9025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391180"/>
            <a:ext cx="533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Develop Solutions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990600"/>
            <a:ext cx="74676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Problem: Deforestation</a:t>
            </a:r>
            <a:br>
              <a:rPr lang="en-US" sz="2400" dirty="0" smtClean="0"/>
            </a:br>
            <a:r>
              <a:rPr lang="en-US" sz="2400" dirty="0" smtClean="0"/>
              <a:t>Policy:  Good for the economy, within limits</a:t>
            </a:r>
            <a:br>
              <a:rPr lang="en-US" sz="2400" dirty="0" smtClean="0"/>
            </a:br>
            <a:r>
              <a:rPr lang="en-US" sz="2400" dirty="0" smtClean="0"/>
              <a:t>Solutions:  1) Ban </a:t>
            </a:r>
            <a:r>
              <a:rPr lang="en-US" sz="2400" dirty="0" smtClean="0"/>
              <a:t>deforestation</a:t>
            </a:r>
            <a:r>
              <a:rPr lang="en-US" sz="2400" dirty="0" smtClean="0"/>
              <a:t>; 2) Require companies to plant 10 new trees for every one they </a:t>
            </a:r>
            <a:r>
              <a:rPr lang="en-US" sz="2400" smtClean="0"/>
              <a:t>cut </a:t>
            </a:r>
            <a:r>
              <a:rPr lang="en-US" sz="2400" smtClean="0"/>
              <a:t>down.</a:t>
            </a:r>
            <a:endParaRPr lang="en-US" sz="2400" dirty="0" smtClean="0"/>
          </a:p>
          <a:p>
            <a:endParaRPr lang="en-US" sz="2400" b="1" dirty="0" smtClean="0">
              <a:solidFill>
                <a:srgbClr val="FF0000"/>
              </a:solidFill>
            </a:endParaRPr>
          </a:p>
          <a:p>
            <a:endParaRPr lang="en-US" sz="2400" b="1" dirty="0" smtClean="0">
              <a:solidFill>
                <a:srgbClr val="FF0000"/>
              </a:solidFill>
            </a:endParaRPr>
          </a:p>
          <a:p>
            <a:r>
              <a:rPr lang="en-US" sz="2400" b="1" dirty="0" smtClean="0">
                <a:solidFill>
                  <a:srgbClr val="FF0000"/>
                </a:solidFill>
              </a:rPr>
              <a:t>Task:</a:t>
            </a:r>
            <a:endParaRPr lang="en-US" sz="2400" b="1" dirty="0">
              <a:solidFill>
                <a:srgbClr val="FF0000"/>
              </a:solidFill>
            </a:endParaRPr>
          </a:p>
          <a:p>
            <a:r>
              <a:rPr lang="en-US" sz="2400" dirty="0" smtClean="0"/>
              <a:t>For the problem you identified and researched, think up some changes to the current policy that you would like to see implemented. </a:t>
            </a:r>
          </a:p>
          <a:p>
            <a:endParaRPr lang="en-US" sz="2400" dirty="0" smtClean="0"/>
          </a:p>
          <a:p>
            <a:r>
              <a:rPr lang="en-US" sz="2400" dirty="0" smtClean="0"/>
              <a:t>Use the attached worksheet to explore these solutions in more detail: </a:t>
            </a:r>
            <a:endParaRPr lang="en-US" sz="2400" dirty="0"/>
          </a:p>
          <a:p>
            <a:r>
              <a:rPr lang="en-US" sz="2400" dirty="0" smtClean="0">
                <a:hlinkClick r:id="rId2"/>
              </a:rPr>
              <a:t>http://flippedtips.com/plegal/ppas/worksheet5.html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4912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198</Words>
  <Application>Microsoft Office PowerPoint</Application>
  <PresentationFormat>On-screen Show (4:3)</PresentationFormat>
  <Paragraphs>86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Loss of Biodiversity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Loss of Biodiversity</dc:title>
  <dc:creator>admin</dc:creator>
  <cp:lastModifiedBy>admin</cp:lastModifiedBy>
  <cp:revision>12</cp:revision>
  <dcterms:created xsi:type="dcterms:W3CDTF">2014-08-27T16:46:40Z</dcterms:created>
  <dcterms:modified xsi:type="dcterms:W3CDTF">2014-08-27T18:27:10Z</dcterms:modified>
</cp:coreProperties>
</file>