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2"/>
  </p:notes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FD8002-5BAA-4A01-BD0A-F578BEDD3681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8877B7-1A01-4A27-96B3-5C5C33183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877B7-1A01-4A27-96B3-5C5C33183A2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877B7-1A01-4A27-96B3-5C5C33183A2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877B7-1A01-4A27-96B3-5C5C33183A2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877B7-1A01-4A27-96B3-5C5C33183A2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877B7-1A01-4A27-96B3-5C5C33183A2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877B7-1A01-4A27-96B3-5C5C33183A2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877B7-1A01-4A27-96B3-5C5C33183A2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877B7-1A01-4A27-96B3-5C5C33183A2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877B7-1A01-4A27-96B3-5C5C33183A2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877B7-1A01-4A27-96B3-5C5C33183A2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58CC8A2-BD49-4189-8605-A3AE344777F4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FBB46C5-726A-423F-94D6-BC35DA0ED6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8CC8A2-BD49-4189-8605-A3AE344777F4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BB46C5-726A-423F-94D6-BC35DA0ED6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8CC8A2-BD49-4189-8605-A3AE344777F4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BB46C5-726A-423F-94D6-BC35DA0ED6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8CC8A2-BD49-4189-8605-A3AE344777F4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BB46C5-726A-423F-94D6-BC35DA0ED6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8CC8A2-BD49-4189-8605-A3AE344777F4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BB46C5-726A-423F-94D6-BC35DA0ED6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8CC8A2-BD49-4189-8605-A3AE344777F4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BB46C5-726A-423F-94D6-BC35DA0ED6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8CC8A2-BD49-4189-8605-A3AE344777F4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BB46C5-726A-423F-94D6-BC35DA0ED6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8CC8A2-BD49-4189-8605-A3AE344777F4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BB46C5-726A-423F-94D6-BC35DA0ED6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8CC8A2-BD49-4189-8605-A3AE344777F4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BB46C5-726A-423F-94D6-BC35DA0ED6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58CC8A2-BD49-4189-8605-A3AE344777F4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BB46C5-726A-423F-94D6-BC35DA0ED6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58CC8A2-BD49-4189-8605-A3AE344777F4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FBB46C5-726A-423F-94D6-BC35DA0ED6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58CC8A2-BD49-4189-8605-A3AE344777F4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FBB46C5-726A-423F-94D6-BC35DA0ED6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sa.uchicago.edu/ccyvp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flippedtips.com/plegal/tips/welcome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ctionary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wareparenting.com/violence.ht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uffingtonpost.com/2014/08/21/antonio-smith-chicago-shot_n_5697940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2.maxwell.syr.edu/plegal/tips/worksheet6.html" TargetMode="External"/><Relationship Id="rId3" Type="http://schemas.openxmlformats.org/officeDocument/2006/relationships/hyperlink" Target="http://www2.maxwell.syr.edu/plegal/tips/worksheet1.html" TargetMode="External"/><Relationship Id="rId7" Type="http://schemas.openxmlformats.org/officeDocument/2006/relationships/hyperlink" Target="http://www2.maxwell.syr.edu/plegal/tips/worksheet5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2.maxwell.syr.edu/plegal/tips/worksheet4.html" TargetMode="External"/><Relationship Id="rId11" Type="http://schemas.openxmlformats.org/officeDocument/2006/relationships/hyperlink" Target="http://www.enewspf.com/latest-news/school-news/52737-chicago-researchers-study-new-approach-to-curb-youth-violence.html" TargetMode="External"/><Relationship Id="rId5" Type="http://schemas.openxmlformats.org/officeDocument/2006/relationships/hyperlink" Target="http://www2.maxwell.syr.edu/plegal/tips/identify.html" TargetMode="External"/><Relationship Id="rId10" Type="http://schemas.openxmlformats.org/officeDocument/2006/relationships/hyperlink" Target="http://www.suntimes.com/25216021-761/shooting-incidents-among-youth-in-chicago-down-40-percent-city-analysis.html" TargetMode="External"/><Relationship Id="rId4" Type="http://schemas.openxmlformats.org/officeDocument/2006/relationships/hyperlink" Target="http://www2.maxwell.syr.edu/plegal/tips/worksheet2.html" TargetMode="External"/><Relationship Id="rId9" Type="http://schemas.openxmlformats.org/officeDocument/2006/relationships/hyperlink" Target="http://www.cct.org/sites/cct.org/files/CCT_YouthViolenceFactSheet_0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Dominick </a:t>
            </a:r>
            <a:r>
              <a:rPr lang="en-US" dirty="0" err="1" smtClean="0"/>
              <a:t>Caggiano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Cardinal Spellman High School</a:t>
            </a:r>
          </a:p>
          <a:p>
            <a:pPr marL="0" indent="0" algn="ctr">
              <a:buNone/>
            </a:pPr>
            <a:r>
              <a:rPr lang="en-US" dirty="0" smtClean="0"/>
              <a:t>dcaggiano@cardinalspellman.org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600" dirty="0" smtClean="0"/>
              <a:t>Youth Violence in Chicago:</a:t>
            </a:r>
            <a:br>
              <a:rPr lang="en-US" sz="3600" dirty="0" smtClean="0"/>
            </a:br>
            <a:r>
              <a:rPr lang="en-US" sz="3600" dirty="0" smtClean="0"/>
              <a:t>A Major Problem in Society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1412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www.ssa.uchicago.edu/ccyvp</a:t>
            </a:r>
            <a:r>
              <a:rPr lang="en-US" dirty="0" smtClean="0"/>
              <a:t> </a:t>
            </a:r>
          </a:p>
          <a:p>
            <a:pPr marL="109728" indent="0">
              <a:buNone/>
            </a:pPr>
            <a:r>
              <a:rPr lang="en-US" dirty="0" smtClean="0"/>
              <a:t>Read the link above and put yourself in Deborah Gorman-Smith’s shoes.</a:t>
            </a:r>
          </a:p>
          <a:p>
            <a:pPr marL="109728" indent="0">
              <a:buNone/>
            </a:pPr>
            <a:r>
              <a:rPr lang="en-US" dirty="0" smtClean="0"/>
              <a:t>Your job is to solve the youth violence issue in Chicago.</a:t>
            </a:r>
          </a:p>
          <a:p>
            <a:pPr marL="109728" indent="0">
              <a:buNone/>
            </a:pPr>
            <a:r>
              <a:rPr lang="en-US" dirty="0" smtClean="0"/>
              <a:t>Make sure to identify the ways in which you will solve the problem.</a:t>
            </a:r>
          </a:p>
          <a:p>
            <a:pPr marL="109728" indent="0">
              <a:buNone/>
            </a:pPr>
            <a:r>
              <a:rPr lang="en-US" dirty="0" smtClean="0"/>
              <a:t>You may use the links from the previous slide.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Homework: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1548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Now: Answer the following questions in your notebook.</a:t>
            </a:r>
          </a:p>
          <a:p>
            <a:r>
              <a:rPr lang="en-US" dirty="0" smtClean="0"/>
              <a:t>How do you feel about youth violence?</a:t>
            </a:r>
          </a:p>
          <a:p>
            <a:r>
              <a:rPr lang="en-US" dirty="0" smtClean="0"/>
              <a:t>How can we prevent it?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Aim: What is youth violence and how can we prevent 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4670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4525963"/>
          </a:xfrm>
        </p:spPr>
        <p:txBody>
          <a:bodyPr>
            <a:normAutofit/>
          </a:bodyPr>
          <a:lstStyle/>
          <a:p>
            <a:r>
              <a:rPr lang="en-US" dirty="0"/>
              <a:t>What is the problem?</a:t>
            </a:r>
          </a:p>
          <a:p>
            <a:r>
              <a:rPr lang="en-US" dirty="0"/>
              <a:t>Where is the evidence?</a:t>
            </a:r>
          </a:p>
          <a:p>
            <a:r>
              <a:rPr lang="en-US" dirty="0"/>
              <a:t>What are the causes?</a:t>
            </a:r>
          </a:p>
          <a:p>
            <a:r>
              <a:rPr lang="en-US" dirty="0"/>
              <a:t>What is the existing policy?</a:t>
            </a:r>
          </a:p>
          <a:p>
            <a:r>
              <a:rPr lang="en-US" dirty="0"/>
              <a:t>What policies can you create to correct the problem?</a:t>
            </a:r>
          </a:p>
          <a:p>
            <a:r>
              <a:rPr lang="en-US" dirty="0"/>
              <a:t>What is the best policy to correct the problem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flippedtips.com/plegal/tips/welcome.html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Policy Steps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4929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Have you ever been violent where you let your emotions take over?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3637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1. swift </a:t>
            </a:r>
            <a:r>
              <a:rPr lang="en-US" sz="3200" dirty="0"/>
              <a:t>and intense </a:t>
            </a:r>
            <a:r>
              <a:rPr lang="en-US" sz="3200" dirty="0" err="1"/>
              <a:t>force:</a:t>
            </a:r>
            <a:r>
              <a:rPr lang="en-US" sz="3200" i="1" dirty="0" err="1"/>
              <a:t>the</a:t>
            </a:r>
            <a:r>
              <a:rPr lang="en-US" sz="3200" i="1" dirty="0"/>
              <a:t> violence of a storm.</a:t>
            </a:r>
            <a:endParaRPr lang="en-US" sz="3200" dirty="0"/>
          </a:p>
          <a:p>
            <a:r>
              <a:rPr lang="en-US" sz="3200" dirty="0"/>
              <a:t>2.rough or injurious physical force, action, or </a:t>
            </a:r>
            <a:r>
              <a:rPr lang="en-US" sz="3200" dirty="0" err="1"/>
              <a:t>treatment:</a:t>
            </a:r>
            <a:r>
              <a:rPr lang="en-US" sz="3200" i="1" dirty="0" err="1"/>
              <a:t>to</a:t>
            </a:r>
            <a:r>
              <a:rPr lang="en-US" sz="3200" i="1" dirty="0"/>
              <a:t> die by violence.</a:t>
            </a:r>
            <a:endParaRPr lang="en-US" sz="3200" dirty="0"/>
          </a:p>
          <a:p>
            <a:r>
              <a:rPr lang="en-US" sz="3200" dirty="0"/>
              <a:t>3.an unjust or unwarranted exertion of force or power, as against rights or </a:t>
            </a:r>
            <a:r>
              <a:rPr lang="en-US" sz="3200" dirty="0" smtClean="0"/>
              <a:t>laws</a:t>
            </a:r>
          </a:p>
          <a:p>
            <a:r>
              <a:rPr lang="en-US" sz="3200" dirty="0" smtClean="0">
                <a:hlinkClick r:id="rId3"/>
              </a:rPr>
              <a:t>www.dictionary.com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What is violence?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50430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100" b="1" dirty="0"/>
              <a:t>Two basic conditions produce violent tendencies in human beings. One condition is that </a:t>
            </a:r>
            <a:r>
              <a:rPr lang="en-US" sz="2100" b="1" i="1" dirty="0"/>
              <a:t>the person has been hurt</a:t>
            </a:r>
            <a:r>
              <a:rPr lang="en-US" sz="2100" b="1" dirty="0"/>
              <a:t>. </a:t>
            </a:r>
            <a:endParaRPr lang="en-US" sz="2100" b="1" dirty="0" smtClean="0"/>
          </a:p>
          <a:p>
            <a:r>
              <a:rPr lang="en-US" sz="2100" b="1" dirty="0" smtClean="0"/>
              <a:t>The </a:t>
            </a:r>
            <a:r>
              <a:rPr lang="en-US" sz="2100" b="1" dirty="0"/>
              <a:t>second basic condition is </a:t>
            </a:r>
            <a:r>
              <a:rPr lang="en-US" sz="2100" b="1" dirty="0" smtClean="0"/>
              <a:t>unresolved </a:t>
            </a:r>
            <a:r>
              <a:rPr lang="en-US" sz="2100" b="1" dirty="0"/>
              <a:t>and unexpressed feelings about what he has experienced. </a:t>
            </a:r>
            <a:r>
              <a:rPr lang="en-US" sz="2100" b="1" dirty="0" smtClean="0"/>
              <a:t>Being </a:t>
            </a:r>
            <a:r>
              <a:rPr lang="en-US" sz="2100" b="1" dirty="0"/>
              <a:t>the victim of violence and other distressing experiences breeds violence in the child only when the emotions are blocked and repressed. </a:t>
            </a:r>
            <a:r>
              <a:rPr lang="en-US" sz="2100" b="1" dirty="0" smtClean="0"/>
              <a:t>Violence </a:t>
            </a:r>
            <a:r>
              <a:rPr lang="en-US" sz="2100" b="1" dirty="0"/>
              <a:t>is a distorted expression of the person's rage or terror in an environment where it is not safe to reveal or release strong feelings</a:t>
            </a:r>
            <a:r>
              <a:rPr lang="en-US" sz="2100" b="1" dirty="0" smtClean="0"/>
              <a:t>.</a:t>
            </a:r>
          </a:p>
          <a:p>
            <a:r>
              <a:rPr lang="en-US" sz="2100" b="1" dirty="0"/>
              <a:t>V</a:t>
            </a:r>
            <a:r>
              <a:rPr lang="en-US" sz="2100" b="1" dirty="0" smtClean="0"/>
              <a:t>iolence </a:t>
            </a:r>
            <a:r>
              <a:rPr lang="en-US" sz="2100" b="1" dirty="0"/>
              <a:t>is tolerated and glorified in most industrialized </a:t>
            </a:r>
            <a:r>
              <a:rPr lang="en-US" sz="2100" b="1" dirty="0" smtClean="0"/>
              <a:t>countries.</a:t>
            </a:r>
          </a:p>
          <a:p>
            <a:r>
              <a:rPr lang="en-US" sz="2100" dirty="0" smtClean="0">
                <a:hlinkClick r:id="rId3"/>
              </a:rPr>
              <a:t>http</a:t>
            </a:r>
            <a:r>
              <a:rPr lang="en-US" sz="2100">
                <a:hlinkClick r:id="rId3"/>
              </a:rPr>
              <a:t>://</a:t>
            </a:r>
            <a:r>
              <a:rPr lang="en-US" sz="2100" smtClean="0">
                <a:hlinkClick r:id="rId3"/>
              </a:rPr>
              <a:t>www.awareparenting.com/violence.htm</a:t>
            </a:r>
            <a:r>
              <a:rPr lang="en-US" sz="2100" smtClean="0"/>
              <a:t> </a:t>
            </a:r>
            <a:endParaRPr lang="en-US" sz="21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causes violence?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8070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What are some examples of children being hurt or disappointed?</a:t>
            </a:r>
          </a:p>
          <a:p>
            <a:r>
              <a:rPr lang="en-US" sz="2800" b="1" dirty="0" smtClean="0"/>
              <a:t>How is violence </a:t>
            </a:r>
            <a:r>
              <a:rPr lang="en-US" sz="2800" b="1" dirty="0"/>
              <a:t>tolerated and glorified in most industrialized countries, and is culturally linked to appropriate male </a:t>
            </a:r>
            <a:r>
              <a:rPr lang="en-US" sz="2800" b="1" dirty="0" smtClean="0"/>
              <a:t>behavior?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some examples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1131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/>
              <a:t>1</a:t>
            </a:r>
            <a:r>
              <a:rPr lang="en-US" sz="3200" dirty="0" smtClean="0"/>
              <a:t>st </a:t>
            </a:r>
            <a:r>
              <a:rPr lang="en-US" sz="3200" dirty="0"/>
              <a:t>eight </a:t>
            </a:r>
            <a:r>
              <a:rPr lang="en-US" sz="3200" dirty="0" smtClean="0"/>
              <a:t>weeks 2013=52 homicides</a:t>
            </a:r>
            <a:endParaRPr lang="en-US" sz="3200" dirty="0"/>
          </a:p>
          <a:p>
            <a:r>
              <a:rPr lang="en-US" sz="3200" dirty="0" smtClean="0"/>
              <a:t> </a:t>
            </a:r>
            <a:r>
              <a:rPr lang="en-US" sz="3200" dirty="0"/>
              <a:t>15 victims between the ages of 13 and 19, according to a </a:t>
            </a:r>
            <a:r>
              <a:rPr lang="en-US" sz="3200" dirty="0" err="1"/>
              <a:t>RedEye</a:t>
            </a:r>
            <a:r>
              <a:rPr lang="en-US" sz="3200" dirty="0"/>
              <a:t> analysis of preliminary crime data</a:t>
            </a:r>
            <a:r>
              <a:rPr lang="en-US" sz="3200" dirty="0" smtClean="0"/>
              <a:t>.</a:t>
            </a:r>
            <a:endParaRPr lang="en-US" sz="3200" dirty="0"/>
          </a:p>
          <a:p>
            <a:r>
              <a:rPr lang="en-US" sz="3200" dirty="0" smtClean="0"/>
              <a:t>2012: 443 </a:t>
            </a:r>
            <a:r>
              <a:rPr lang="en-US" sz="3200" dirty="0"/>
              <a:t>murders with a firearm on the streets of this </a:t>
            </a:r>
            <a:r>
              <a:rPr lang="en-US" sz="3200" dirty="0" smtClean="0"/>
              <a:t>city</a:t>
            </a:r>
            <a:endParaRPr lang="en-US" sz="3200" dirty="0"/>
          </a:p>
          <a:p>
            <a:r>
              <a:rPr lang="en-US" sz="3200" dirty="0" smtClean="0"/>
              <a:t> </a:t>
            </a:r>
            <a:r>
              <a:rPr lang="en-US" sz="3200" dirty="0"/>
              <a:t>65 </a:t>
            </a:r>
            <a:r>
              <a:rPr lang="en-US" sz="3200" dirty="0" smtClean="0"/>
              <a:t>victims 18 </a:t>
            </a:r>
            <a:r>
              <a:rPr lang="en-US" sz="3200" dirty="0"/>
              <a:t>and </a:t>
            </a:r>
            <a:r>
              <a:rPr lang="en-US" sz="3200" dirty="0" smtClean="0"/>
              <a:t>under</a:t>
            </a:r>
          </a:p>
          <a:p>
            <a:r>
              <a:rPr lang="en-US" sz="3200" dirty="0">
                <a:hlinkClick r:id="rId3"/>
              </a:rPr>
              <a:t>http://www.huffingtonpost.com/2014/08/21/antonio-smith-chicago-shot_n_5697940.html</a:t>
            </a:r>
            <a:r>
              <a:rPr lang="en-US" sz="3200" dirty="0"/>
              <a:t>  </a:t>
            </a:r>
            <a:r>
              <a:rPr lang="en-US" sz="3200" dirty="0" smtClean="0"/>
              <a:t> </a:t>
            </a:r>
            <a:endParaRPr lang="en-US" sz="3200" dirty="0"/>
          </a:p>
          <a:p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Violence in Chicago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8077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Answer the following questions using the links below.</a:t>
            </a:r>
          </a:p>
          <a:p>
            <a:r>
              <a:rPr lang="en-US" dirty="0" smtClean="0">
                <a:hlinkClick r:id="rId3"/>
              </a:rPr>
              <a:t>What </a:t>
            </a:r>
            <a:r>
              <a:rPr lang="en-US" dirty="0">
                <a:hlinkClick r:id="rId3"/>
              </a:rPr>
              <a:t>is the problem?</a:t>
            </a:r>
            <a:endParaRPr lang="en-US" dirty="0"/>
          </a:p>
          <a:p>
            <a:r>
              <a:rPr lang="en-US" dirty="0">
                <a:hlinkClick r:id="rId4"/>
              </a:rPr>
              <a:t>Where is the evidence?</a:t>
            </a:r>
            <a:endParaRPr lang="en-US" dirty="0"/>
          </a:p>
          <a:p>
            <a:r>
              <a:rPr lang="en-US" dirty="0">
                <a:hlinkClick r:id="rId5"/>
              </a:rPr>
              <a:t>What are the causes?</a:t>
            </a:r>
            <a:endParaRPr lang="en-US" dirty="0"/>
          </a:p>
          <a:p>
            <a:r>
              <a:rPr lang="en-US" dirty="0">
                <a:hlinkClick r:id="rId6"/>
              </a:rPr>
              <a:t>What is the existing policy?</a:t>
            </a:r>
            <a:endParaRPr lang="en-US" dirty="0"/>
          </a:p>
          <a:p>
            <a:r>
              <a:rPr lang="en-US" dirty="0">
                <a:hlinkClick r:id="rId7"/>
              </a:rPr>
              <a:t>What policies can you create to correct the problem?</a:t>
            </a:r>
            <a:endParaRPr lang="en-US" dirty="0"/>
          </a:p>
          <a:p>
            <a:r>
              <a:rPr lang="en-US" dirty="0">
                <a:hlinkClick r:id="rId8"/>
              </a:rPr>
              <a:t>What is the best policy to correct the problem?</a:t>
            </a: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hlinkClick r:id="rId9"/>
              </a:rPr>
              <a:t>http</a:t>
            </a:r>
            <a:r>
              <a:rPr lang="en-US" dirty="0">
                <a:hlinkClick r:id="rId9"/>
              </a:rPr>
              <a:t>://</a:t>
            </a:r>
            <a:r>
              <a:rPr lang="en-US" dirty="0" smtClean="0">
                <a:hlinkClick r:id="rId9"/>
              </a:rPr>
              <a:t>www.cct.org/sites/cct.org/files/CCT_YouthViolenceFactSheet_0.pdf</a:t>
            </a:r>
            <a:r>
              <a:rPr lang="en-US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dirty="0">
                <a:hlinkClick r:id="rId10"/>
              </a:rPr>
              <a:t>http://www.suntimes.com/25216021-761/shooting-incidents-among-youth-in-chicago-down-40-percent-city-analysis.html#.</a:t>
            </a:r>
            <a:r>
              <a:rPr lang="en-US" dirty="0" smtClean="0">
                <a:hlinkClick r:id="rId10"/>
              </a:rPr>
              <a:t>U_4WaNJdV8E</a:t>
            </a:r>
            <a:r>
              <a:rPr lang="en-US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dirty="0">
                <a:hlinkClick r:id="rId11"/>
              </a:rPr>
              <a:t>http://</a:t>
            </a:r>
            <a:r>
              <a:rPr lang="en-US" dirty="0" smtClean="0">
                <a:hlinkClick r:id="rId11"/>
              </a:rPr>
              <a:t>www.enewspf.com/latest-news/school-news/52737-chicago-researchers-study-new-approach-to-curb-youth-violence.html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Group Activity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5145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83</TotalTime>
  <Words>380</Words>
  <Application>Microsoft Office PowerPoint</Application>
  <PresentationFormat>On-screen Show (4:3)</PresentationFormat>
  <Paragraphs>64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 Youth Violence in Chicago: A Major Problem in Society  </vt:lpstr>
      <vt:lpstr>Aim: What is youth violence and how can we prevent it?</vt:lpstr>
      <vt:lpstr>Public Policy Steps</vt:lpstr>
      <vt:lpstr>Have you ever been violent where you let your emotions take over?</vt:lpstr>
      <vt:lpstr>What is violence? </vt:lpstr>
      <vt:lpstr>What causes violence?</vt:lpstr>
      <vt:lpstr>What are some examples </vt:lpstr>
      <vt:lpstr>Violence in Chicago</vt:lpstr>
      <vt:lpstr>Group Activity</vt:lpstr>
      <vt:lpstr>Homework: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Youth Violence: A Major Problem in Society</dc:title>
  <dc:creator>admin</dc:creator>
  <cp:lastModifiedBy>ann nigro</cp:lastModifiedBy>
  <cp:revision>12</cp:revision>
  <dcterms:created xsi:type="dcterms:W3CDTF">2014-08-27T16:37:49Z</dcterms:created>
  <dcterms:modified xsi:type="dcterms:W3CDTF">2014-09-10T00:08:15Z</dcterms:modified>
</cp:coreProperties>
</file>