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sldIdLst>
    <p:sldId id="256" r:id="rId2"/>
    <p:sldId id="257" r:id="rId3"/>
    <p:sldId id="259" r:id="rId4"/>
    <p:sldId id="260" r:id="rId5"/>
    <p:sldId id="262" r:id="rId6"/>
    <p:sldId id="263" r:id="rId7"/>
    <p:sldId id="266" r:id="rId8"/>
    <p:sldId id="274" r:id="rId9"/>
    <p:sldId id="267" r:id="rId10"/>
    <p:sldId id="258" r:id="rId11"/>
    <p:sldId id="272" r:id="rId12"/>
    <p:sldId id="273"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0" y="6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880A01F-504A-462C-AB31-899405D90915}" type="datetimeFigureOut">
              <a:rPr lang="en-US" smtClean="0"/>
              <a:pPr/>
              <a:t>9/9/2014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C8A12A1-9E66-4ED1-9B18-20A8DF0CB037}" type="slidenum">
              <a:rPr lang="en-US" smtClean="0"/>
              <a:pPr/>
              <a:t>‹#›</a:t>
            </a:fld>
            <a:endParaRPr lang="en-US"/>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0A01F-504A-462C-AB31-899405D90915}"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0A01F-504A-462C-AB31-899405D90915}"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0A01F-504A-462C-AB31-899405D90915}"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0A01F-504A-462C-AB31-899405D90915}"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880A01F-504A-462C-AB31-899405D90915}"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A12A1-9E66-4ED1-9B18-20A8DF0CB037}"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80A01F-504A-462C-AB31-899405D90915}"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A12A1-9E66-4ED1-9B18-20A8DF0CB037}"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0A01F-504A-462C-AB31-899405D90915}"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0A01F-504A-462C-AB31-899405D90915}"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0A01F-504A-462C-AB31-899405D90915}"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0A01F-504A-462C-AB31-899405D90915}"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A12A1-9E66-4ED1-9B18-20A8DF0CB0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880A01F-504A-462C-AB31-899405D90915}" type="datetimeFigureOut">
              <a:rPr lang="en-US" smtClean="0"/>
              <a:pPr/>
              <a:t>9/9/2014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C8A12A1-9E66-4ED1-9B18-20A8DF0CB0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oogle.com/img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weather.gov/" TargetMode="External"/><Relationship Id="rId7" Type="http://schemas.openxmlformats.org/officeDocument/2006/relationships/hyperlink" Target="http://earthobservatory.nasa.gov/Features/RisingCost/rising_cost2.php" TargetMode="External"/><Relationship Id="rId2" Type="http://schemas.openxmlformats.org/officeDocument/2006/relationships/hyperlink" Target="http://www.bt.cdc.gov/disasters/" TargetMode="External"/><Relationship Id="rId1" Type="http://schemas.openxmlformats.org/officeDocument/2006/relationships/slideLayout" Target="../slideLayouts/slideLayout4.xml"/><Relationship Id="rId6" Type="http://schemas.openxmlformats.org/officeDocument/2006/relationships/hyperlink" Target="http://www.srh.noaa.gov/oun/?n=tornadodata" TargetMode="External"/><Relationship Id="rId5" Type="http://schemas.openxmlformats.org/officeDocument/2006/relationships/hyperlink" Target="http://www.oxfam.org/en/haiti-earthquake-our-response" TargetMode="External"/><Relationship Id="rId4" Type="http://schemas.openxmlformats.org/officeDocument/2006/relationships/hyperlink" Target="http://www.nhc.noaa.gov/" TargetMode="External"/><Relationship Id="rId9" Type="http://schemas.openxmlformats.org/officeDocument/2006/relationships/hyperlink" Target="http://flippedtips.com/plegal/tips/worksheet2.do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flippedtips.com/plegal/tips/worksheet3.doc"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flippedtips.com/plegal/tips/worksheet4.doc"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flippedtips.com/plegal/tips/worksheet5.doc"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flippedtips.com/plegal/tips/worksheet6.doc"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lippedtips.com/plegal/tips/worksheet1.do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Dealing with Natural Disasters</a:t>
            </a:r>
            <a:endParaRPr lang="en-US" dirty="0"/>
          </a:p>
        </p:txBody>
      </p:sp>
      <p:sp>
        <p:nvSpPr>
          <p:cNvPr id="3" name="Subtitle 2"/>
          <p:cNvSpPr>
            <a:spLocks noGrp="1"/>
          </p:cNvSpPr>
          <p:nvPr>
            <p:ph type="subTitle" idx="1"/>
          </p:nvPr>
        </p:nvSpPr>
        <p:spPr/>
        <p:txBody>
          <a:bodyPr/>
          <a:lstStyle/>
          <a:p>
            <a:r>
              <a:rPr lang="en-US" dirty="0" smtClean="0"/>
              <a:t>in the United States</a:t>
            </a:r>
            <a:endParaRPr lang="en-US" dirty="0"/>
          </a:p>
        </p:txBody>
      </p:sp>
      <p:grpSp>
        <p:nvGrpSpPr>
          <p:cNvPr id="6" name="Group 5"/>
          <p:cNvGrpSpPr/>
          <p:nvPr/>
        </p:nvGrpSpPr>
        <p:grpSpPr>
          <a:xfrm>
            <a:off x="700553" y="4245202"/>
            <a:ext cx="2145591" cy="1175695"/>
            <a:chOff x="700553" y="4245202"/>
            <a:chExt cx="2145591" cy="1175695"/>
          </a:xfrm>
        </p:grpSpPr>
        <p:sp>
          <p:nvSpPr>
            <p:cNvPr id="4" name="TextBox 3"/>
            <p:cNvSpPr txBox="1"/>
            <p:nvPr/>
          </p:nvSpPr>
          <p:spPr>
            <a:xfrm>
              <a:off x="700553" y="4245202"/>
              <a:ext cx="2045337" cy="923330"/>
            </a:xfrm>
            <a:prstGeom prst="rect">
              <a:avLst/>
            </a:prstGeom>
            <a:noFill/>
          </p:spPr>
          <p:txBody>
            <a:bodyPr wrap="square" rtlCol="0">
              <a:spAutoFit/>
            </a:bodyPr>
            <a:lstStyle/>
            <a:p>
              <a:pPr algn="ctr"/>
              <a:r>
                <a:rPr lang="en-US" dirty="0" smtClean="0"/>
                <a:t>Mr. </a:t>
              </a:r>
              <a:r>
                <a:rPr lang="en-US" dirty="0" err="1" smtClean="0"/>
                <a:t>Basa</a:t>
              </a:r>
              <a:endParaRPr lang="en-US" dirty="0" smtClean="0"/>
            </a:p>
            <a:p>
              <a:pPr algn="ctr"/>
              <a:r>
                <a:rPr lang="en-US" dirty="0" smtClean="0"/>
                <a:t>Cardinal Spellman High School</a:t>
              </a:r>
              <a:endParaRPr lang="en-US" dirty="0"/>
            </a:p>
          </p:txBody>
        </p:sp>
        <p:sp>
          <p:nvSpPr>
            <p:cNvPr id="5" name="TextBox 4"/>
            <p:cNvSpPr txBox="1"/>
            <p:nvPr/>
          </p:nvSpPr>
          <p:spPr>
            <a:xfrm>
              <a:off x="707482" y="5143898"/>
              <a:ext cx="2138662" cy="276999"/>
            </a:xfrm>
            <a:prstGeom prst="rect">
              <a:avLst/>
            </a:prstGeom>
            <a:noFill/>
          </p:spPr>
          <p:txBody>
            <a:bodyPr wrap="none" rtlCol="0">
              <a:spAutoFit/>
            </a:bodyPr>
            <a:lstStyle/>
            <a:p>
              <a:r>
                <a:rPr lang="en-US" sz="1200" dirty="0" smtClean="0"/>
                <a:t>mbasa@cardinalspellman.org</a:t>
              </a:r>
              <a:endParaRPr lang="en-US" sz="1200" dirty="0"/>
            </a:p>
          </p:txBody>
        </p:sp>
      </p:grpSp>
      <p:sp>
        <p:nvSpPr>
          <p:cNvPr id="7" name="TextBox 6"/>
          <p:cNvSpPr txBox="1"/>
          <p:nvPr/>
        </p:nvSpPr>
        <p:spPr>
          <a:xfrm>
            <a:off x="2743200" y="5867400"/>
            <a:ext cx="3813865" cy="369332"/>
          </a:xfrm>
          <a:prstGeom prst="rect">
            <a:avLst/>
          </a:prstGeom>
          <a:noFill/>
        </p:spPr>
        <p:txBody>
          <a:bodyPr wrap="none" rtlCol="0">
            <a:spAutoFit/>
          </a:bodyPr>
          <a:lstStyle/>
          <a:p>
            <a:r>
              <a:rPr lang="en-US" dirty="0" smtClean="0">
                <a:solidFill>
                  <a:schemeClr val="bg2">
                    <a:lumMod val="75000"/>
                  </a:schemeClr>
                </a:solidFill>
              </a:rPr>
              <a:t>All images courtesy of </a:t>
            </a:r>
            <a:r>
              <a:rPr lang="en-US" dirty="0" smtClean="0">
                <a:solidFill>
                  <a:schemeClr val="bg2">
                    <a:lumMod val="75000"/>
                  </a:schemeClr>
                </a:solidFill>
                <a:hlinkClick r:id="rId2"/>
              </a:rPr>
              <a:t>Google Images</a:t>
            </a:r>
            <a:endParaRPr lang="en-US" dirty="0">
              <a:solidFill>
                <a:schemeClr val="bg2">
                  <a:lumMod val="75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 val="1444529052"/>
      </p:ext>
    </p:extLst>
  </p:cSld>
  <p:clrMapOvr>
    <a:masterClrMapping/>
  </p:clrMapOvr>
  <mc:AlternateContent xmlns:mc="http://schemas.openxmlformats.org/markup-compatibility/2006">
    <mc:Choice xmlns:mv="urn:schemas-microsoft-com:mac:vml"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Evidence</a:t>
            </a:r>
            <a:endParaRPr lang="en-US" dirty="0"/>
          </a:p>
        </p:txBody>
      </p:sp>
      <p:sp>
        <p:nvSpPr>
          <p:cNvPr id="3" name="Content Placeholder 2"/>
          <p:cNvSpPr>
            <a:spLocks noGrp="1"/>
          </p:cNvSpPr>
          <p:nvPr>
            <p:ph sz="quarter" idx="13"/>
          </p:nvPr>
        </p:nvSpPr>
        <p:spPr>
          <a:xfrm>
            <a:off x="841248" y="2514600"/>
            <a:ext cx="7464552" cy="3950208"/>
          </a:xfrm>
        </p:spPr>
        <p:txBody>
          <a:bodyPr/>
          <a:lstStyle/>
          <a:p>
            <a:pPr>
              <a:buSzPct val="84000"/>
              <a:buFont typeface="Wingdings" charset="2"/>
              <a:buChar char="Ø"/>
            </a:pPr>
            <a:r>
              <a:rPr lang="en-US" dirty="0" smtClean="0">
                <a:hlinkClick r:id="rId2"/>
              </a:rPr>
              <a:t>Natural Disasters (CDC)</a:t>
            </a:r>
            <a:endParaRPr lang="en-US" dirty="0" smtClean="0"/>
          </a:p>
          <a:p>
            <a:pPr>
              <a:buSzPct val="84000"/>
              <a:buFont typeface="Wingdings" charset="2"/>
              <a:buChar char="Ø"/>
            </a:pPr>
            <a:r>
              <a:rPr lang="en-US" dirty="0" smtClean="0">
                <a:hlinkClick r:id="rId3"/>
              </a:rPr>
              <a:t>National Weather Service</a:t>
            </a:r>
            <a:endParaRPr lang="en-US" dirty="0" smtClean="0"/>
          </a:p>
          <a:p>
            <a:pPr>
              <a:buSzPct val="84000"/>
              <a:buFont typeface="Wingdings" charset="2"/>
              <a:buChar char="Ø"/>
            </a:pPr>
            <a:r>
              <a:rPr lang="en-US" dirty="0" smtClean="0">
                <a:hlinkClick r:id="rId4"/>
              </a:rPr>
              <a:t>National Hurricane Center</a:t>
            </a:r>
            <a:endParaRPr lang="en-US" dirty="0" smtClean="0"/>
          </a:p>
          <a:p>
            <a:pPr>
              <a:buSzPct val="84000"/>
              <a:buFont typeface="Wingdings" charset="2"/>
              <a:buChar char="Ø"/>
            </a:pPr>
            <a:r>
              <a:rPr lang="en-US" dirty="0" smtClean="0">
                <a:hlinkClick r:id="rId5"/>
              </a:rPr>
              <a:t>OXFAM on Haiti Earthquake</a:t>
            </a:r>
            <a:endParaRPr lang="en-US" dirty="0" smtClean="0"/>
          </a:p>
          <a:p>
            <a:pPr>
              <a:buSzPct val="84000"/>
              <a:buFont typeface="Wingdings" charset="2"/>
              <a:buChar char="Ø"/>
            </a:pPr>
            <a:r>
              <a:rPr lang="en-US" dirty="0" smtClean="0">
                <a:hlinkClick r:id="rId6"/>
              </a:rPr>
              <a:t>Tornado Data</a:t>
            </a:r>
            <a:endParaRPr lang="en-US" dirty="0" smtClean="0"/>
          </a:p>
          <a:p>
            <a:pPr>
              <a:buSzPct val="84000"/>
              <a:buFont typeface="Wingdings" charset="2"/>
              <a:buChar char="Ø"/>
            </a:pPr>
            <a:r>
              <a:rPr lang="en-US" dirty="0" smtClean="0">
                <a:hlinkClick r:id="rId7"/>
              </a:rPr>
              <a:t>The “Nature” of the Problem</a:t>
            </a:r>
            <a:endParaRPr lang="en-US" dirty="0"/>
          </a:p>
        </p:txBody>
      </p:sp>
      <p:pic>
        <p:nvPicPr>
          <p:cNvPr id="5" name="Picture 4"/>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953000" y="2895600"/>
            <a:ext cx="3871913" cy="2571153"/>
          </a:xfrm>
          <a:prstGeom prst="rect">
            <a:avLst/>
          </a:prstGeom>
        </p:spPr>
      </p:pic>
      <p:sp>
        <p:nvSpPr>
          <p:cNvPr id="6" name="TextBox 5"/>
          <p:cNvSpPr txBox="1"/>
          <p:nvPr/>
        </p:nvSpPr>
        <p:spPr>
          <a:xfrm>
            <a:off x="609600" y="1524000"/>
            <a:ext cx="6934200" cy="923330"/>
          </a:xfrm>
          <a:prstGeom prst="rect">
            <a:avLst/>
          </a:prstGeom>
          <a:noFill/>
        </p:spPr>
        <p:txBody>
          <a:bodyPr wrap="square" rtlCol="0">
            <a:spAutoFit/>
          </a:bodyPr>
          <a:lstStyle/>
          <a:p>
            <a:r>
              <a:rPr lang="en-US" dirty="0" smtClean="0"/>
              <a:t>Using the Internet and the websites provided, create an alternative policy for lessening the effects of a particular natural disaster:</a:t>
            </a:r>
          </a:p>
          <a:p>
            <a:endParaRPr lang="en-US" dirty="0"/>
          </a:p>
        </p:txBody>
      </p:sp>
      <p:sp>
        <p:nvSpPr>
          <p:cNvPr id="8" name="TextBox 7"/>
          <p:cNvSpPr txBox="1"/>
          <p:nvPr/>
        </p:nvSpPr>
        <p:spPr>
          <a:xfrm>
            <a:off x="838200" y="5486400"/>
            <a:ext cx="7315200" cy="646331"/>
          </a:xfrm>
          <a:prstGeom prst="rect">
            <a:avLst/>
          </a:prstGeom>
          <a:noFill/>
        </p:spPr>
        <p:txBody>
          <a:bodyPr wrap="square" rtlCol="0">
            <a:spAutoFit/>
          </a:bodyPr>
          <a:lstStyle/>
          <a:p>
            <a:r>
              <a:rPr lang="en-US" dirty="0" smtClean="0"/>
              <a:t>2. Describe some negative impacts that people experience during a natural disaster. (</a:t>
            </a:r>
            <a:r>
              <a:rPr lang="en-US" dirty="0" smtClean="0">
                <a:hlinkClick r:id="rId9"/>
              </a:rPr>
              <a:t>Worksheet 2</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542661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Causes</a:t>
            </a:r>
            <a:endParaRPr lang="en-US" dirty="0"/>
          </a:p>
        </p:txBody>
      </p:sp>
      <p:sp>
        <p:nvSpPr>
          <p:cNvPr id="3" name="TextBox 2"/>
          <p:cNvSpPr txBox="1"/>
          <p:nvPr/>
        </p:nvSpPr>
        <p:spPr>
          <a:xfrm>
            <a:off x="914400" y="2438400"/>
            <a:ext cx="7239000" cy="646331"/>
          </a:xfrm>
          <a:prstGeom prst="rect">
            <a:avLst/>
          </a:prstGeom>
          <a:noFill/>
        </p:spPr>
        <p:txBody>
          <a:bodyPr wrap="square" rtlCol="0">
            <a:spAutoFit/>
          </a:bodyPr>
          <a:lstStyle/>
          <a:p>
            <a:r>
              <a:rPr lang="en-US" dirty="0" smtClean="0"/>
              <a:t>3. What are some reasons for the negative impacts that we experience as a result of a natural disaster? (</a:t>
            </a:r>
            <a:r>
              <a:rPr lang="en-US" dirty="0" smtClean="0">
                <a:hlinkClick r:id="rId2"/>
              </a:rPr>
              <a:t>Worksheet 3</a:t>
            </a:r>
            <a:r>
              <a:rPr lang="en-US" dirty="0" smtClean="0"/>
              <a:t>)</a:t>
            </a:r>
            <a:endParaRPr lang="en-US" dirty="0"/>
          </a:p>
        </p:txBody>
      </p:sp>
      <p:pic>
        <p:nvPicPr>
          <p:cNvPr id="4" name="Picture 3"/>
          <p:cNvPicPr>
            <a:picLocks noChangeAspect="1"/>
          </p:cNvPicPr>
          <p:nvPr/>
        </p:nvPicPr>
        <p:blipFill>
          <a:blip r:embed="rId3" cstate="print"/>
          <a:stretch>
            <a:fillRect/>
          </a:stretch>
        </p:blipFill>
        <p:spPr>
          <a:xfrm>
            <a:off x="2603500" y="3429000"/>
            <a:ext cx="3937000" cy="2857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policies are currently in place?</a:t>
            </a:r>
            <a:endParaRPr lang="en-US" dirty="0"/>
          </a:p>
        </p:txBody>
      </p:sp>
      <p:sp>
        <p:nvSpPr>
          <p:cNvPr id="3" name="TextBox 2"/>
          <p:cNvSpPr txBox="1"/>
          <p:nvPr/>
        </p:nvSpPr>
        <p:spPr>
          <a:xfrm>
            <a:off x="914400" y="2438400"/>
            <a:ext cx="7391400" cy="646331"/>
          </a:xfrm>
          <a:prstGeom prst="rect">
            <a:avLst/>
          </a:prstGeom>
          <a:noFill/>
        </p:spPr>
        <p:txBody>
          <a:bodyPr wrap="square" rtlCol="0">
            <a:spAutoFit/>
          </a:bodyPr>
          <a:lstStyle/>
          <a:p>
            <a:r>
              <a:rPr lang="en-US" dirty="0" smtClean="0"/>
              <a:t>4. Evaluate existing policies in dealing with the costs of a natural disaster. Do they work? List the pros and cons of such policies. (</a:t>
            </a:r>
            <a:r>
              <a:rPr lang="en-US" dirty="0" smtClean="0">
                <a:hlinkClick r:id="rId2"/>
              </a:rPr>
              <a:t>Worksheet 4</a:t>
            </a:r>
            <a:r>
              <a:rPr lang="en-US" dirty="0" smtClean="0"/>
              <a:t>)</a:t>
            </a:r>
            <a:endParaRPr lang="en-US" dirty="0"/>
          </a:p>
        </p:txBody>
      </p:sp>
      <p:pic>
        <p:nvPicPr>
          <p:cNvPr id="4" name="Picture 3"/>
          <p:cNvPicPr>
            <a:picLocks noChangeAspect="1"/>
          </p:cNvPicPr>
          <p:nvPr/>
        </p:nvPicPr>
        <p:blipFill>
          <a:blip r:embed="rId3" cstate="print"/>
          <a:stretch>
            <a:fillRect/>
          </a:stretch>
        </p:blipFill>
        <p:spPr>
          <a:xfrm>
            <a:off x="2514600" y="3200400"/>
            <a:ext cx="4445000" cy="29312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Policy</a:t>
            </a:r>
            <a:endParaRPr lang="en-US" dirty="0"/>
          </a:p>
        </p:txBody>
      </p:sp>
      <p:sp>
        <p:nvSpPr>
          <p:cNvPr id="3" name="TextBox 2"/>
          <p:cNvSpPr txBox="1"/>
          <p:nvPr/>
        </p:nvSpPr>
        <p:spPr>
          <a:xfrm>
            <a:off x="990600" y="2286000"/>
            <a:ext cx="7010400" cy="1200329"/>
          </a:xfrm>
          <a:prstGeom prst="rect">
            <a:avLst/>
          </a:prstGeom>
          <a:noFill/>
        </p:spPr>
        <p:txBody>
          <a:bodyPr wrap="square" rtlCol="0">
            <a:spAutoFit/>
          </a:bodyPr>
          <a:lstStyle/>
          <a:p>
            <a:pPr marL="342900" indent="-342900"/>
            <a:r>
              <a:rPr lang="en-US" dirty="0" smtClean="0"/>
              <a:t>5.  Create a policy that would lessen property damage and improve people’s lives during a natural disaster. Include improvements on current precautions/preparedness and evacuation procedures for the area in which you live. (</a:t>
            </a:r>
            <a:r>
              <a:rPr lang="en-US" dirty="0" smtClean="0">
                <a:hlinkClick r:id="rId2"/>
              </a:rPr>
              <a:t>Worksheet 5</a:t>
            </a:r>
            <a:r>
              <a:rPr lang="en-US" dirty="0" smtClean="0"/>
              <a:t>)</a:t>
            </a:r>
          </a:p>
        </p:txBody>
      </p:sp>
      <p:pic>
        <p:nvPicPr>
          <p:cNvPr id="4" name="Picture 3"/>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191000" y="3733800"/>
            <a:ext cx="2595563" cy="1954763"/>
          </a:xfrm>
          <a:prstGeom prst="rect">
            <a:avLst/>
          </a:prstGeom>
        </p:spPr>
      </p:pic>
      <p:sp>
        <p:nvSpPr>
          <p:cNvPr id="5" name="TextBox 4"/>
          <p:cNvSpPr txBox="1"/>
          <p:nvPr/>
        </p:nvSpPr>
        <p:spPr>
          <a:xfrm>
            <a:off x="685800" y="3962400"/>
            <a:ext cx="2819400" cy="2308324"/>
          </a:xfrm>
          <a:prstGeom prst="rect">
            <a:avLst/>
          </a:prstGeom>
          <a:noFill/>
        </p:spPr>
        <p:txBody>
          <a:bodyPr wrap="square" rtlCol="0">
            <a:spAutoFit/>
          </a:bodyPr>
          <a:lstStyle/>
          <a:p>
            <a:r>
              <a:rPr lang="en-US" i="1" dirty="0" smtClean="0">
                <a:solidFill>
                  <a:schemeClr val="accent2"/>
                </a:solidFill>
                <a:effectLst>
                  <a:outerShdw blurRad="50800" dist="38100" dir="2700000">
                    <a:srgbClr val="000000">
                      <a:alpha val="43000"/>
                    </a:srgbClr>
                  </a:outerShdw>
                </a:effectLst>
              </a:rPr>
              <a:t>For example, relocating to an even higher ground and further away from the shore for people living near the shores the Gulf of Mexico, or prohibiting people from living in such areas.</a:t>
            </a:r>
            <a:endParaRPr lang="en-US" i="1" dirty="0">
              <a:solidFill>
                <a:schemeClr val="accent2"/>
              </a:solidFill>
              <a:effectLst>
                <a:outerShdw blurRad="50800" dist="38100" dir="2700000">
                  <a:srgbClr val="000000">
                    <a:alpha val="43000"/>
                  </a:srgbClr>
                </a:outerShdw>
              </a:effectLst>
            </a:endParaRPr>
          </a:p>
        </p:txBody>
      </p:sp>
    </p:spTree>
    <p:extLst>
      <p:ext uri="{BB962C8B-B14F-4D97-AF65-F5344CB8AC3E}">
        <p14:creationId xmlns:mc="http://schemas.openxmlformats.org/markup-compatibility/2006" xmlns:mv="urn:schemas-microsoft-com:mac:vml" xmlns:p14="http://schemas.microsoft.com/office/powerpoint/2010/main" xmlns="" val="382551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57200"/>
            <a:ext cx="8041440" cy="1442674"/>
          </a:xfrm>
        </p:spPr>
        <p:txBody>
          <a:bodyPr/>
          <a:lstStyle/>
          <a:p>
            <a:r>
              <a:rPr lang="en-US" dirty="0" smtClean="0"/>
              <a:t>Present Your Solution</a:t>
            </a:r>
            <a:endParaRPr lang="en-US" dirty="0"/>
          </a:p>
        </p:txBody>
      </p:sp>
      <p:sp>
        <p:nvSpPr>
          <p:cNvPr id="3" name="TextBox 2"/>
          <p:cNvSpPr txBox="1"/>
          <p:nvPr/>
        </p:nvSpPr>
        <p:spPr>
          <a:xfrm>
            <a:off x="1295400" y="2133600"/>
            <a:ext cx="6096000" cy="1200329"/>
          </a:xfrm>
          <a:prstGeom prst="rect">
            <a:avLst/>
          </a:prstGeom>
          <a:noFill/>
        </p:spPr>
        <p:txBody>
          <a:bodyPr wrap="square" rtlCol="0">
            <a:spAutoFit/>
          </a:bodyPr>
          <a:lstStyle/>
          <a:p>
            <a:r>
              <a:rPr lang="en-US" dirty="0" smtClean="0"/>
              <a:t>6. Determine whether your policy is feasible, and create an abbreviation or a short word to summarize each policy. Create a poster that your group will present to the class. (</a:t>
            </a:r>
            <a:r>
              <a:rPr lang="en-US" dirty="0" smtClean="0">
                <a:hlinkClick r:id="rId2"/>
              </a:rPr>
              <a:t>Worksheet 6</a:t>
            </a:r>
            <a:r>
              <a:rPr lang="en-US" dirty="0" smtClean="0"/>
              <a:t>)</a:t>
            </a:r>
          </a:p>
        </p:txBody>
      </p:sp>
      <p:pic>
        <p:nvPicPr>
          <p:cNvPr id="5" name="Picture 4"/>
          <p:cNvPicPr>
            <a:picLocks noChangeAspect="1"/>
          </p:cNvPicPr>
          <p:nvPr/>
        </p:nvPicPr>
        <p:blipFill>
          <a:blip r:embed="rId3" cstate="print"/>
          <a:stretch>
            <a:fillRect/>
          </a:stretch>
        </p:blipFill>
        <p:spPr>
          <a:xfrm>
            <a:off x="3429000" y="3124200"/>
            <a:ext cx="4445000" cy="3340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Natural Disasters</a:t>
            </a:r>
            <a:endParaRPr lang="en-US" dirty="0"/>
          </a:p>
        </p:txBody>
      </p:sp>
      <p:sp>
        <p:nvSpPr>
          <p:cNvPr id="8" name="Content Placeholder 7"/>
          <p:cNvSpPr>
            <a:spLocks noGrp="1"/>
          </p:cNvSpPr>
          <p:nvPr>
            <p:ph idx="1"/>
          </p:nvPr>
        </p:nvSpPr>
        <p:spPr/>
        <p:txBody>
          <a:bodyPr/>
          <a:lstStyle/>
          <a:p>
            <a:pPr>
              <a:buFont typeface="Wingdings" charset="2"/>
              <a:buChar char="Ø"/>
            </a:pPr>
            <a:r>
              <a:rPr lang="en-US" dirty="0" smtClean="0"/>
              <a:t>Disaster-prone areas are susceptible to </a:t>
            </a:r>
            <a:r>
              <a:rPr lang="en-US" u="sng" dirty="0" smtClean="0"/>
              <a:t>severe weather </a:t>
            </a:r>
            <a:r>
              <a:rPr lang="en-US" dirty="0" smtClean="0"/>
              <a:t>such as hurricanes, tornadoes, earthquakes, floods, and tsunamis.</a:t>
            </a:r>
          </a:p>
          <a:p>
            <a:pPr>
              <a:buFont typeface="Wingdings" charset="2"/>
              <a:buChar char="Ø"/>
            </a:pPr>
            <a:r>
              <a:rPr lang="en-US" dirty="0" smtClean="0"/>
              <a:t>Natural disasters negatively impact lives.</a:t>
            </a:r>
          </a:p>
          <a:p>
            <a:pPr>
              <a:buFont typeface="Wingdings" charset="2"/>
              <a:buChar char="Ø"/>
            </a:pPr>
            <a:r>
              <a:rPr lang="en-US" dirty="0" smtClean="0"/>
              <a:t>The effects of natural disasters can be costly.</a:t>
            </a:r>
          </a:p>
        </p:txBody>
      </p:sp>
      <p:sp>
        <p:nvSpPr>
          <p:cNvPr id="9" name="Text Placeholder 8"/>
          <p:cNvSpPr>
            <a:spLocks noGrp="1"/>
          </p:cNvSpPr>
          <p:nvPr>
            <p:ph type="body" sz="half" idx="2"/>
          </p:nvPr>
        </p:nvSpPr>
        <p:spPr/>
        <p:txBody>
          <a:bodyPr/>
          <a:lstStyle/>
          <a:p>
            <a:r>
              <a:rPr lang="en-US" dirty="0" smtClean="0"/>
              <a:t>Severe weather occurs over the whole planet.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39538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894138" y="1531144"/>
            <a:ext cx="4699000" cy="3759200"/>
          </a:xfrm>
        </p:spPr>
      </p:pic>
      <p:sp>
        <p:nvSpPr>
          <p:cNvPr id="4" name="Text Placeholder 3"/>
          <p:cNvSpPr>
            <a:spLocks noGrp="1"/>
          </p:cNvSpPr>
          <p:nvPr>
            <p:ph type="body" sz="half" idx="2"/>
          </p:nvPr>
        </p:nvSpPr>
        <p:spPr/>
        <p:txBody>
          <a:bodyPr/>
          <a:lstStyle/>
          <a:p>
            <a:endParaRPr lang="en-US" dirty="0"/>
          </a:p>
        </p:txBody>
      </p:sp>
      <p:sp>
        <p:nvSpPr>
          <p:cNvPr id="6" name="Rectangle 5"/>
          <p:cNvSpPr/>
          <p:nvPr/>
        </p:nvSpPr>
        <p:spPr>
          <a:xfrm>
            <a:off x="381000" y="533400"/>
            <a:ext cx="361232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mc="http://schemas.openxmlformats.org/markup-compatibility/2006" xmlns:mv="urn:schemas-microsoft-com:mac:vml" xmlns:p14="http://schemas.microsoft.com/office/powerpoint/2010/main" xmlns="" val="1421148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894138" y="1651556"/>
            <a:ext cx="4699000" cy="3518376"/>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4470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311849" y="835025"/>
            <a:ext cx="3863578" cy="5151438"/>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 val="312202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894138" y="2088203"/>
            <a:ext cx="4699000" cy="2645082"/>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2709148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Effects of Population Change</a:t>
            </a:r>
            <a:endParaRPr lang="en-US" dirty="0"/>
          </a:p>
        </p:txBody>
      </p:sp>
      <p:sp>
        <p:nvSpPr>
          <p:cNvPr id="8" name="TextBox 7"/>
          <p:cNvSpPr txBox="1"/>
          <p:nvPr/>
        </p:nvSpPr>
        <p:spPr>
          <a:xfrm>
            <a:off x="990601" y="1752600"/>
            <a:ext cx="6934199" cy="923330"/>
          </a:xfrm>
          <a:prstGeom prst="rect">
            <a:avLst/>
          </a:prstGeom>
          <a:noFill/>
        </p:spPr>
        <p:txBody>
          <a:bodyPr wrap="square" rtlCol="0">
            <a:spAutoFit/>
          </a:bodyPr>
          <a:lstStyle/>
          <a:p>
            <a:r>
              <a:rPr lang="en-US" dirty="0" smtClean="0"/>
              <a:t>In the United States, population density and where we choose to live can account for the rising cost of hurricanes and other forms of natural disasters.</a:t>
            </a:r>
            <a:endParaRPr lang="en-US" dirty="0"/>
          </a:p>
        </p:txBody>
      </p:sp>
      <p:pic>
        <p:nvPicPr>
          <p:cNvPr id="9" name="Picture 8"/>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514600" y="2743200"/>
            <a:ext cx="4445913" cy="333443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259379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4" name="TextBox 3"/>
          <p:cNvSpPr txBox="1"/>
          <p:nvPr/>
        </p:nvSpPr>
        <p:spPr>
          <a:xfrm>
            <a:off x="1676400" y="2209800"/>
            <a:ext cx="6096000" cy="2616101"/>
          </a:xfrm>
          <a:prstGeom prst="rect">
            <a:avLst/>
          </a:prstGeom>
          <a:noFill/>
        </p:spPr>
        <p:txBody>
          <a:bodyPr wrap="square" rtlCol="0">
            <a:spAutoFit/>
          </a:bodyPr>
          <a:lstStyle/>
          <a:p>
            <a:pPr>
              <a:spcAft>
                <a:spcPts val="1200"/>
              </a:spcAft>
              <a:buFont typeface="Wingdings" charset="2"/>
              <a:buChar char="ü"/>
            </a:pPr>
            <a:r>
              <a:rPr lang="en-US" dirty="0" smtClean="0"/>
              <a:t> Form groups of four and choose one type of natural disaster and the effects that people experience for a particular area (examples: “Tornado Alley” in the Midwest; hurricanes in the southeastern part of the United States; earthquakes in California).</a:t>
            </a:r>
          </a:p>
          <a:p>
            <a:pPr>
              <a:spcAft>
                <a:spcPts val="1200"/>
              </a:spcAft>
              <a:buFont typeface="Wingdings" charset="2"/>
              <a:buChar char="ü"/>
            </a:pPr>
            <a:r>
              <a:rPr lang="en-US" dirty="0" smtClean="0"/>
              <a:t> Develop a solution to the problem using the PPA (Public Policy Analyst).</a:t>
            </a:r>
          </a:p>
          <a:p>
            <a:pPr>
              <a:spcAft>
                <a:spcPts val="1200"/>
              </a:spcAft>
              <a:buFont typeface="Wingdings" charset="2"/>
              <a:buChar char="ü"/>
            </a:pPr>
            <a:r>
              <a:rPr lang="en-US" dirty="0" smtClean="0"/>
              <a:t> Present your solution to the class.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Define the Problem</a:t>
            </a:r>
            <a:endParaRPr lang="en-US" dirty="0"/>
          </a:p>
        </p:txBody>
      </p:sp>
      <p:sp>
        <p:nvSpPr>
          <p:cNvPr id="6" name="TextBox 5"/>
          <p:cNvSpPr txBox="1"/>
          <p:nvPr/>
        </p:nvSpPr>
        <p:spPr>
          <a:xfrm>
            <a:off x="1295400" y="1905000"/>
            <a:ext cx="6781800" cy="923330"/>
          </a:xfrm>
          <a:prstGeom prst="rect">
            <a:avLst/>
          </a:prstGeom>
          <a:noFill/>
        </p:spPr>
        <p:txBody>
          <a:bodyPr wrap="square" rtlCol="0">
            <a:spAutoFit/>
          </a:bodyPr>
          <a:lstStyle/>
          <a:p>
            <a:pPr marL="342900" indent="-342900">
              <a:buAutoNum type="arabicPeriod"/>
            </a:pPr>
            <a:r>
              <a:rPr lang="en-US" dirty="0" smtClean="0"/>
              <a:t>Choose a natural disaster and a particular area in the United States in which it occurs, and describe the effects that are experienced. (</a:t>
            </a:r>
            <a:r>
              <a:rPr lang="en-US" dirty="0" smtClean="0">
                <a:hlinkClick r:id="rId2"/>
              </a:rPr>
              <a:t>Worksheet 1</a:t>
            </a:r>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362200" y="3124200"/>
            <a:ext cx="4241800" cy="281916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404515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183</TotalTime>
  <Words>459</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Sketchbook</vt:lpstr>
      <vt:lpstr>Dealing with Natural Disasters</vt:lpstr>
      <vt:lpstr>Natural Disasters</vt:lpstr>
      <vt:lpstr>Hurricanes</vt:lpstr>
      <vt:lpstr>Tornadoes</vt:lpstr>
      <vt:lpstr>Earthquakes</vt:lpstr>
      <vt:lpstr>Floods</vt:lpstr>
      <vt:lpstr>Effects of Population Change</vt:lpstr>
      <vt:lpstr>Your task</vt:lpstr>
      <vt:lpstr>Define the Problem</vt:lpstr>
      <vt:lpstr>Gather Evidence</vt:lpstr>
      <vt:lpstr>Identify the Causes</vt:lpstr>
      <vt:lpstr>What policies are currently in place?</vt:lpstr>
      <vt:lpstr>Create a Policy</vt:lpstr>
      <vt:lpstr>Present Your 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admin</dc:creator>
  <cp:lastModifiedBy>ann nigro</cp:lastModifiedBy>
  <cp:revision>23</cp:revision>
  <dcterms:created xsi:type="dcterms:W3CDTF">2014-09-09T23:03:53Z</dcterms:created>
  <dcterms:modified xsi:type="dcterms:W3CDTF">2014-09-10T00:17:59Z</dcterms:modified>
</cp:coreProperties>
</file>