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9" r:id="rId6"/>
    <p:sldId id="260" r:id="rId7"/>
    <p:sldId id="261" r:id="rId8"/>
    <p:sldId id="268" r:id="rId9"/>
    <p:sldId id="263" r:id="rId10"/>
    <p:sldId id="264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1" autoAdjust="0"/>
    <p:restoredTop sz="94660"/>
  </p:normalViewPr>
  <p:slideViewPr>
    <p:cSldViewPr>
      <p:cViewPr varScale="1">
        <p:scale>
          <a:sx n="111" d="100"/>
          <a:sy n="111" d="100"/>
        </p:scale>
        <p:origin x="-177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263ACA-8D3B-4239-965A-AD0D1B2CB7D1}" type="datetimeFigureOut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7C898AA-86BA-448A-A83A-E360201D18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sed.gov/press/ELLBlueprint" TargetMode="External"/><Relationship Id="rId7" Type="http://schemas.openxmlformats.org/officeDocument/2006/relationships/image" Target="../media/image12.jpeg"/><Relationship Id="rId2" Type="http://schemas.openxmlformats.org/officeDocument/2006/relationships/hyperlink" Target="http://flippedtips.com/plegal/TIPS/bestsol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chools.nyc.gov/Academics/ELL/default.htm" TargetMode="External"/><Relationship Id="rId5" Type="http://schemas.openxmlformats.org/officeDocument/2006/relationships/hyperlink" Target="http://p1232.nysed.gov/biling/docs/Part154_Guidance_2013_14.pdf" TargetMode="External"/><Relationship Id="rId4" Type="http://schemas.openxmlformats.org/officeDocument/2006/relationships/hyperlink" Target="http://www.carla.umn.edu/immersion/acie/vol4/may2001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biling/docs/DecRegPPPart154PDF.pdf" TargetMode="External"/><Relationship Id="rId2" Type="http://schemas.openxmlformats.org/officeDocument/2006/relationships/hyperlink" Target="http://www.ncte.org/library/NCTEFiles/Resources/PolicyResearch/ELLResearchBrief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aplusnyc.org/english-language-learner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12.nysed.gov/biling/docs/DecRegPPPart154PDF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p12.nysed.gov/irs/pressRelease/20130617/District-enroll-outcomes-and-diplomas-June172013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flippedtips.com/plegal/tips/worksheet3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tips/worksheet2.html" TargetMode="External"/><Relationship Id="rId7" Type="http://schemas.openxmlformats.org/officeDocument/2006/relationships/hyperlink" Target="http://flippedtips.com/plegal/tips/worksheet6.html" TargetMode="External"/><Relationship Id="rId2" Type="http://schemas.openxmlformats.org/officeDocument/2006/relationships/hyperlink" Target="http://flippedtips.com/plegal/tips/worksheet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lippedtips.com/plegal/tips/worksheet5.html" TargetMode="External"/><Relationship Id="rId5" Type="http://schemas.openxmlformats.org/officeDocument/2006/relationships/hyperlink" Target="http://flippedtips.com/plegal/tips/worksheet4.html" TargetMode="External"/><Relationship Id="rId4" Type="http://schemas.openxmlformats.org/officeDocument/2006/relationships/hyperlink" Target="http://flippedtips.com/plegal/tips/worksheet3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flippedtips.com/plegal/tips/worksheet5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75442" y="1300832"/>
            <a:ext cx="6014649" cy="1752618"/>
          </a:xfrm>
        </p:spPr>
        <p:txBody>
          <a:bodyPr/>
          <a:lstStyle/>
          <a:p>
            <a:r>
              <a:rPr lang="en-US" sz="5400" dirty="0" smtClean="0"/>
              <a:t>The Gap in </a:t>
            </a:r>
            <a:r>
              <a:rPr lang="en-US" sz="5400" dirty="0" smtClean="0"/>
              <a:t>Achievement</a:t>
            </a:r>
            <a:br>
              <a:rPr lang="en-US" sz="5400" dirty="0" smtClean="0"/>
            </a:br>
            <a:r>
              <a:rPr lang="en-US" sz="5400" dirty="0" smtClean="0"/>
              <a:t> </a:t>
            </a:r>
            <a:r>
              <a:rPr lang="en-US" sz="5400" dirty="0" smtClean="0"/>
              <a:t>for ELL’s of NYC</a:t>
            </a:r>
            <a:endParaRPr lang="en-US" sz="5400" dirty="0"/>
          </a:p>
        </p:txBody>
      </p:sp>
      <p:pic>
        <p:nvPicPr>
          <p:cNvPr id="1026" name="Picture 2" descr="http://schools.nyc.gov/NR/rdonlyres/8E483DCF-FF73-44B9-88F3-A2121165E436/130240/image_r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047338">
            <a:off x="2713959" y="2718089"/>
            <a:ext cx="6667500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67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hlinkClick r:id="rId2"/>
              </a:rPr>
              <a:t>Selecting the Best Public Policy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757372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What solutions did your group decide would be best?</a:t>
            </a:r>
          </a:p>
          <a:p>
            <a:endParaRPr lang="en-US" sz="35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3500" dirty="0" smtClean="0"/>
              <a:t>Why would this solution be successful?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sz="2600" u="sng" dirty="0" smtClean="0"/>
          </a:p>
          <a:p>
            <a:pPr algn="ctr"/>
            <a:r>
              <a:rPr lang="en-US" sz="2600" u="sng" dirty="0" smtClean="0"/>
              <a:t>Some Valuable Resources: </a:t>
            </a:r>
          </a:p>
          <a:p>
            <a:pPr algn="ctr"/>
            <a:r>
              <a:rPr lang="en-US" sz="2600" dirty="0" smtClean="0">
                <a:hlinkClick r:id="rId3"/>
              </a:rPr>
              <a:t>Article 1: The Blueprint for ELL Success</a:t>
            </a:r>
            <a:endParaRPr lang="en-US" sz="2600" dirty="0" smtClean="0"/>
          </a:p>
          <a:p>
            <a:pPr algn="ctr"/>
            <a:r>
              <a:rPr lang="en-US" sz="2600" dirty="0">
                <a:hlinkClick r:id="rId4"/>
              </a:rPr>
              <a:t>Article 2</a:t>
            </a:r>
            <a:r>
              <a:rPr lang="en-US" sz="2600" dirty="0" smtClean="0">
                <a:hlinkClick r:id="rId4"/>
              </a:rPr>
              <a:t>: Content Based Language Instruction</a:t>
            </a:r>
            <a:endParaRPr lang="en-US" sz="2600" dirty="0" smtClean="0"/>
          </a:p>
          <a:p>
            <a:pPr algn="ctr"/>
            <a:r>
              <a:rPr lang="en-US" sz="2600" dirty="0" smtClean="0">
                <a:hlinkClick r:id="rId5"/>
              </a:rPr>
              <a:t>Article 3: Commissioner's Regulations</a:t>
            </a:r>
            <a:endParaRPr lang="en-US" sz="2600" dirty="0" smtClean="0"/>
          </a:p>
          <a:p>
            <a:pPr algn="ctr"/>
            <a:r>
              <a:rPr lang="en-US" sz="2600" dirty="0" smtClean="0">
                <a:hlinkClick r:id="rId6"/>
              </a:rPr>
              <a:t>NYC DOE Website ELL</a:t>
            </a:r>
            <a:endParaRPr lang="en-US" sz="2600" dirty="0"/>
          </a:p>
        </p:txBody>
      </p:sp>
      <p:pic>
        <p:nvPicPr>
          <p:cNvPr id="6146" name="Picture 2" descr="http://cdn.sparkbooth.com/wp-content/uploads/2011/05/high-school-graduation-300x20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4703" y="2667000"/>
            <a:ext cx="2819400" cy="192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www.ncte.org/library/NCTEFiles/Resources/PolicyResearch/ELLResearchBrief.pdf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www.p12.nysed.gov/biling/docs/DecRegPPPart154PDF.pdf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aplusnyc.org/english-language-learners/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7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What are ELL’s?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092440" cy="3579849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200" b="0" dirty="0" smtClean="0">
                <a:latin typeface="Calibri" pitchFamily="34" charset="0"/>
                <a:cs typeface="Calibri" pitchFamily="34" charset="0"/>
                <a:hlinkClick r:id="rId2"/>
              </a:rPr>
              <a:t>ELL (English Language Learners) </a:t>
            </a:r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is defined as an active learner of the English language who may benefit from various types of language support (K-12)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57% of ELL’s were born in the US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43% were born outside the </a:t>
            </a:r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US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b="0" dirty="0">
                <a:latin typeface="Calibri" pitchFamily="34" charset="0"/>
                <a:cs typeface="Calibri" pitchFamily="34" charset="0"/>
              </a:rPr>
              <a:t>ELL’s do not fit into simple categories – diverse </a:t>
            </a:r>
            <a:r>
              <a:rPr lang="en-US" sz="3200" b="0" dirty="0" smtClean="0">
                <a:latin typeface="Calibri" pitchFamily="34" charset="0"/>
                <a:cs typeface="Calibri" pitchFamily="34" charset="0"/>
              </a:rPr>
              <a:t>groups of varying ethnicities, nationalities, race, languages, and cultures</a:t>
            </a:r>
            <a:endParaRPr lang="en-US" sz="3200" b="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sz="3200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0" name="Picture 2" descr="http://resources.saylor.org.s3.amazonaws.com/K12ELA/K12ELA007/Unit%201/K12ELA7-1.3.1-GarySotoBiography-BY-SA_files/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267200"/>
            <a:ext cx="2971800" cy="244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8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0"/>
            <a:ext cx="3581400" cy="4104132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>
                <a:latin typeface="Calibri" pitchFamily="34" charset="0"/>
                <a:cs typeface="Calibri" pitchFamily="34" charset="0"/>
              </a:rPr>
              <a:t>ELLs in New York City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graduation rates fall </a:t>
            </a:r>
            <a:r>
              <a:rPr lang="en-US" sz="2400" b="0" dirty="0">
                <a:latin typeface="Calibri" pitchFamily="34" charset="0"/>
                <a:cs typeface="Calibri" pitchFamily="34" charset="0"/>
              </a:rPr>
              <a:t>20 percentage points below the rate for the City’s students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overall 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Only 7 </a:t>
            </a:r>
            <a:r>
              <a:rPr lang="en-US" sz="2400" b="0" dirty="0">
                <a:latin typeface="Calibri" pitchFamily="34" charset="0"/>
                <a:cs typeface="Calibri" pitchFamily="34" charset="0"/>
              </a:rPr>
              <a:t>percent of ELLs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graduate on </a:t>
            </a:r>
            <a:r>
              <a:rPr lang="en-US" sz="2400" b="0" dirty="0">
                <a:latin typeface="Calibri" pitchFamily="34" charset="0"/>
                <a:cs typeface="Calibri" pitchFamily="34" charset="0"/>
              </a:rPr>
              <a:t>time and ready for college and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careers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ELL’s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are the fastest growing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segment of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the student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population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(highest growth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occurring 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7-12 grades</a:t>
            </a:r>
            <a:r>
              <a:rPr lang="en-US" sz="2400" b="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400800" cy="548640"/>
          </a:xfrm>
        </p:spPr>
        <p:txBody>
          <a:bodyPr/>
          <a:lstStyle/>
          <a:p>
            <a:r>
              <a:rPr lang="en-US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Defining the Social Problem:</a:t>
            </a:r>
            <a:endParaRPr lang="en-US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6" name="Picture 4" descr="http://d13kvjv9gs2swm.cloudfront.net/blog/wp-content/uploads/2013/06/College-dropou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990600"/>
            <a:ext cx="51054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23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libri" pitchFamily="34" charset="0"/>
                <a:cs typeface="Calibri" pitchFamily="34" charset="0"/>
              </a:rPr>
              <a:t> </a:t>
            </a:r>
            <a:r>
              <a:rPr lang="en-US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Gathering Evidence of the Problem:</a:t>
            </a:r>
            <a:endParaRPr lang="en-US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Non-Native English speakers show a 4% proficiency on reading portion of NAEP exam vs. 31% native speakers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Non-Native English speakers ages 14-18 y/o were 21 percent less likely to have completed high school in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2005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  <a:hlinkClick r:id="rId2"/>
              </a:rPr>
              <a:t>City Statistics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 descr="http://www.icphusa.org/filelibrary/Screen%20Shot%202013-08-21%20at%202.56.08%20P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926395"/>
            <a:ext cx="4849323" cy="3100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62286"/>
            <a:ext cx="1533525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95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"/>
            <a:ext cx="7520940" cy="3579849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TOP 10 ELL Languages in NYC</a:t>
            </a:r>
            <a:endParaRPr lang="en-US" sz="2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36" y="914400"/>
            <a:ext cx="8913264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193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Identifying the Causes of the Problem</a:t>
            </a:r>
            <a:endParaRPr lang="en-US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Where </a:t>
            </a:r>
            <a:r>
              <a:rPr lang="en-US" sz="2400" dirty="0" smtClean="0"/>
              <a:t>have schools and communities failed to support our large ELL populations in NYC?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Why is NYC heavily impacted by ELL populations?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What is the disparity between Native English Speakers and Non-Native speakers “ELL”? 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</a:rPr>
              <a:t>Use the Worksheet to Hypothesize Causes of the Problem </a:t>
            </a:r>
            <a:r>
              <a:rPr lang="en-US" sz="2400" dirty="0" smtClean="0">
                <a:solidFill>
                  <a:srgbClr val="0070C0"/>
                </a:solidFill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  <a:hlinkClick r:id="rId2"/>
              </a:rPr>
              <a:t>Worksheet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565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Evaluating Existing Public Policies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1973, Keyes v. Denver - U.S. Supreme Court ruled desegregate of schools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1974, the Lau v. Nichols - instructional program in which they can be given equal access to an education.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In 1978, </a:t>
            </a:r>
            <a:r>
              <a:rPr lang="en-US" sz="2000" dirty="0" err="1" smtClean="0">
                <a:latin typeface="Calibri" pitchFamily="34" charset="0"/>
                <a:cs typeface="Calibri" pitchFamily="34" charset="0"/>
              </a:rPr>
              <a:t>Castañeda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v. Pickard – educational programming for ELLs to be: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	1. based on sound educational research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	2. implemented with adequate commitment resources</a:t>
            </a:r>
          </a:p>
          <a:p>
            <a:pPr marL="457200" lvl="1" indent="0">
              <a:buNone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	3. evaluated and proven to be effective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No Child Left Behind Act (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2001)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AutoShape 4" descr="data:image/jpeg;base64,/9j/4AAQSkZJRgABAQAAAQABAAD/2wCEAAkGBxQSEhUUExQWFhUXGB0bGRgYGBofIBobGh4aGhocGBwYHSogIB8lHB0eIjEhJSkrLi4uGx8zODMsNygtLisBCgoKBQUFDgUFDisZExkrKysrKysrKysrKysrKysrKysrKysrKysrKysrKysrKysrKysrKysrKysrKysrKysrK//AABEIAMkA+wMBIgACEQEDEQH/xAAcAAABBQEBAQAAAAAAAAAAAAAGAgMEBQcBAAj/xABOEAACAQIEAgYDCwgHCAIDAAABAhEDIQAEEjEFQQYTIjJRYXGBkQcjQlJicpOhscHSFFRzgrKz0fAVJDNDksLxFiU1U4Oiw+E04kRjlP/EABQBAQAAAAAAAAAAAAAAAAAAAAD/xAAUEQEAAAAAAAAAAAAAAAAAAAAA/9oADAMBAAIRAxEAPwAW6G8LRsqrvSViVqFdShphogyI8QOe5GL3NcHpMtLTQoByhJ95QdrsRqGnxJsfA4pejWddcnQUZV3Gl4YMsN77UOxHK49WLY8TqfmVX0hlwEx+G5VqjUWytITTDColFQJMggMF7LCAQJ2OBurwjqKwPULV0mdJphkcR4QQARq81IAHKbV+JP8AmlYejQfvxxOJv+aV4/6Y+rVgCjI8OyVRFqLlcuuoAgNQpKy+TArIIOHhwTJfm2U+ho/hwJf0m/5pX9lP8ePNxRueTzF/FKf48AYDguS/Ncp9DS/Djp4HkvzTK/Q0fw4DTxMyCMpmf8FP8WPf0qfzTM+jq6f48AQca4JlZoaMrlh772oo0xK9XVsYXbVp38B5Ys/6Byc//Eyv0FL8OA2nxEFlBy2YTUwXUyJA1EAFofbFkaI5AYAiXgOT/NMr9BS/DhQ6P5P8zyv0FL8OB9aQ5x7BhjPVKdJWdyFQb/cB4k+GAvOLZPh2WpGrWyuWCiwAy9LU7HZEGm7H2AAkwAcZlxBUecw9KnSV1cU6VNAFBEKoiACFD6i25YC14w51v5S/5RVUjL0qiL1YmSHJJRSARrIUSfMbWw5lnYFQoFStXp1ZpgleqLuX0KAVhgik+RCgbXAt9z/hmVrZQs2WoOy16iFnpIxsEdbsJjS4wR/7P5P8zy30FL8OMy6M8RWmlRTTq1PfA001VgAUVd9Q+LaLYuH4wp/uMz9GPvfAGn+z+T/M8t9BS/Djx6PZP8zy30FL8OAtOLr/AMnM/Rf/AGwocYG/U5j6L/7YAx/2fyn5nlvoKf4cc/2fyn5nlvoKX4cCJ4ym5pV/ov4HCqHEw5tTrbbtTAHtZo9WAK/9nsp+Z5b/APnpfgxz+gcoP/xMsPH3il9fZxQ2H88/VhXVlhJNvDATcxlsgthlcs58FoUo9un7JxX5jK5d9srlVHlQpT7Sv2Rh1Ei+FOtsBAThOXBP9XofRJ+HCv6Iy3/IofRU/wAOJQF8KIwEJ+F5f83o/RJ4/NwpOFZf82ofRU/w4lMN/wCf55YSDgGl4Tlvzeh9DT/Djq8Ly+wy9Af9JPw4fpnHNUYCP/R1H/kUPoqf4cZx0oUDN1go0gNYKAALDYCwxp6m84zDpV/8uv8APOANehdIJksuwLE1NZILSAVqVANI5SBeNzfDvSOlVemiUmK66qqWEyFM+BBjmYPKOeInQvOK2VoUxOqmH1Wt2nZgQf1o8bYtuK5XrqYpg6SzWbwK3H2YBNLKCgwoq9SoAuqajAkXUG8CxmQOUHETi9CrU6qlTZkDvD1FNwqqzEWMju+QmBOOcMzFVqrCsIqIgBPxhIg+wb88WL1ghps0gaiJjxBX6pwEfh2gLpSrUqaSyk1SCwKsVZSQBzEifHfwXX4bUzNWnRWo9Glpd6j02AZgpVQimbdpryI9MRj1HLKhOkDtS5I5lneT57D2YuuD3YnwQ/Ww/hgINbKCkwph3eFBlyC0EsBJAE90iYm1/HEQ8JqZqto62pRo00DMaZAeozk6QrSYA0mZHLYyCLLi39sf0aftVf44l8F+H6E/8n8cBU5zLdWer1M2l6Q1NEsC1Nr6QATeNhMTzxL04Y4y3vzfpKP2UcdzubSkhqOdKr9Z5BRzJ5D7r4D2drpSRqlRtKrufHwAHNjyAwE5+s+bD1Kp6umlPVl6ZYDUWMDcdomDJkG0LMGGs7xgZmtrrgiiqMadMbTBUEmRJm5IPwYsMK0wKdTMzUNSgVoqASZQhEmCJuS0AkmSLSBgFuWr5hAo6tmNE5en3ljshWvPYCKWJMwS3nh3J1ND0aeXLJmC9RKtXbvMyCCWEaR29gSdHNQuI6LUKks2pyKXWVCf7BVd6ara8sdLEATIAAk4lUKanrKFEgZZa6M9Uk6lWyKfgyAessAdwRsWIP8ARRKgfNUqZ1OWpqrW0yXqU+siboNQbnIjxwUvwVssA5zNSspIVhUVZDMYVkK7LNipnvAzbFF0Sr0xnn0HTSIfTqMnSj0NBNhBIJMRYmBtgt4nnkqLoUMe0rTsOywaBN9x5YCAMm9XsI2hmtr0htA3ZtJIkwCB5kTacRxkTQYr+UtmEI+EF1owIEalswaT5jTHPDpRjubHwx3RbANMTyFvHDqUzucKp74edL2uLH/1gGSsERbCgML0bY8o+zAIxx8LI8/q/mMI04BIGOYXGPBcAhsJjCnbCVGA4DjznCScORIwDM4zTpQZzdf9I31GMacVxl/HzOazH6ap9TsMAfdGMqEymVgXek7HzJqAD2D78XL0oKelvsxXdGiPyPJsTtRIAteXO0X+D4Ysy2xjb78AxmlmoPm/eI+/ELiVUoKJ06vfQIG8kx7dsWBViZttEwMMZlNVmVTBkSNiNiPPAJpxMjbQtvDt1f8ATFtwcdo/N/zHFaqmJgCwG3K5+8+3DtKu690x42G295GAe4p/bN8xP/JiXwde/wDqf5sV1aox7TQxsJIHKfD+b4g8U6QjKJ3pciRT7MkXAJMdlfPnBgGDgH+kebSi9R3PZFSltu0JRaFHMwJ8t9sD+Uy9TOuK1cRS/uqQJuDzJ3g/GsX5QoAwmlk3rsc3n2HKEYQoEADWvIWHY7zQNU7GJxLjdTMN1VANpa1u8/jPxV8vDvGLAPca4giZynUpaajU00aQDpDjXoA0xMFhZfCN8RcplzSrIhOnMpUuz3SlTC65Ylr7lp8miSQS7xPgPUZfrdU1FdZjYAysLzJ1FTPkYHM8ytNDB1EZdnoDM1G3aoVd3VfKDJuYMG8KCDjVWrq4ohqVL8nV6imPfXpDtWGkMSzRYbhdgcTutWnTqGSlA1MuiUSQHrCmoV6liC0iG1BZYugtpkd4XkGzApkp7ylOqlFV1DrCpBLVCSsIHZWL2llgkt3bnLcPRXbMVWXUIGuISkoGlUorHJQFBjU3IAkghD4dkKrZn8qqIKQqFwKXNQVX4oAUyq9mJuZvuQKkYpavSUVK9GlTQCkaoQM06yTzABhRYjTc33G2L2MApQPXhDp4Y8cKHLANUx/MYXOElYxw4Bw44MeDY6TgOEYbbC8JOASBjxOFY5GAaUYWwtjyb46wwDKiTjzDHQuFlcAywxl/HP8A5WY/T1f3jY1QLjK+NGczmP09X942A0PolT/qWWMbof23xdDFb0OvkMr+jP7b4tnSMAl8MFdrYlE4bZcBG54Vp8pnCc5WWmhd2CIolmPL/wBzYAXJsMDmbqV86NKg0Msebd+oPMD4J+LIUg7tYYBzjPSQT1OVHWVSY1AalB56Bs5G8nsjzvEOlk6eVBr5lusrMZAmTq+TPeYWlzZbRyJczWYo5BCtNdVQi8m8eNRhsvgoifK7Yj5DglSu3W5oteITZj4CB3E8FHaudtyEVUr595MLTU+elT5c3eOfn8EHF+ooZKnN5bnYvUI5eEA+hR6d4vFekFOgOrpBWZRAA/s6ccjG5HxR6yNsROGcBqVm63NFu1HZNnbwBjuL5CDvZd8BBzbV84HqsIpUldx8UaVJKrzZyBBb9kQMT+jnDHzDoI000FFxTLQtRQwWrUbTcL2ahkmQxCiZgWfEs2GDZWgFLGm6sZC06NOCrs7bKFBvyHmYU1uZ6QmnTXL5Qs3ZVGrsp6yrpnStJLlKYk6Vu3aJ7LTgCbpDxqhlVNKkNyW0LYtqZmltwqSzQOQJ0g3OKHheRr549Y5001JGuDoTkRTWe0/ImeXabYFzo/0SLMHzMkkyKYaST41WF5+SDfmd1xN6QdLFpacvlQHqKdPZWUWPgoq94jaFsOc7YCQaNDLoFARTrUhnYa6hU28LTB7IABjnvbtz5RgOpdFK9SnVqVnFJnBftXfWbjXsFG1pJG2kRgzqMGJPiZ9uAYOFhsKAwicAnzx4HHVOOxgExhQGPY4MApRhFRRhQfHDgOY5hWEKcBw45OFA48TgE48TF8dmMOVoEYBtTbGS8Zvma+39tV/bbGtg4yLix9/r/pqn7bYDUehZ/qGV/Rn95UGLas2KjoT/AMPyvzG/e1MXFRcAw7xjnW4U4tiORgKziVamYqVdOimx0hrrqk9qIvUjYQSt45nFNW41XrkrlUYCYNQgTPzm7CeuW8Iw7xLhKDMvWruOpEMqsT8OSR83WGOkXMgen2d6VUUAFJS8WFurQcrDf9UKPTgFZDhlPKr11ZgakyXaSAx5JN2b5XeN4i+IGb41VzDdVl1ZQdz8IjxY7Ivr8L3jC6PCauYbrs2xpoosDCwu9g1qa7XbtGPQcP5jjlCgujKoD4mCFnaST23Ppj08sAvJcMo5NVqVmUvyPIHwpLuSPjRPzRiJmOM1sy3VUQUBvvDFRJLVH2RALkiwi5OHclwGpXbrcyzSY7OzkcptCD5IE32XmR0OE01TTp00hcoJHWEXmoZ1FR4E9o3PZA1AO5bhzVE6mgQtAEdZWII6512IXcqmyU7AXZiGNrqhlsvkk1khZsXcyzfJAH7KjzM74g8X6TItqOlzEah3FAFo096PAQvnyxVZPg1bNN1tZiqR333ZfCkloHnZbyJ2wD3FOklWv71QDIrf42HPWw7q7SAfIlpjFjw6pQyCAM01IkhQNbHlaeyo5BiB6ycDnEOICmxp5fsKO889onn2uUXEiIvEc5XB+i9at2m96pm+pwdTeapIJn4zEC83wE3ifTOswIoqKY+V2ibgwfggHmACfA88FnC6mqjSaZmlTPtRScR+FcBy9AqQmtgR26naNjyHdB8wJ88K4IkZekszoXQfTTJpn9nATyMIIvhcY4MA3joxwjCgMBwmccIwrTjpGAaGOG2HSMIdcB0HHGOOgY4RgORhJwtRjjDANnfCiMKC4U7TGwjaMA3Sp9r2YyDiV61Y/wD7an7bY2bLL2l9IxjGaPvj+bsfaxwGq9BP+HZWfiv+9q4umXFP7n4/3blfm1P31XF4wwEaqmGzSw/VGAjpPxyv+UHLZcsCAFPVrLszKGIBgkQCIKwdzOAuOk3CVrKhc6RTeTBiUIhhJMASFJPIBvPFb/TWSy4PUopYWlKcE8r1XEkefa8pxWZShxHL++aKxU94OTUVpmRUQsTfumQDBsRviwyJy1GjTrJlqhd2IpgS5VgSNEsIVl2kCWFxzABluHZrNsGrA0qUyFj7EJkmPht42tbFl+T5PJ3YqKg5sddTwkKO76QFHniI+X4hXPbqjLr8QOQfX1csfMMw22GF5XohSTtVahq84AKL49ohpPtHowEWjx7ram7UqCDVUI77LyQR3S7QsKZgsdUAxHzmczGfqFUWE+IO4vh1jQAfIR6Bi7q8GStoA0pl1uFpwBUc7tK/BC21bkl4I3PuIcbo5RerRQWG1NIAB37ZHd8ebGZjngG+H8DpZca6pFR1Ey0BEi8wd4+M3hMDEXM8Tq5tzSyoJt26zWCrZZE3G++/gOeKVcy+cqDr6miiCJAIUC9o1GC3ymmN45G14lk6VINWyTaTSuwWpqKgXOqbx4qSRa4MDAX/AAjo3QywUgdZUH94w2PyFuF9N288WmXrio7Ip1Mpg3+FtF/A785BABOOZLM9bTp1I09YiuB4BgGA+vAzwnMFc7VROrEtURKtbVoWoms6WAIPaIKlpnwBmCBRoqKStRFUwCNLTMzNokRHnzxV5bitCirJUq00Ir1wAT41qjCYsLMN4GGumPEKn5Eulx171FpsaQdQph2dQHOtWGiDMG58cAL5FlGmnURhrjsMD8CmwMble2RMRIOAO890uoU5halSPhKAFJ8i5BjzjCeDdK6desKMFS06STvCgwfPvc4sPGwzQ6O1jTLFKjm3dmwVWNyREAjSB4keNmMrQR6lHqzpfrEsoYmSyiCLbX29vgF/xTpXUJ/qqKVGzuCdXzVkQPCZJHIbY5wLpc7VlpZlFGshVZFI0sTCh1JNibSNvO8DXD+HhXZKq1XNPUCtI7lLNBAmBE8rXwQcS6Po1CnVpgosExUZjptq1Frkjs7ATvAwBDX6R5RW0tXWQYMK5E/OVSp9RxaZeqroGRldW2ZTIPojAlkM9NGohAJV4vSYBbSO2VvPIWMbgbYl9B5BzCxCe9uoi0trDER4qF9gwBA0AEkwBuTsPScMU81TqGEqU3I5I6sR6QpwCdI+KvXzVSipYojlFUGANMo7RzYmSCdhAEYpA5XRVp1IIbssJ7JEG07iD9xGA1PP8QpUAOtcJq2mbxExblIwrJZ2lWB6qojwLhTceZG4HntgWzufavWWqKLPoytOoyooYKX7TaZ3nWsDmF5xhriSqIrU1NLZ1fSUYNFzBg78tiPEHAGhXHtGInG+ItTp0yq3cgH5JI1EDz39h9SMvxGjWUrUEwADvG4EgbePqwE9lxzTiuytegjKlN2Us0aT3SSDAjkZFjveD5WuA7QXtCImRA9eMP1zcxJufXfGx8aqslBzTjW2lFmwmoyoeYiFLNJMCL4xsDAbB7ngnh2WsRC1PX79V+rl6ji2zdVEUvUdUQbljH27+gXxW+58P925X5tT9/WxTdNK4bN5ei/9miip4gszMu3OFSI+UcBa0ekeVqFQtXvWBanUUG4HedAu/ieYwNcWoA8ScqnahAVYwC+gXJAsunT65JscHdOpCrQCJTUqW06SQ6GQ+rUqxBIJJ7N+9G9L0nyaUqQqQdSaOqeCSVmVRvGF1XPJBJ8QTSSo6Lr/ACZqb0zr6ssGU6iJUmZBWDsLnkMD/E1bL5OhRTWpWu7a4gEqGtHgRUsbghJ+FA9wTiQOmgkAO66iqmTc6nYn4WktsLX5WBtmsrSqArVWRcReRyMReR4eIHhgA+pUz1cTR6oKdihVCfEE1nJB9EfcINTojmKh99qpPm7VGB9kf92GMpnnpdlG01BYq4AIPwgwew9cfdggyvD+I5lV01aSq47LakUEETY0kZ9vC+ApeO9JncmnRmnTHZBU9pgLCCO6vgFvHO8CV0c6Hlu3mgVX4NG6sfOpEFBz02Y89PMh6GdDTl3evmQnYpkBJBKOSulw3dDAKwBv3+WJeZ4tSpyH1B9zThS173KsUH+Pn54AM4zlEoZmr1tFCrEmjKwgEJACosdkMFPZN1m83KRm6VcSKdPXWUK5Wk6yGkMFNampYeJgbgGYwNdKeLnMBQNKBXOhCQWIKjt1b2G4GmwuCWO0roxVVHp1+IVjQpramvVVYckaJLIhUKACd5bewuQLaPZAUkk7SedyQPULDyGBnpnToqoq2FbWs6ZOra9TSwKwFHaBB2F5kWmX49TCkV1VXEq19SEra0+YIAIIsp2kYtsp0YyavWrGrThyfeoXRoeGQaVkhNJkMmkxGwkMApma/XZelmCg6mlUVGVgCGkaS7KLAA6FUATLNcYoc4tN1krTonQrAUka5ZSADqRYnQdtjMTg76QcSSnQejl6dJgEGpSQ6JIGnrFpywUzId1UWVi0xgK4h0drikK/ZinSUMrWLCXckhV0LZxGpgSAxvgCDJUMtTrLUSpVipSWCVKaivZJGtQw2uCCDNj4er8OP5YuYpNT1GoutWgkKAgYoIPeVWBNj2hBucCWWzIq9WlGiwqzpkBZYzYHSoHtk+eCTgGZVKpSpmEqNqJ6u5PIA0yYFwB2SbzNpsDLK+QzNMUhppktpYgmUIA0SKbtqWNMhTGoHnizzXEDoemumo1JWdg4NQBADIbulm0zAJBkGZ50vSTiT5qmupBl6C1d3aSX0kIXZRbsM1ha+5ti54EtOjR05UmvWY2qqlRaSloGpndRq08lWS2xiTgB7+lutYKAO0LCZAG8kkm0XiTg04DlDTpAuAKlQBnADgAXKgCoS2xLGTu7cowxwPguTp5+q5es2liSGYNBJUlg9mIVtSnVJsCSbgkb8Ryi0xTBNZhq6tajCmyogBYdYbsFJk96JuBGAzRslRqV85rqNTfVXZQKTMCy1CxBKjbSDbxPlex4tw2nVoKKaligmUE9gd4AhY85It4YquN1dOaqu6inrJXsamEgDUJBkNvIO51W3wTdHMoiAPXqpQD2oisCNbNIVgRZVOlgCdwWIsLgP8QBytZe/TD5ejpVoKjRTWkys4de0GU91TeDsbPcEqtm6/aGpdLFmLRpgrtG5JIWLWY+eJ/FeiNXPVGqAMhEIHeRrO4C0yO6JNwRc3PiX9E8jQoPUyNSiVdjKVAGY1FAOiWCwmkSZgKdR5zIDfS3R1dI1dXViuNTKygiadULLOQsaiJk3A3EyIHR5KIRtTmsx1Ah2DACd1aWmYnUDz9eJXSvjNACvQpa8wqghqy6Vpo4uoLkwxDATp35eQUnExOpiG+SheTHIs6wBykajY254AxyPDKdSsO1TqIh1jSxLKQSArkGF7dwDMhWtY4JIxmvDel1ak8hUNMkk04iZ567nVtB2tERg/4Pxalmk10ibGGVhDKeUxIggSCCQYPMEAKTp/nFSglM3qO4ZR4KneY/4tIHyp+DjNAMaN7pWULrlmAkhqg9TBCB7V+3GcDAbH0BH+7cr5Cp+/rYZ6Z8OLrSqqhJpa5YE9lTpIlQLrIJm0eu0joF/wANyvzav7+tgu4TlRAdgCSYGoSIsvoDapid4gQTgM4y3GAERKoVuqeQC5UgjcHxvtzG4vfF7l802aRn06aQ0js6ypnUL9oAi0DVKzOCarkUzFeplyqpTpqtTTopMavWvVBDGojFVDIQIvOrkAMRV4j1KsKKIqGyAgRpEiSpsZBsJAAMeJwEPg3Daa1CadFNZF2CAQBF30kLcxZAkmNwCyr4JSzX5VUp5p1rUDTL0m6tACVamsEadSuoJUoSQORMGLLhfHESkalSkdZHbNOmBIUtpnUwOqDfz8RGKrPdIKeZot1LZjL1QXFNgUBDiy9akkMsqJBvHmBgIXTngWVqNQD0XarUdgDSIUFEMstck9zSbMvaGw3wniPE2pjU1RDp7upEUAR2UHVpqKC8LDm5s22GOI8XejQBr1zXdQRqKompmiVUU1ESQN5NiScZ8Wli7Xdjdud+QnYbADwAwGjZbitduHrnKhXdlKgEEsHKUg5JJMEG4bukEyYOM5fMs76md9TElrLdrapld5JsItBHhi4znGlp8MoUFeXavVrVQN0CTSprDfGA1A3Fp8MVP5XMCZIsLmTNoE+M4Az6JZlGTqI7YY1O0AVAXQttXwo8J53Bti4r1VGoDQ4M6tSBpB3DAXidzBjwAFsty+afrBTSQ9Q9Wu8yx0iw8SY9mNPbIrl4FGlXzDWGpqgJWBGrXUYIhMnuQd+WAD+M9ivWEAdsmJm7QzCQd5LKfAgg3GCjo039XoiIZXDLEd01QCVjY2cHY7k2NxbpflepzJMKi1aa1IWYVlJRpMnUYAJYRMzE3N/l83TylJVbVADEK0kuTEncBZKkgCwDEeeAqOlHF6r1KlAuwoUakKAY1NeoQwsYTWog2GkRjnCulLKqUQAxBMObhUO4iRN9lkAzecCOa4hNaoWOpWqMS1rnUSXjzkkjz8sMLm9KgAkHWWJHmFBjz7IwBvxzLtlqeqgo6piQpUAMGIJ6tjyWFbSAINwb6cUfDsj1qVKtUgsF1nxEAkCRfYbeeIi8dqCmiswZQxYSZNgyQ4/WJvv7cXPX0qlISdBq28g07H5J8PM4DvQ7OsjlH1CmwOonUIgSDYiOftwS5iuaKtVbcHRTmLuZuSwLQov3yDPK2B/hbOKbI3aWqhVGNtDns6SZNxIM2BE+GCWvTolddSodKsxARnXfUCGZSCFBnukbD1hRcJqzU706gVJmZkgtN/LA7WonM13bsk1WYywtpEuAdIOyiPVi86ZZhFo0noymp2FmZgZVw13rPBFtlUifCMBjZm2+ANMvlMtlsuVOcdmYluooVSUOkwrFAAFfSAZLi0RIGCBuLZbJU9Iq6nudbm5JuSoY2Bj7Jk3xkprGbYt8gaA06yyVAbsRqkQIEarAGYIUn6hgLql0pNHNmrlWimd10yssB1hWmyqAdV9pJF2IJm44j0qrDJV3/KWZqs0EGoElmIDkaAVUrTmylTLjUgJU4B+KkCuSHDalVpBm+kKb6QeXMDfEziHSJ3p5akyLGXVlVuZDkltxA7Ohf1flEYA/yFGi+QSkU0rVoIGCWIkKzAWmdQ2jfAtxfogzVH6uujsAoCaDMKq0wIpNVqTAEl1EkkkjA0/Gauow1trwdvq9mJtfpTmXWGceEgNt8wsaXr0T54CkB9I8v44K/c8zmjNinyrIy/rIDUUn1Kw/XwJOYjEjKZoowdSQy3BG+0EesSPXgNG6YqGSpYFkCkCVBEX+ERFpkc+V4xl4GDPN19VB6bFggZWKB2CNKiDAIB7UQSJsJuMBYGA2PoN/w7Kjyq/v62CDh3SMhjR6js0rFjV7TaixMU+rIIMzdxYjbA/0Fn+j8v6KsfT1jhPSau1JkqomsaWRu1pgKdSnwtqfcjAXPFuIIj1KuorrRUK/GVDUZbXiTUawJnxOGeEcNFcirm3dV0sy0dWhdCFZas253W0gQTMjARkM5SaulXMZmmFTUWUENAEaYsQTPIxIkW3BjxLP1KjoKitFPtKKdNurX4IaY06tmAewBBjAB/TLMtRzjLTbqerABFNiqqDBRRpjshNMDwIxRUOkNSnVZiWPb1XYknbvEm8+J8fLFl0yXKN74jP1oVVVAU0QpiwGogAExDxYDyxS8P4d+UMO3TpAd4uW/wC1UUsfZ68A7mOItXcvU52Vbwg+qWPM4Sa1ri387YIeBdGMvWBNXiVOi43pmnBW5glqtRZ8bCLi+F8R6LZemhalxOlWPJBSN9p7VOo4G/hywAjniXaZmwWT4cpxCdDOnfb7MFNfgsU6xWpTdqclipaGAVWXRqUGYncC+BxQQQ4AJLQARI+3AFfQ/JVQwcIDaUZreQJ56BuNpIsTyL8tlSDPaeoRLVCAEWPigQGO4Hejx3wC1+kXECP7QICwBKpTF7d4gE898dpcYz5IDZkqLAkLTJ3VT8GZE/VgLT3RciFFGpAClalN4uSYDKWYk6iQGvY9n2A/5YxDfGaNTczF9/Z7MX2fzOYq0CK2YaoNQIQhBfS0GwmZMb7E78qDM5U09Orn4eqfZPLANBsOLT2JBg8/4HFxxjhyUKVNTo652BJVnJVNIYqykBRdkgrM9q4iMOZqippUVNQESe1pg3VgZAJ2gCb89+YUMc8L/KTp08gZHkfLBDkshS6hyQrMNrnfltisXIK2oK0MASByJBXnJixPO0YB3hfEyiwxMBg1lmWF1ER4jfwLYsaeXbM0ajuCDTK9UQDrOonWsKYIAhtpBm4E4V0U4bRdSa0yrQBMAgxcxe0RAt6ZjBdw/N5UAKHpINgCdE8vhgbta9/tIZpnIAVLmGJLMvaEgDSDJtYmIFzzxGZwUVAoDB3YvaWDLSCqfJSjEX/vDtzMOnGXPWK4AZAFEqQRuZBZdjBNj6cUnC+GdYrOULKH02aLgAxO2zYCuoiNvuw/qiBb6jzP8ME9Hoc1RFdKLwZ+GlwDBszTvzAviFnuitakuvRUVOZYEgHwYwNJ+Sb2PnAUOYMlV+ECZg8jETq228f44jV9z6sTsxQKmWBgCA0R6thivrvJ+oYBCnDs+GEKvpwsWwCahtOLrLdHCygmqFkckJ+tX/hvipUwQQDMiLbmRt57YNqRZk96lm+Ckdo2JjwBteCBb1AK/iXV9qoCDrQDQLL2GeIvIB+Lyn1ASGLviPBMzRKU6qgSmodpSAF3BKmJB3Hnad8Uk4DaOgSn+j8uf0v7+tiH7pHEeqyvVDv5g6fRTTSzn1nSvodvDEvoB/w+h6av76rgd91NJrZe/wDctb9ff1/5cAFKsD+Y+rHMvmTScOkagIUkA6du7qFo8vVjtWwxEOAcq1mclnZmYmSWYkk+JJJJPmcWOUcUoa948PCDuPAn2nFbSE4nVBaPKMBcQHe5J7EgaRdHIgH0FX9psedhlqaiCPA38xMn025zsMDq5h1KaTcoVubEh6j8vnjbxGCOmOxy7sWBEcv5j/1gGRT6qjxEmO4ukbXNIWHoJj1YGqC/2Y8/sBO/qwZcYqg5GqpBuszG7qFAuB8kYE3sB5Kx9kD78BNrn3ip5EH/ALUOPZa9U3kaiw9EM/8AmXHQPeqvzV+teWGsuPfo8A0+kdWv3H2YCdwXKiqUVxIW8AxqgFQJ8yRt4Yj9K8tSSqgptqplgwBvYbgkAWgi5gkPziTGzeZelT1ISDqAJkggGTIg+IH27gHELN52rVq0zWOoiCBAEBiCbRYmB7MBbdKG1VKUwQaCusNI7Uqdja9OOW2K7M5Zlp0RBGqL/PNvrOPceqqXUqGUaAvsLE6SAB8Llf0YZz3E1dAqKVAAAtFxBtDnmJwFzwjJOUYT9uINHLOlQHwYT6DbnymB6xhGU4+yT2Zn5Uf5T7MRzxdi+qD6JUz5GUg+sYA+4MEGZpFO6wZXAAbSY1a4g7KrG48MEXBciyZinrABFWtItugcEqJmNRVgfRGA7oPUrVs2lWllfeFDCqdKqhUoVa6qAzDUIUX9AM4Psm852OSoxG5vUWiTEn5P24BHul1i2QqqVZgdEMYhSXQczN5IsOeMNfM1Kbnq3dCOaOy/skfzGNs90irGQbnLrsfih38fkz6sYdnBFRxvDEewxgLnK9KeIECkmbzJLuNIFZ9RZiAAGJm5PiN8WNOlmn1NV4o+pRLKuYr1WEbg9oKCPDV7MCihSDM8vvn7sSxS5KCvkpgekE7DnscBacb4gKaIiVTWqaagqVGB7WomGux7QJNwb6RqwNri2OUXVSUIHmqgKgwWBaNOo8zMTbflioo7DntgJSMAZOCZKiBqlI01K2m1o3uQIEECDI3tgYb7sFfCKysqs2kOo0NMFXXYBwecc/RbAR+MuvUmmgVFLU79mGu2xXswCNuRgeBJN0Lyg1SGLhFgEsGgtI5GO7qEeY8sRFrUsswqUlTU7LT0Lz6w3YqDMaFcAxpJYjkcFXBUVaZ0rpDVGYiIvCi45GALffOAGulFdalaqCT7zR0KOWs6nqN6gQvI9keGMzGNA4jSirnL71K59pc/fHqwAA4Dafc8T/d9DyNW3/Wq74GvdRr/ANZpKBdcvJPjrqPA9Wmf1sFPudx/R9AH41Xf9NVwKe6pRjM0H/5lHR60qOST6esHswAXUc4YOHqi4bdIJB3BI9mAXlVv68TFO+I2T54lFIwC6sdWpG6Vhv4OjW9tIH/XFxwnMF6V7kWN/G42xQV9vXPsDD7zi76P5bV1gmDuB46ZJPokDAQukuYc1aSaiFamGKg2J6ypJPn2R7MRs93R80j2lP59uJXSMRmKA8KC/XUrH78RuKCCngT964CwZfeq3o8+S/6YbyF61TewP7Rb7CMSsus06gnvT+yPHFdlK6o7sd+1Ajc7ATNthy5naLhG4tXtoEWYE+m8D68RnbU1Mxz0+wz/AJsN5k2nnP8AHHqLXUfLX7Y/n0YC/wCPUwMmmnUVNZCNQ2mnVkSANXpjxGBkrgz4tR18LVuaVFMeQZ6X2v8AzIwJPSIvFsBHAw/RQbkSJ9v/AKx5KctHtxJprLAfz4YDX/cxyujJ0zyatW58pCX/AMP14k8Dqg52r+kdR6ESR9WLnoxkerydKkQAVGrnYuesaR4hnOB7otfMavGtUJ9dMffgIfutVurySxAb8oSLA3CVPHw70+IGMcXzPr3xrfu5MBQyqTc1Xb1KgBt6XHt5YypqB0K4uDv8kgxf7QfPAR2xNoaezeTG0G3KPs9uIbLiRlypsQAfEz/pgCnoS4GfyxIkazY+JVgh8+1pwLcRyvU16tOI6uq6AeSMQPqGCzoVQnOUByDMxPmiO4v+rip6fpHEczylkPranTYn1kz68BUfB9GLjgBVm0sSLWKxPoJYG0eEYqqKyuJPB62iqPTefPAFJ4QLhGN6iMAxsOzyYbm5Itv6cHHCqGmjTE30kne7FmLH1sSfXgeenPbA3QH1r5nBPwg6qNM7WNj6TM/XgAzpKNFbMjloLWn4dIMx9bE4zfGm9ObVapjeh/kIH1YzHAbF0D4kqZCip1TNWezO9aqd8Dvuo5oVKuXKzam24i+ubeqMTOiB/qdL01P3tTEDp1RB6gyJmoNxz6v1YAVytHrHRSdzf0CWb/tBw1mzNR/nN9ZOCbo/waXGqAYaN5I0uDAjwnbFNn8siv2TJ3byJvz/AJuMBDyu5GLGmuxPIH+Aw1TUWOJmWpzTZhfSRI9MiSZ2BEc7kbYCHVW6jz+y+LXhLilVpMfjQfINKE+wziozW49P22xYZayhhyM3532wE3pjlQtfLkA6uqKs1gGZapIj0K4E87RzxS8Y7yelv8uLb3QjD0IkDQ4H6pUfwwLI5JEkmPE/xwBLlK0Ui28t6fg3xTVu+R4FvtxZ5Y/1Zz4P+AffiqJ7bfOb7TgGMytvX/HDnC8satWmg+E6jwmWA39e+J2ToKy1yyghaBYb2brKSg2+cR+tiHweuadek4AJVwYYSDyIIO4IJHrwGkUuFnM0a1NHAoFXAfSoBKiUWmBPYRgCWJJJG5vjP6SyFtcx9n83xs2Z4ki5OvWAAVaTwABvphBbxJUD0jGRimV5SLbfzt54CsrIQ8cyBPqkfYB7cTeE0NVRZ21AeyCZHhcYTxEMtUyLMog+SyhuflI3sxa9HaM1aK7FnX1amB9twMBtPD67LTTTDmTFzDCYkkidvL274GeipAq7QGqMY3iRH2KP5OCzgeV0UqYIuFAuNvK+3+mBTouJdDv76w/aT+JwFF7uikrkjyBrj2jLkfYcZxlKrrTJQ91u0PENsfbIPpGNU93DLxlMq2/v7CfTTMe3T9WMo4dVho5N2T6D/Df1YBmoZmwHkMNjEjMU4Yiw9GGqSSY2wBT0CzMZmkwglOsEbWam4m382xC6f3z1RojWtNvZTRPtU4l9BKYbMtpFlpsbkcyqXJt8I+z04a90GmRmk86CncfHqjl6MBR0O7hAscOZMTI5jDbDn54DR+jOaFWgJuV35TykR/IjF5ks21JAgGrTNybm83jAD0QzDU6iiU6uoYhmAZW8U5+RBsRHPc0pIQqnSVDSRPMydUcrNOAoemVYuazER7xPjHZdfrjGd40XpWvvdQx/cET9J/79uM904A86O9IKFHK0qb1yrLrldNUxqqOw7qkbEbYgdLeN0q3VdXULhdZaziNWgDvqN4O3hgWOOHbAXOWz7Zdz2ipCkx2hJZJWYHyh7PLEKkQQzTABUGx3YNGwPxDhjN94+k/acI+CfSPsOAlpmlA731H+GLTh+bpIQlVygZSrgq/ZDSytAXcHSfaMD9Tc4VW7x9eAmvXQkdob+DeB8vHBJl8/k/yco1ZNQ1R2Ksm5ME9Xs3LwkeGAsfdjwwF90tzyVRltD6itI6jDC50fGA+Kbi2KnILJewMU3N5tA3HnfEdth6P8xx4bnAWhzyigUUjUzXEGQIF5iNx44hUKgG5jEbHPHAEHCq1MrmQXEtl2CiGJJlWgQN+zioy1UBlJNgwPsIOJXRz+3/Uf9k4rE2wB5xnjqnINQDhutNPTE3FN9Tbi/dQezFTk6iVuqQPDNKkXnaQTb07YH27o+c32JhivscAR8czlNvyZabrp/Jaa1I+C7Va1WqrCLMC/14t+j2ZoJXo1nqoqrWS7G0B5m+0aT9eAmr3m9J+/HG2/w/8AkwH0fR6ZcOgAZ3Lk2ga+eBDg3HspTqdvNUVKV7y4FgVBMH0NjGKux9GJOc/tH+cftwGt+61x3KZrIotDM0qrJXV9KNJgrUU2/WxklDeZAi9zExyHn5YTS2b1fbhA39f8MBZ5plKnUwDqAY+MCAR674iaImCp0tEgyCZMEHmDEg+jHM53/wBWn+7TDK8/R/mGAL+hueoUWql6iJqURqYDYmVk87j2Yr+mvEqdauvVkMqIF1gyGJJa0bgaonxnA/j2AfytpPIffOFsRG4wzT7jelfsfDeAtshWQSrFQe/TZo7LiGg/JdRp8AerPjjQ6HSTLjbMUIa5VqikE+YnceIg+eMlGFDAaH0n4plqlKr1VWkCaTDQtUNLQ3ckzeYiSZm+ABTHIesY4MKw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xQSEhUUExQWFhUXGB0bGRgYGBofIBobGh4aGhocGBwYHSogIB8lHB0eIjEhJSkrLi4uGx8zODMsNygtLisBCgoKBQUFDgUFDisZExkrKysrKysrKysrKysrKysrKysrKysrKysrKysrKysrKysrKysrKysrKysrKysrKysrK//AABEIAMkA+wMBIgACEQEDEQH/xAAcAAABBQEBAQAAAAAAAAAAAAAGAgMEBQcBAAj/xABOEAACAQIEAgYDCwgHCAIDAAABAhEDIQAEEjEFQQYTIjJRYXGBkQcjQlJicpOhscHSFFRzgrKz0fAVJDNDksLxFiU1U4Oiw+E04kRjlP/EABQBAQAAAAAAAAAAAAAAAAAAAAD/xAAUEQEAAAAAAAAAAAAAAAAAAAAA/9oADAMBAAIRAxEAPwAW6G8LRsqrvSViVqFdShphogyI8QOe5GL3NcHpMtLTQoByhJ95QdrsRqGnxJsfA4pejWddcnQUZV3Gl4YMsN77UOxHK49WLY8TqfmVX0hlwEx+G5VqjUWytITTDColFQJMggMF7LCAQJ2OBurwjqKwPULV0mdJphkcR4QQARq81IAHKbV+JP8AmlYejQfvxxOJv+aV4/6Y+rVgCjI8OyVRFqLlcuuoAgNQpKy+TArIIOHhwTJfm2U+ho/hwJf0m/5pX9lP8ePNxRueTzF/FKf48AYDguS/Ncp9DS/Djp4HkvzTK/Q0fw4DTxMyCMpmf8FP8WPf0qfzTM+jq6f48AQca4JlZoaMrlh772oo0xK9XVsYXbVp38B5Ys/6Byc//Eyv0FL8OA2nxEFlBy2YTUwXUyJA1EAFofbFkaI5AYAiXgOT/NMr9BS/DhQ6P5P8zyv0FL8OB9aQ5x7BhjPVKdJWdyFQb/cB4k+GAvOLZPh2WpGrWyuWCiwAy9LU7HZEGm7H2AAkwAcZlxBUecw9KnSV1cU6VNAFBEKoiACFD6i25YC14w51v5S/5RVUjL0qiL1YmSHJJRSARrIUSfMbWw5lnYFQoFStXp1ZpgleqLuX0KAVhgik+RCgbXAt9z/hmVrZQs2WoOy16iFnpIxsEdbsJjS4wR/7P5P8zy30FL8OMy6M8RWmlRTTq1PfA001VgAUVd9Q+LaLYuH4wp/uMz9GPvfAGn+z+T/M8t9BS/Djx6PZP8zy30FL8OAtOLr/AMnM/Rf/AGwocYG/U5j6L/7YAx/2fyn5nlvoKf4cc/2fyn5nlvoKX4cCJ4ym5pV/ov4HCqHEw5tTrbbtTAHtZo9WAK/9nsp+Z5b/APnpfgxz+gcoP/xMsPH3il9fZxQ2H88/VhXVlhJNvDATcxlsgthlcs58FoUo9un7JxX5jK5d9srlVHlQpT7Sv2Rh1Ei+FOtsBAThOXBP9XofRJ+HCv6Iy3/IofRU/wAOJQF8KIwEJ+F5f83o/RJ4/NwpOFZf82ofRU/w4lMN/wCf55YSDgGl4Tlvzeh9DT/Djq8Ly+wy9Af9JPw4fpnHNUYCP/R1H/kUPoqf4cZx0oUDN1go0gNYKAALDYCwxp6m84zDpV/8uv8APOANehdIJksuwLE1NZILSAVqVANI5SBeNzfDvSOlVemiUmK66qqWEyFM+BBjmYPKOeInQvOK2VoUxOqmH1Wt2nZgQf1o8bYtuK5XrqYpg6SzWbwK3H2YBNLKCgwoq9SoAuqajAkXUG8CxmQOUHETi9CrU6qlTZkDvD1FNwqqzEWMju+QmBOOcMzFVqrCsIqIgBPxhIg+wb88WL1ghps0gaiJjxBX6pwEfh2gLpSrUqaSyk1SCwKsVZSQBzEifHfwXX4bUzNWnRWo9Glpd6j02AZgpVQimbdpryI9MRj1HLKhOkDtS5I5lneT57D2YuuD3YnwQ/Ww/hgINbKCkwph3eFBlyC0EsBJAE90iYm1/HEQ8JqZqto62pRo00DMaZAeozk6QrSYA0mZHLYyCLLi39sf0aftVf44l8F+H6E/8n8cBU5zLdWer1M2l6Q1NEsC1Nr6QATeNhMTzxL04Y4y3vzfpKP2UcdzubSkhqOdKr9Z5BRzJ5D7r4D2drpSRqlRtKrufHwAHNjyAwE5+s+bD1Kp6umlPVl6ZYDUWMDcdomDJkG0LMGGs7xgZmtrrgiiqMadMbTBUEmRJm5IPwYsMK0wKdTMzUNSgVoqASZQhEmCJuS0AkmSLSBgFuWr5hAo6tmNE5en3ljshWvPYCKWJMwS3nh3J1ND0aeXLJmC9RKtXbvMyCCWEaR29gSdHNQuI6LUKks2pyKXWVCf7BVd6ara8sdLEATIAAk4lUKanrKFEgZZa6M9Uk6lWyKfgyAessAdwRsWIP8ARRKgfNUqZ1OWpqrW0yXqU+siboNQbnIjxwUvwVssA5zNSspIVhUVZDMYVkK7LNipnvAzbFF0Sr0xnn0HTSIfTqMnSj0NBNhBIJMRYmBtgt4nnkqLoUMe0rTsOywaBN9x5YCAMm9XsI2hmtr0htA3ZtJIkwCB5kTacRxkTQYr+UtmEI+EF1owIEalswaT5jTHPDpRjubHwx3RbANMTyFvHDqUzucKp74edL2uLH/1gGSsERbCgML0bY8o+zAIxx8LI8/q/mMI04BIGOYXGPBcAhsJjCnbCVGA4DjznCScORIwDM4zTpQZzdf9I31GMacVxl/HzOazH6ap9TsMAfdGMqEymVgXek7HzJqAD2D78XL0oKelvsxXdGiPyPJsTtRIAteXO0X+D4Ysy2xjb78AxmlmoPm/eI+/ELiVUoKJ06vfQIG8kx7dsWBViZttEwMMZlNVmVTBkSNiNiPPAJpxMjbQtvDt1f8ATFtwcdo/N/zHFaqmJgCwG3K5+8+3DtKu690x42G295GAe4p/bN8xP/JiXwde/wDqf5sV1aox7TQxsJIHKfD+b4g8U6QjKJ3pciRT7MkXAJMdlfPnBgGDgH+kebSi9R3PZFSltu0JRaFHMwJ8t9sD+Uy9TOuK1cRS/uqQJuDzJ3g/GsX5QoAwmlk3rsc3n2HKEYQoEADWvIWHY7zQNU7GJxLjdTMN1VANpa1u8/jPxV8vDvGLAPca4giZynUpaajU00aQDpDjXoA0xMFhZfCN8RcplzSrIhOnMpUuz3SlTC65Ylr7lp8miSQS7xPgPUZfrdU1FdZjYAysLzJ1FTPkYHM8ytNDB1EZdnoDM1G3aoVd3VfKDJuYMG8KCDjVWrq4ohqVL8nV6imPfXpDtWGkMSzRYbhdgcTutWnTqGSlA1MuiUSQHrCmoV6liC0iG1BZYugtpkd4XkGzApkp7ylOqlFV1DrCpBLVCSsIHZWL2llgkt3bnLcPRXbMVWXUIGuISkoGlUorHJQFBjU3IAkghD4dkKrZn8qqIKQqFwKXNQVX4oAUyq9mJuZvuQKkYpavSUVK9GlTQCkaoQM06yTzABhRYjTc33G2L2MApQPXhDp4Y8cKHLANUx/MYXOElYxw4Bw44MeDY6TgOEYbbC8JOASBjxOFY5GAaUYWwtjyb46wwDKiTjzDHQuFlcAywxl/HP8A5WY/T1f3jY1QLjK+NGczmP09X942A0PolT/qWWMbof23xdDFb0OvkMr+jP7b4tnSMAl8MFdrYlE4bZcBG54Vp8pnCc5WWmhd2CIolmPL/wBzYAXJsMDmbqV86NKg0Msebd+oPMD4J+LIUg7tYYBzjPSQT1OVHWVSY1AalB56Bs5G8nsjzvEOlk6eVBr5lusrMZAmTq+TPeYWlzZbRyJczWYo5BCtNdVQi8m8eNRhsvgoifK7Yj5DglSu3W5oteITZj4CB3E8FHaudtyEVUr595MLTU+elT5c3eOfn8EHF+ooZKnN5bnYvUI5eEA+hR6d4vFekFOgOrpBWZRAA/s6ccjG5HxR6yNsROGcBqVm63NFu1HZNnbwBjuL5CDvZd8BBzbV84HqsIpUldx8UaVJKrzZyBBb9kQMT+jnDHzDoI000FFxTLQtRQwWrUbTcL2ahkmQxCiZgWfEs2GDZWgFLGm6sZC06NOCrs7bKFBvyHmYU1uZ6QmnTXL5Qs3ZVGrsp6yrpnStJLlKYk6Vu3aJ7LTgCbpDxqhlVNKkNyW0LYtqZmltwqSzQOQJ0g3OKHheRr549Y5001JGuDoTkRTWe0/ImeXabYFzo/0SLMHzMkkyKYaST41WF5+SDfmd1xN6QdLFpacvlQHqKdPZWUWPgoq94jaFsOc7YCQaNDLoFARTrUhnYa6hU28LTB7IABjnvbtz5RgOpdFK9SnVqVnFJnBftXfWbjXsFG1pJG2kRgzqMGJPiZ9uAYOFhsKAwicAnzx4HHVOOxgExhQGPY4MApRhFRRhQfHDgOY5hWEKcBw45OFA48TgE48TF8dmMOVoEYBtTbGS8Zvma+39tV/bbGtg4yLix9/r/pqn7bYDUehZ/qGV/Rn95UGLas2KjoT/AMPyvzG/e1MXFRcAw7xjnW4U4tiORgKziVamYqVdOimx0hrrqk9qIvUjYQSt45nFNW41XrkrlUYCYNQgTPzm7CeuW8Iw7xLhKDMvWruOpEMqsT8OSR83WGOkXMgen2d6VUUAFJS8WFurQcrDf9UKPTgFZDhlPKr11ZgakyXaSAx5JN2b5XeN4i+IGb41VzDdVl1ZQdz8IjxY7Ivr8L3jC6PCauYbrs2xpoosDCwu9g1qa7XbtGPQcP5jjlCgujKoD4mCFnaST23Ppj08sAvJcMo5NVqVmUvyPIHwpLuSPjRPzRiJmOM1sy3VUQUBvvDFRJLVH2RALkiwi5OHclwGpXbrcyzSY7OzkcptCD5IE32XmR0OE01TTp00hcoJHWEXmoZ1FR4E9o3PZA1AO5bhzVE6mgQtAEdZWII6512IXcqmyU7AXZiGNrqhlsvkk1khZsXcyzfJAH7KjzM74g8X6TItqOlzEah3FAFo096PAQvnyxVZPg1bNN1tZiqR333ZfCkloHnZbyJ2wD3FOklWv71QDIrf42HPWw7q7SAfIlpjFjw6pQyCAM01IkhQNbHlaeyo5BiB6ycDnEOICmxp5fsKO889onn2uUXEiIvEc5XB+i9at2m96pm+pwdTeapIJn4zEC83wE3ifTOswIoqKY+V2ibgwfggHmACfA88FnC6mqjSaZmlTPtRScR+FcBy9AqQmtgR26naNjyHdB8wJ88K4IkZekszoXQfTTJpn9nATyMIIvhcY4MA3joxwjCgMBwmccIwrTjpGAaGOG2HSMIdcB0HHGOOgY4RgORhJwtRjjDANnfCiMKC4U7TGwjaMA3Sp9r2YyDiV61Y/wD7an7bY2bLL2l9IxjGaPvj+bsfaxwGq9BP+HZWfiv+9q4umXFP7n4/3blfm1P31XF4wwEaqmGzSw/VGAjpPxyv+UHLZcsCAFPVrLszKGIBgkQCIKwdzOAuOk3CVrKhc6RTeTBiUIhhJMASFJPIBvPFb/TWSy4PUopYWlKcE8r1XEkefa8pxWZShxHL++aKxU94OTUVpmRUQsTfumQDBsRviwyJy1GjTrJlqhd2IpgS5VgSNEsIVl2kCWFxzABluHZrNsGrA0qUyFj7EJkmPht42tbFl+T5PJ3YqKg5sddTwkKO76QFHniI+X4hXPbqjLr8QOQfX1csfMMw22GF5XohSTtVahq84AKL49ohpPtHowEWjx7ram7UqCDVUI77LyQR3S7QsKZgsdUAxHzmczGfqFUWE+IO4vh1jQAfIR6Bi7q8GStoA0pl1uFpwBUc7tK/BC21bkl4I3PuIcbo5RerRQWG1NIAB37ZHd8ebGZjngG+H8DpZca6pFR1Ey0BEi8wd4+M3hMDEXM8Tq5tzSyoJt26zWCrZZE3G++/gOeKVcy+cqDr6miiCJAIUC9o1GC3ymmN45G14lk6VINWyTaTSuwWpqKgXOqbx4qSRa4MDAX/AAjo3QywUgdZUH94w2PyFuF9N288WmXrio7Ip1Mpg3+FtF/A785BABOOZLM9bTp1I09YiuB4BgGA+vAzwnMFc7VROrEtURKtbVoWoms6WAIPaIKlpnwBmCBRoqKStRFUwCNLTMzNokRHnzxV5bitCirJUq00Ir1wAT41qjCYsLMN4GGumPEKn5Eulx171FpsaQdQph2dQHOtWGiDMG58cAL5FlGmnURhrjsMD8CmwMble2RMRIOAO890uoU5halSPhKAFJ8i5BjzjCeDdK6desKMFS06STvCgwfPvc4sPGwzQ6O1jTLFKjm3dmwVWNyREAjSB4keNmMrQR6lHqzpfrEsoYmSyiCLbX29vgF/xTpXUJ/qqKVGzuCdXzVkQPCZJHIbY5wLpc7VlpZlFGshVZFI0sTCh1JNibSNvO8DXD+HhXZKq1XNPUCtI7lLNBAmBE8rXwQcS6Po1CnVpgosExUZjptq1Frkjs7ATvAwBDX6R5RW0tXWQYMK5E/OVSp9RxaZeqroGRldW2ZTIPojAlkM9NGohAJV4vSYBbSO2VvPIWMbgbYl9B5BzCxCe9uoi0trDER4qF9gwBA0AEkwBuTsPScMU81TqGEqU3I5I6sR6QpwCdI+KvXzVSipYojlFUGANMo7RzYmSCdhAEYpA5XRVp1IIbssJ7JEG07iD9xGA1PP8QpUAOtcJq2mbxExblIwrJZ2lWB6qojwLhTceZG4HntgWzufavWWqKLPoytOoyooYKX7TaZ3nWsDmF5xhriSqIrU1NLZ1fSUYNFzBg78tiPEHAGhXHtGInG+ItTp0yq3cgH5JI1EDz39h9SMvxGjWUrUEwADvG4EgbePqwE9lxzTiuytegjKlN2Us0aT3SSDAjkZFjveD5WuA7QXtCImRA9eMP1zcxJufXfGx8aqslBzTjW2lFmwmoyoeYiFLNJMCL4xsDAbB7ngnh2WsRC1PX79V+rl6ji2zdVEUvUdUQbljH27+gXxW+58P925X5tT9/WxTdNK4bN5ei/9miip4gszMu3OFSI+UcBa0ekeVqFQtXvWBanUUG4HedAu/ieYwNcWoA8ScqnahAVYwC+gXJAsunT65JscHdOpCrQCJTUqW06SQ6GQ+rUqxBIJJ7N+9G9L0nyaUqQqQdSaOqeCSVmVRvGF1XPJBJ8QTSSo6Lr/ACZqb0zr6ssGU6iJUmZBWDsLnkMD/E1bL5OhRTWpWu7a4gEqGtHgRUsbghJ+FA9wTiQOmgkAO66iqmTc6nYn4WktsLX5WBtmsrSqArVWRcReRyMReR4eIHhgA+pUz1cTR6oKdihVCfEE1nJB9EfcINTojmKh99qpPm7VGB9kf92GMpnnpdlG01BYq4AIPwgwew9cfdggyvD+I5lV01aSq47LakUEETY0kZ9vC+ApeO9JncmnRmnTHZBU9pgLCCO6vgFvHO8CV0c6Hlu3mgVX4NG6sfOpEFBz02Y89PMh6GdDTl3evmQnYpkBJBKOSulw3dDAKwBv3+WJeZ4tSpyH1B9zThS173KsUH+Pn54AM4zlEoZmr1tFCrEmjKwgEJACosdkMFPZN1m83KRm6VcSKdPXWUK5Wk6yGkMFNampYeJgbgGYwNdKeLnMBQNKBXOhCQWIKjt1b2G4GmwuCWO0roxVVHp1+IVjQpramvVVYckaJLIhUKACd5bewuQLaPZAUkk7SedyQPULDyGBnpnToqoq2FbWs6ZOra9TSwKwFHaBB2F5kWmX49TCkV1VXEq19SEra0+YIAIIsp2kYtsp0YyavWrGrThyfeoXRoeGQaVkhNJkMmkxGwkMApma/XZelmCg6mlUVGVgCGkaS7KLAA6FUATLNcYoc4tN1krTonQrAUka5ZSADqRYnQdtjMTg76QcSSnQejl6dJgEGpSQ6JIGnrFpywUzId1UWVi0xgK4h0drikK/ZinSUMrWLCXckhV0LZxGpgSAxvgCDJUMtTrLUSpVipSWCVKaivZJGtQw2uCCDNj4er8OP5YuYpNT1GoutWgkKAgYoIPeVWBNj2hBucCWWzIq9WlGiwqzpkBZYzYHSoHtk+eCTgGZVKpSpmEqNqJ6u5PIA0yYFwB2SbzNpsDLK+QzNMUhppktpYgmUIA0SKbtqWNMhTGoHnizzXEDoemumo1JWdg4NQBADIbulm0zAJBkGZ50vSTiT5qmupBl6C1d3aSX0kIXZRbsM1ha+5ti54EtOjR05UmvWY2qqlRaSloGpndRq08lWS2xiTgB7+lutYKAO0LCZAG8kkm0XiTg04DlDTpAuAKlQBnADgAXKgCoS2xLGTu7cowxwPguTp5+q5es2liSGYNBJUlg9mIVtSnVJsCSbgkb8Ryi0xTBNZhq6tajCmyogBYdYbsFJk96JuBGAzRslRqV85rqNTfVXZQKTMCy1CxBKjbSDbxPlex4tw2nVoKKaligmUE9gd4AhY85It4YquN1dOaqu6inrJXsamEgDUJBkNvIO51W3wTdHMoiAPXqpQD2oisCNbNIVgRZVOlgCdwWIsLgP8QBytZe/TD5ejpVoKjRTWkys4de0GU91TeDsbPcEqtm6/aGpdLFmLRpgrtG5JIWLWY+eJ/FeiNXPVGqAMhEIHeRrO4C0yO6JNwRc3PiX9E8jQoPUyNSiVdjKVAGY1FAOiWCwmkSZgKdR5zIDfS3R1dI1dXViuNTKygiadULLOQsaiJk3A3EyIHR5KIRtTmsx1Ah2DACd1aWmYnUDz9eJXSvjNACvQpa8wqghqy6Vpo4uoLkwxDATp35eQUnExOpiG+SheTHIs6wBykajY254AxyPDKdSsO1TqIh1jSxLKQSArkGF7dwDMhWtY4JIxmvDel1ak8hUNMkk04iZ567nVtB2tERg/4Pxalmk10ibGGVhDKeUxIggSCCQYPMEAKTp/nFSglM3qO4ZR4KneY/4tIHyp+DjNAMaN7pWULrlmAkhqg9TBCB7V+3GcDAbH0BH+7cr5Cp+/rYZ6Z8OLrSqqhJpa5YE9lTpIlQLrIJm0eu0joF/wANyvzav7+tgu4TlRAdgCSYGoSIsvoDapid4gQTgM4y3GAERKoVuqeQC5UgjcHxvtzG4vfF7l802aRn06aQ0js6ypnUL9oAi0DVKzOCarkUzFeplyqpTpqtTTopMavWvVBDGojFVDIQIvOrkAMRV4j1KsKKIqGyAgRpEiSpsZBsJAAMeJwEPg3Daa1CadFNZF2CAQBF30kLcxZAkmNwCyr4JSzX5VUp5p1rUDTL0m6tACVamsEadSuoJUoSQORMGLLhfHESkalSkdZHbNOmBIUtpnUwOqDfz8RGKrPdIKeZot1LZjL1QXFNgUBDiy9akkMsqJBvHmBgIXTngWVqNQD0XarUdgDSIUFEMstck9zSbMvaGw3wniPE2pjU1RDp7upEUAR2UHVpqKC8LDm5s22GOI8XejQBr1zXdQRqKompmiVUU1ESQN5NiScZ8Wli7Xdjdud+QnYbADwAwGjZbitduHrnKhXdlKgEEsHKUg5JJMEG4bukEyYOM5fMs76md9TElrLdrapld5JsItBHhi4znGlp8MoUFeXavVrVQN0CTSprDfGA1A3Fp8MVP5XMCZIsLmTNoE+M4Az6JZlGTqI7YY1O0AVAXQttXwo8J53Bti4r1VGoDQ4M6tSBpB3DAXidzBjwAFsty+afrBTSQ9Q9Wu8yx0iw8SY9mNPbIrl4FGlXzDWGpqgJWBGrXUYIhMnuQd+WAD+M9ivWEAdsmJm7QzCQd5LKfAgg3GCjo039XoiIZXDLEd01QCVjY2cHY7k2NxbpflepzJMKi1aa1IWYVlJRpMnUYAJYRMzE3N/l83TylJVbVADEK0kuTEncBZKkgCwDEeeAqOlHF6r1KlAuwoUakKAY1NeoQwsYTWog2GkRjnCulLKqUQAxBMObhUO4iRN9lkAzecCOa4hNaoWOpWqMS1rnUSXjzkkjz8sMLm9KgAkHWWJHmFBjz7IwBvxzLtlqeqgo6piQpUAMGIJ6tjyWFbSAINwb6cUfDsj1qVKtUgsF1nxEAkCRfYbeeIi8dqCmiswZQxYSZNgyQ4/WJvv7cXPX0qlISdBq28g07H5J8PM4DvQ7OsjlH1CmwOonUIgSDYiOftwS5iuaKtVbcHRTmLuZuSwLQov3yDPK2B/hbOKbI3aWqhVGNtDns6SZNxIM2BE+GCWvTolddSodKsxARnXfUCGZSCFBnukbD1hRcJqzU706gVJmZkgtN/LA7WonM13bsk1WYywtpEuAdIOyiPVi86ZZhFo0noymp2FmZgZVw13rPBFtlUifCMBjZm2+ANMvlMtlsuVOcdmYluooVSUOkwrFAAFfSAZLi0RIGCBuLZbJU9Iq6nudbm5JuSoY2Bj7Jk3xkprGbYt8gaA06yyVAbsRqkQIEarAGYIUn6hgLql0pNHNmrlWimd10yssB1hWmyqAdV9pJF2IJm44j0qrDJV3/KWZqs0EGoElmIDkaAVUrTmylTLjUgJU4B+KkCuSHDalVpBm+kKb6QeXMDfEziHSJ3p5akyLGXVlVuZDkltxA7Ohf1flEYA/yFGi+QSkU0rVoIGCWIkKzAWmdQ2jfAtxfogzVH6uujsAoCaDMKq0wIpNVqTAEl1EkkkjA0/Gauow1trwdvq9mJtfpTmXWGceEgNt8wsaXr0T54CkB9I8v44K/c8zmjNinyrIy/rIDUUn1Kw/XwJOYjEjKZoowdSQy3BG+0EesSPXgNG6YqGSpYFkCkCVBEX+ERFpkc+V4xl4GDPN19VB6bFggZWKB2CNKiDAIB7UQSJsJuMBYGA2PoN/w7Kjyq/v62CDh3SMhjR6js0rFjV7TaixMU+rIIMzdxYjbA/0Fn+j8v6KsfT1jhPSau1JkqomsaWRu1pgKdSnwtqfcjAXPFuIIj1KuorrRUK/GVDUZbXiTUawJnxOGeEcNFcirm3dV0sy0dWhdCFZas253W0gQTMjARkM5SaulXMZmmFTUWUENAEaYsQTPIxIkW3BjxLP1KjoKitFPtKKdNurX4IaY06tmAewBBjAB/TLMtRzjLTbqerABFNiqqDBRRpjshNMDwIxRUOkNSnVZiWPb1XYknbvEm8+J8fLFl0yXKN74jP1oVVVAU0QpiwGogAExDxYDyxS8P4d+UMO3TpAd4uW/wC1UUsfZ68A7mOItXcvU52Vbwg+qWPM4Sa1ri387YIeBdGMvWBNXiVOi43pmnBW5glqtRZ8bCLi+F8R6LZemhalxOlWPJBSN9p7VOo4G/hywAjniXaZmwWT4cpxCdDOnfb7MFNfgsU6xWpTdqclipaGAVWXRqUGYncC+BxQQQ4AJLQARI+3AFfQ/JVQwcIDaUZreQJ56BuNpIsTyL8tlSDPaeoRLVCAEWPigQGO4Hejx3wC1+kXECP7QICwBKpTF7d4gE898dpcYz5IDZkqLAkLTJ3VT8GZE/VgLT3RciFFGpAClalN4uSYDKWYk6iQGvY9n2A/5YxDfGaNTczF9/Z7MX2fzOYq0CK2YaoNQIQhBfS0GwmZMb7E78qDM5U09Orn4eqfZPLANBsOLT2JBg8/4HFxxjhyUKVNTo652BJVnJVNIYqykBRdkgrM9q4iMOZqippUVNQESe1pg3VgZAJ2gCb89+YUMc8L/KTp08gZHkfLBDkshS6hyQrMNrnfltisXIK2oK0MASByJBXnJixPO0YB3hfEyiwxMBg1lmWF1ER4jfwLYsaeXbM0ajuCDTK9UQDrOonWsKYIAhtpBm4E4V0U4bRdSa0yrQBMAgxcxe0RAt6ZjBdw/N5UAKHpINgCdE8vhgbta9/tIZpnIAVLmGJLMvaEgDSDJtYmIFzzxGZwUVAoDB3YvaWDLSCqfJSjEX/vDtzMOnGXPWK4AZAFEqQRuZBZdjBNj6cUnC+GdYrOULKH02aLgAxO2zYCuoiNvuw/qiBb6jzP8ME9Hoc1RFdKLwZ+GlwDBszTvzAviFnuitakuvRUVOZYEgHwYwNJ+Sb2PnAUOYMlV+ECZg8jETq228f44jV9z6sTsxQKmWBgCA0R6thivrvJ+oYBCnDs+GEKvpwsWwCahtOLrLdHCygmqFkckJ+tX/hvipUwQQDMiLbmRt57YNqRZk96lm+Ckdo2JjwBteCBb1AK/iXV9qoCDrQDQLL2GeIvIB+Lyn1ASGLviPBMzRKU6qgSmodpSAF3BKmJB3Hnad8Uk4DaOgSn+j8uf0v7+tiH7pHEeqyvVDv5g6fRTTSzn1nSvodvDEvoB/w+h6av76rgd91NJrZe/wDctb9ff1/5cAFKsD+Y+rHMvmTScOkagIUkA6du7qFo8vVjtWwxEOAcq1mclnZmYmSWYkk+JJJJPmcWOUcUoa948PCDuPAn2nFbSE4nVBaPKMBcQHe5J7EgaRdHIgH0FX9psedhlqaiCPA38xMn025zsMDq5h1KaTcoVubEh6j8vnjbxGCOmOxy7sWBEcv5j/1gGRT6qjxEmO4ukbXNIWHoJj1YGqC/2Y8/sBO/qwZcYqg5GqpBuszG7qFAuB8kYE3sB5Kx9kD78BNrn3ip5EH/ALUOPZa9U3kaiw9EM/8AmXHQPeqvzV+teWGsuPfo8A0+kdWv3H2YCdwXKiqUVxIW8AxqgFQJ8yRt4Yj9K8tSSqgptqplgwBvYbgkAWgi5gkPziTGzeZelT1ISDqAJkggGTIg+IH27gHELN52rVq0zWOoiCBAEBiCbRYmB7MBbdKG1VKUwQaCusNI7Uqdja9OOW2K7M5Zlp0RBGqL/PNvrOPceqqXUqGUaAvsLE6SAB8Llf0YZz3E1dAqKVAAAtFxBtDnmJwFzwjJOUYT9uINHLOlQHwYT6DbnymB6xhGU4+yT2Zn5Uf5T7MRzxdi+qD6JUz5GUg+sYA+4MEGZpFO6wZXAAbSY1a4g7KrG48MEXBciyZinrABFWtItugcEqJmNRVgfRGA7oPUrVs2lWllfeFDCqdKqhUoVa6qAzDUIUX9AM4Psm852OSoxG5vUWiTEn5P24BHul1i2QqqVZgdEMYhSXQczN5IsOeMNfM1Kbnq3dCOaOy/skfzGNs90irGQbnLrsfih38fkz6sYdnBFRxvDEewxgLnK9KeIECkmbzJLuNIFZ9RZiAAGJm5PiN8WNOlmn1NV4o+pRLKuYr1WEbg9oKCPDV7MCihSDM8vvn7sSxS5KCvkpgekE7DnscBacb4gKaIiVTWqaagqVGB7WomGux7QJNwb6RqwNri2OUXVSUIHmqgKgwWBaNOo8zMTbflioo7DntgJSMAZOCZKiBqlI01K2m1o3uQIEECDI3tgYb7sFfCKysqs2kOo0NMFXXYBwecc/RbAR+MuvUmmgVFLU79mGu2xXswCNuRgeBJN0Lyg1SGLhFgEsGgtI5GO7qEeY8sRFrUsswqUlTU7LT0Lz6w3YqDMaFcAxpJYjkcFXBUVaZ0rpDVGYiIvCi45GALffOAGulFdalaqCT7zR0KOWs6nqN6gQvI9keGMzGNA4jSirnL71K59pc/fHqwAA4Dafc8T/d9DyNW3/Wq74GvdRr/ANZpKBdcvJPjrqPA9Wmf1sFPudx/R9AH41Xf9NVwKe6pRjM0H/5lHR60qOST6esHswAXUc4YOHqi4bdIJB3BI9mAXlVv68TFO+I2T54lFIwC6sdWpG6Vhv4OjW9tIH/XFxwnMF6V7kWN/G42xQV9vXPsDD7zi76P5bV1gmDuB46ZJPokDAQukuYc1aSaiFamGKg2J6ypJPn2R7MRs93R80j2lP59uJXSMRmKA8KC/XUrH78RuKCCngT964CwZfeq3o8+S/6YbyF61TewP7Rb7CMSsus06gnvT+yPHFdlK6o7sd+1Ajc7ATNthy5naLhG4tXtoEWYE+m8D68RnbU1Mxz0+wz/AJsN5k2nnP8AHHqLXUfLX7Y/n0YC/wCPUwMmmnUVNZCNQ2mnVkSANXpjxGBkrgz4tR18LVuaVFMeQZ6X2v8AzIwJPSIvFsBHAw/RQbkSJ9v/AKx5KctHtxJprLAfz4YDX/cxyujJ0zyatW58pCX/AMP14k8Dqg52r+kdR6ESR9WLnoxkerydKkQAVGrnYuesaR4hnOB7otfMavGtUJ9dMffgIfutVurySxAb8oSLA3CVPHw70+IGMcXzPr3xrfu5MBQyqTc1Xb1KgBt6XHt5YypqB0K4uDv8kgxf7QfPAR2xNoaezeTG0G3KPs9uIbLiRlypsQAfEz/pgCnoS4GfyxIkazY+JVgh8+1pwLcRyvU16tOI6uq6AeSMQPqGCzoVQnOUByDMxPmiO4v+rip6fpHEczylkPranTYn1kz68BUfB9GLjgBVm0sSLWKxPoJYG0eEYqqKyuJPB62iqPTefPAFJ4QLhGN6iMAxsOzyYbm5Itv6cHHCqGmjTE30kne7FmLH1sSfXgeenPbA3QH1r5nBPwg6qNM7WNj6TM/XgAzpKNFbMjloLWn4dIMx9bE4zfGm9ObVapjeh/kIH1YzHAbF0D4kqZCip1TNWezO9aqd8Dvuo5oVKuXKzam24i+ubeqMTOiB/qdL01P3tTEDp1RB6gyJmoNxz6v1YAVytHrHRSdzf0CWb/tBw1mzNR/nN9ZOCbo/waXGqAYaN5I0uDAjwnbFNn8siv2TJ3byJvz/AJuMBDyu5GLGmuxPIH+Aw1TUWOJmWpzTZhfSRI9MiSZ2BEc7kbYCHVW6jz+y+LXhLilVpMfjQfINKE+wziozW49P22xYZayhhyM3532wE3pjlQtfLkA6uqKs1gGZapIj0K4E87RzxS8Y7yelv8uLb3QjD0IkDQ4H6pUfwwLI5JEkmPE/xwBLlK0Ui28t6fg3xTVu+R4FvtxZ5Y/1Zz4P+AffiqJ7bfOb7TgGMytvX/HDnC8satWmg+E6jwmWA39e+J2ToKy1yyghaBYb2brKSg2+cR+tiHweuadek4AJVwYYSDyIIO4IJHrwGkUuFnM0a1NHAoFXAfSoBKiUWmBPYRgCWJJJG5vjP6SyFtcx9n83xs2Z4ki5OvWAAVaTwABvphBbxJUD0jGRimV5SLbfzt54CsrIQ8cyBPqkfYB7cTeE0NVRZ21AeyCZHhcYTxEMtUyLMog+SyhuflI3sxa9HaM1aK7FnX1amB9twMBtPD67LTTTDmTFzDCYkkidvL274GeipAq7QGqMY3iRH2KP5OCzgeV0UqYIuFAuNvK+3+mBTouJdDv76w/aT+JwFF7uikrkjyBrj2jLkfYcZxlKrrTJQ91u0PENsfbIPpGNU93DLxlMq2/v7CfTTMe3T9WMo4dVho5N2T6D/Df1YBmoZmwHkMNjEjMU4Yiw9GGqSSY2wBT0CzMZmkwglOsEbWam4m382xC6f3z1RojWtNvZTRPtU4l9BKYbMtpFlpsbkcyqXJt8I+z04a90GmRmk86CncfHqjl6MBR0O7hAscOZMTI5jDbDn54DR+jOaFWgJuV35TykR/IjF5ks21JAgGrTNybm83jAD0QzDU6iiU6uoYhmAZW8U5+RBsRHPc0pIQqnSVDSRPMydUcrNOAoemVYuazER7xPjHZdfrjGd40XpWvvdQx/cET9J/79uM904A86O9IKFHK0qb1yrLrldNUxqqOw7qkbEbYgdLeN0q3VdXULhdZaziNWgDvqN4O3hgWOOHbAXOWz7Zdz2ipCkx2hJZJWYHyh7PLEKkQQzTABUGx3YNGwPxDhjN94+k/acI+CfSPsOAlpmlA731H+GLTh+bpIQlVygZSrgq/ZDSytAXcHSfaMD9Tc4VW7x9eAmvXQkdob+DeB8vHBJl8/k/yco1ZNQ1R2Ksm5ME9Xs3LwkeGAsfdjwwF90tzyVRltD6itI6jDC50fGA+Kbi2KnILJewMU3N5tA3HnfEdth6P8xx4bnAWhzyigUUjUzXEGQIF5iNx44hUKgG5jEbHPHAEHCq1MrmQXEtl2CiGJJlWgQN+zioy1UBlJNgwPsIOJXRz+3/Uf9k4rE2wB5xnjqnINQDhutNPTE3FN9Tbi/dQezFTk6iVuqQPDNKkXnaQTb07YH27o+c32JhivscAR8czlNvyZabrp/Jaa1I+C7Va1WqrCLMC/14t+j2ZoJXo1nqoqrWS7G0B5m+0aT9eAmr3m9J+/HG2/w/8AkwH0fR6ZcOgAZ3Lk2ga+eBDg3HspTqdvNUVKV7y4FgVBMH0NjGKux9GJOc/tH+cftwGt+61x3KZrIotDM0qrJXV9KNJgrUU2/WxklDeZAi9zExyHn5YTS2b1fbhA39f8MBZ5plKnUwDqAY+MCAR674iaImCp0tEgyCZMEHmDEg+jHM53/wBWn+7TDK8/R/mGAL+hueoUWql6iJqURqYDYmVk87j2Yr+mvEqdauvVkMqIF1gyGJJa0bgaonxnA/j2AfytpPIffOFsRG4wzT7jelfsfDeAtshWQSrFQe/TZo7LiGg/JdRp8AerPjjQ6HSTLjbMUIa5VqikE+YnceIg+eMlGFDAaH0n4plqlKr1VWkCaTDQtUNLQ3ckzeYiSZm+ABTHIesY4MKwH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89229"/>
            <a:ext cx="3082895" cy="246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http://592f46.medialib.glogster.com/media/af0358733e249847b7db881f29fa5cae20df44a7d80ac0bd89b5550187fb80dc/imagesca6d03x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083" y="4114800"/>
            <a:ext cx="4667250" cy="981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902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4676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Public </a:t>
            </a:r>
            <a:r>
              <a:rPr lang="en-US" dirty="0">
                <a:solidFill>
                  <a:srgbClr val="C00000"/>
                </a:solidFill>
              </a:rPr>
              <a:t>Policy </a:t>
            </a:r>
            <a:r>
              <a:rPr lang="en-US" dirty="0" smtClean="0">
                <a:solidFill>
                  <a:srgbClr val="C00000"/>
                </a:solidFill>
              </a:rPr>
              <a:t>Analyst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Steps to Solve Our Problem!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467600" cy="45689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>
                <a:latin typeface="Calibri" pitchFamily="34" charset="0"/>
                <a:cs typeface="Calibri" pitchFamily="34" charset="0"/>
              </a:rPr>
              <a:t>1 – 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  <a:hlinkClick r:id="rId2"/>
              </a:rPr>
              <a:t>Define </a:t>
            </a:r>
            <a:r>
              <a:rPr lang="en-US" sz="2000" u="sng" dirty="0">
                <a:latin typeface="Calibri" pitchFamily="34" charset="0"/>
                <a:cs typeface="Calibri" pitchFamily="34" charset="0"/>
                <a:hlinkClick r:id="rId2"/>
              </a:rPr>
              <a:t>the 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  <a:hlinkClick r:id="rId2"/>
              </a:rPr>
              <a:t>Problem </a:t>
            </a:r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2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sz="2000" u="sng" dirty="0">
                <a:latin typeface="Calibri" pitchFamily="34" charset="0"/>
                <a:cs typeface="Calibri" pitchFamily="34" charset="0"/>
                <a:hlinkClick r:id="rId3"/>
              </a:rPr>
              <a:t>Gather the 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  <a:hlinkClick r:id="rId3"/>
              </a:rPr>
              <a:t>Evidence</a:t>
            </a:r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3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sz="2000" u="sng" dirty="0">
                <a:latin typeface="Calibri" pitchFamily="34" charset="0"/>
                <a:cs typeface="Calibri" pitchFamily="34" charset="0"/>
                <a:hlinkClick r:id="rId4"/>
              </a:rPr>
              <a:t>Identify the 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  <a:hlinkClick r:id="rId4"/>
              </a:rPr>
              <a:t>Cause</a:t>
            </a:r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4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sz="2000" u="sng" dirty="0">
                <a:latin typeface="Calibri" pitchFamily="34" charset="0"/>
                <a:cs typeface="Calibri" pitchFamily="34" charset="0"/>
                <a:hlinkClick r:id="rId5"/>
              </a:rPr>
              <a:t>Evaluate an Existing 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  <a:hlinkClick r:id="rId5"/>
              </a:rPr>
              <a:t>Policy</a:t>
            </a:r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5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sz="2000" u="sng" dirty="0">
                <a:latin typeface="Calibri" pitchFamily="34" charset="0"/>
                <a:cs typeface="Calibri" pitchFamily="34" charset="0"/>
                <a:hlinkClick r:id="rId6"/>
              </a:rPr>
              <a:t>Develop 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  <a:hlinkClick r:id="rId6"/>
              </a:rPr>
              <a:t>Solutions</a:t>
            </a:r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000" dirty="0" smtClean="0">
                <a:latin typeface="Calibri" pitchFamily="34" charset="0"/>
                <a:cs typeface="Calibri" pitchFamily="34" charset="0"/>
              </a:rPr>
              <a:t>6 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– </a:t>
            </a:r>
            <a:r>
              <a:rPr lang="en-US" sz="2000" u="sng" dirty="0">
                <a:latin typeface="Calibri" pitchFamily="34" charset="0"/>
                <a:cs typeface="Calibri" pitchFamily="34" charset="0"/>
                <a:hlinkClick r:id="rId7"/>
              </a:rPr>
              <a:t>Select the best Solution, (Feasibility </a:t>
            </a:r>
            <a:r>
              <a:rPr lang="en-US" sz="2000" u="sng" dirty="0" err="1">
                <a:latin typeface="Calibri" pitchFamily="34" charset="0"/>
                <a:cs typeface="Calibri" pitchFamily="34" charset="0"/>
                <a:hlinkClick r:id="rId7"/>
              </a:rPr>
              <a:t>Vs</a:t>
            </a:r>
            <a:r>
              <a:rPr lang="en-US" sz="2000" u="sng" dirty="0">
                <a:latin typeface="Calibri" pitchFamily="34" charset="0"/>
                <a:cs typeface="Calibri" pitchFamily="34" charset="0"/>
                <a:hlinkClick r:id="rId7"/>
              </a:rPr>
              <a:t> Effectiveness</a:t>
            </a:r>
            <a:r>
              <a:rPr lang="en-US" sz="2000" u="sng" dirty="0" smtClean="0">
                <a:latin typeface="Calibri" pitchFamily="34" charset="0"/>
                <a:cs typeface="Calibri" pitchFamily="34" charset="0"/>
                <a:hlinkClick r:id="rId7"/>
              </a:rPr>
              <a:t>)</a:t>
            </a:r>
            <a:endParaRPr lang="en-US" sz="2000" u="sng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2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solidFill>
                  <a:srgbClr val="C00000"/>
                </a:solidFill>
              </a:rPr>
              <a:t>Developing Public Policy Solutions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would you change your own school’s ELL graduation statistics? </a:t>
            </a:r>
          </a:p>
          <a:p>
            <a:endParaRPr lang="en-US" sz="2800" dirty="0" smtClean="0"/>
          </a:p>
          <a:p>
            <a:r>
              <a:rPr lang="en-US" sz="2800" dirty="0" smtClean="0"/>
              <a:t>What policies would you put in place for teachers, students, parents, and administrators?</a:t>
            </a:r>
          </a:p>
          <a:p>
            <a:pPr algn="ctr"/>
            <a:r>
              <a:rPr lang="en-US" u="sng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  <a:hlinkClick r:id="rId2"/>
              </a:rPr>
              <a:t>Develop Solutions - Click Here for Worksheet</a:t>
            </a:r>
            <a:endParaRPr lang="en-US" u="sng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pic>
        <p:nvPicPr>
          <p:cNvPr id="7170" name="Picture 2" descr="http://2.bp.blogspot.com/-cS7S6Ql0CFQ/UJQdWtwh6AI/AAAAAAAABOk/m3w9CNruECY/s640/black-students-on-steps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19600"/>
            <a:ext cx="3581400" cy="2376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59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88</TotalTime>
  <Words>429</Words>
  <Application>Microsoft Office PowerPoint</Application>
  <PresentationFormat>On-screen Show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The Gap in Achievement  for ELL’s of NYC</vt:lpstr>
      <vt:lpstr>What are ELL’s?</vt:lpstr>
      <vt:lpstr>Defining the Social Problem:</vt:lpstr>
      <vt:lpstr> Gathering Evidence of the Problem:</vt:lpstr>
      <vt:lpstr>PowerPoint Presentation</vt:lpstr>
      <vt:lpstr>Identifying the Causes of the Problem</vt:lpstr>
      <vt:lpstr>Evaluating Existing Public Policies</vt:lpstr>
      <vt:lpstr>Public Policy Analyst  Steps to Solve Our Problem! </vt:lpstr>
      <vt:lpstr>Developing Public Policy Solutions</vt:lpstr>
      <vt:lpstr>Selecting the Best Public Policy Solution</vt:lpstr>
      <vt:lpstr>Citations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30</cp:revision>
  <dcterms:created xsi:type="dcterms:W3CDTF">2014-08-27T16:48:26Z</dcterms:created>
  <dcterms:modified xsi:type="dcterms:W3CDTF">2014-08-27T18:17:58Z</dcterms:modified>
</cp:coreProperties>
</file>