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2" r:id="rId3"/>
    <p:sldId id="284" r:id="rId4"/>
    <p:sldId id="283" r:id="rId5"/>
    <p:sldId id="257" r:id="rId6"/>
    <p:sldId id="280" r:id="rId7"/>
    <p:sldId id="260" r:id="rId8"/>
    <p:sldId id="261" r:id="rId9"/>
    <p:sldId id="259" r:id="rId10"/>
    <p:sldId id="262" r:id="rId11"/>
    <p:sldId id="275" r:id="rId12"/>
    <p:sldId id="273" r:id="rId13"/>
    <p:sldId id="276" r:id="rId14"/>
    <p:sldId id="279" r:id="rId15"/>
    <p:sldId id="266" r:id="rId16"/>
    <p:sldId id="258" r:id="rId17"/>
    <p:sldId id="267" r:id="rId18"/>
    <p:sldId id="269" r:id="rId19"/>
    <p:sldId id="270" r:id="rId20"/>
    <p:sldId id="268" r:id="rId21"/>
    <p:sldId id="271" r:id="rId22"/>
    <p:sldId id="272" r:id="rId23"/>
    <p:sldId id="264" r:id="rId24"/>
    <p:sldId id="265" r:id="rId25"/>
    <p:sldId id="274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60C632E-6287-43FD-A64F-FD6E06D161C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4380867-91B9-4489-956D-A2C4EFDD5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632E-6287-43FD-A64F-FD6E06D161C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0867-91B9-4489-956D-A2C4EFDD5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632E-6287-43FD-A64F-FD6E06D161C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0867-91B9-4489-956D-A2C4EFDD5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632E-6287-43FD-A64F-FD6E06D161C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0867-91B9-4489-956D-A2C4EFDD5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632E-6287-43FD-A64F-FD6E06D161C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0867-91B9-4489-956D-A2C4EFDD5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632E-6287-43FD-A64F-FD6E06D161C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0867-91B9-4489-956D-A2C4EFDD5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0C632E-6287-43FD-A64F-FD6E06D161C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380867-91B9-4489-956D-A2C4EFDD56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60C632E-6287-43FD-A64F-FD6E06D161C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4380867-91B9-4489-956D-A2C4EFDD5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632E-6287-43FD-A64F-FD6E06D161C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0867-91B9-4489-956D-A2C4EFDD5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632E-6287-43FD-A64F-FD6E06D161C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0867-91B9-4489-956D-A2C4EFDD5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632E-6287-43FD-A64F-FD6E06D161C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0867-91B9-4489-956D-A2C4EFDD5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60C632E-6287-43FD-A64F-FD6E06D161C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4380867-91B9-4489-956D-A2C4EFDD5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gfuture.collegeboard.org/get-started/video-transcription/it-was-intimidating-to-apply-since-i-was-undocumented" TargetMode="External"/><Relationship Id="rId2" Type="http://schemas.openxmlformats.org/officeDocument/2006/relationships/hyperlink" Target="https://bigfuture.collegeboard.org/get-started/video-transcription/financial-aid-helps-me-go-to-colle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gfuture.collegeboard.org/get-started/video-transcription/i-took-morning-classes-and-worked-nights" TargetMode="External"/><Relationship Id="rId4" Type="http://schemas.openxmlformats.org/officeDocument/2006/relationships/hyperlink" Target="https://bigfuture.collegeboard.org/get-started/video-transcription/puede-solicitar-ayuda-para-pagar-la-colegiatura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gather.html" TargetMode="External"/><Relationship Id="rId2" Type="http://schemas.openxmlformats.org/officeDocument/2006/relationships/hyperlink" Target="http://www2.maxwell.syr.edu/plegal/tips/sele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maxwell.syr.edu/plegal/tips/bestsol.html" TargetMode="External"/><Relationship Id="rId5" Type="http://schemas.openxmlformats.org/officeDocument/2006/relationships/hyperlink" Target="http://www2.maxwell.syr.edu/plegal/tips/solutions.html" TargetMode="External"/><Relationship Id="rId4" Type="http://schemas.openxmlformats.org/officeDocument/2006/relationships/hyperlink" Target="http://www2.maxwell.syr.edu/plegal/tips/identify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2.maxwell.syr.edu/plegal/TIPS/select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2.maxwell.syr.edu/plegal/TIPS/gather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2.maxwell.syr.edu/plegal/TIPS/identify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2.maxwell.syr.edu/plegal/TIPS/existing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2.maxwell.syr.edu/plegal/TIPS/solution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2.maxwell.syr.edu/plegal/TIPS/bestsol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oticias.univision.com/noticiero-univision/videos/video/2013-07-21/pobreza-infantil-en-eeuu-al-alza?refPath=/vidayfamilia/es-el-momento/video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828800"/>
            <a:ext cx="740664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3600" b="1" dirty="0" smtClean="0"/>
              <a:t>La Educación Universitaria</a:t>
            </a:r>
            <a:br>
              <a:rPr lang="es-ES" sz="3600" b="1" dirty="0" smtClean="0"/>
            </a:br>
            <a:r>
              <a:rPr lang="es-ES" sz="3600" b="1" dirty="0" smtClean="0"/>
              <a:t>La clave para mejorar</a:t>
            </a:r>
            <a:br>
              <a:rPr lang="es-ES" sz="3600" b="1" dirty="0" smtClean="0"/>
            </a:br>
            <a:r>
              <a:rPr lang="es-ES" sz="3600" b="1" dirty="0" smtClean="0"/>
              <a:t>la vida </a:t>
            </a:r>
            <a:br>
              <a:rPr lang="es-ES" sz="3600" b="1" dirty="0" smtClean="0"/>
            </a:br>
            <a:r>
              <a:rPr lang="es-ES" sz="3600" b="1" dirty="0" smtClean="0"/>
              <a:t>de los hispanos en los</a:t>
            </a:r>
            <a:br>
              <a:rPr lang="es-ES" sz="3600" b="1" dirty="0" smtClean="0"/>
            </a:br>
            <a:r>
              <a:rPr lang="es-ES" sz="3600" b="1" dirty="0" smtClean="0"/>
              <a:t> Estados Unidos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495800"/>
            <a:ext cx="7406640" cy="190500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Bookman Old Style" pitchFamily="18" charset="0"/>
              </a:rPr>
              <a:t>Ingrid Román</a:t>
            </a:r>
          </a:p>
          <a:p>
            <a:pPr algn="ctr"/>
            <a:r>
              <a:rPr lang="en-US" b="1" dirty="0" smtClean="0">
                <a:latin typeface="Bookman Old Style" pitchFamily="18" charset="0"/>
              </a:rPr>
              <a:t>Harry S. Truman High School</a:t>
            </a:r>
          </a:p>
          <a:p>
            <a:pPr algn="ctr"/>
            <a:r>
              <a:rPr lang="en-US" b="1" dirty="0" smtClean="0">
                <a:latin typeface="Bookman Old Style" pitchFamily="18" charset="0"/>
              </a:rPr>
              <a:t>IRoman4@schools.nyc.gov</a:t>
            </a:r>
            <a:endParaRPr lang="en-US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3429000" cy="1143000"/>
          </a:xfrm>
        </p:spPr>
        <p:txBody>
          <a:bodyPr/>
          <a:lstStyle/>
          <a:p>
            <a:r>
              <a:rPr lang="es-ES" dirty="0" smtClean="0"/>
              <a:t>¿Sabías tú…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3276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	Que de esos estudiantes 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b="1" u="sng" dirty="0" smtClean="0"/>
              <a:t>sólo</a:t>
            </a:r>
            <a:r>
              <a:rPr lang="es-ES" dirty="0" smtClean="0"/>
              <a:t> un 11% logra graduarse de 4 años de universidad.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n-US" dirty="0"/>
          </a:p>
        </p:txBody>
      </p:sp>
      <p:pic>
        <p:nvPicPr>
          <p:cNvPr id="12290" name="Picture 2" descr="http://primermomento.com/wp-content/uploads/2013/08/educ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3962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s-ES" dirty="0" smtClean="0"/>
              <a:t>¿Sabías tú…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	que de esos estudiantes sólo un 3% se inscriben en un programa de ingeniería o ciencia?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http://blog.quetegustariaestudiar.pe/wp-content/uploads/2013/07/cienc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667000"/>
            <a:ext cx="28956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1" y="34290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 ¿</a:t>
            </a:r>
            <a:r>
              <a:rPr lang="es-ES" sz="2400" dirty="0" smtClean="0"/>
              <a:t>Te has preguntado alguna vez, cuánto es el salario anual de un cirujano o un ingeniero? </a:t>
            </a:r>
          </a:p>
          <a:p>
            <a:r>
              <a:rPr lang="es-ES" sz="2400" dirty="0" smtClean="0"/>
              <a:t>Te gustará saber esta cifra!!!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7818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/>
              <a:t>Si la educación universitaria </a:t>
            </a:r>
            <a:br>
              <a:rPr lang="es-ES" sz="3600" dirty="0" smtClean="0"/>
            </a:br>
            <a:r>
              <a:rPr lang="es-ES" sz="3600" dirty="0" smtClean="0"/>
              <a:t>promete una vida mejor,  </a:t>
            </a:r>
            <a:br>
              <a:rPr lang="es-ES" sz="3600" dirty="0" smtClean="0"/>
            </a:br>
            <a:r>
              <a:rPr lang="es-ES" sz="3600" dirty="0" smtClean="0"/>
              <a:t>¿por qué </a:t>
            </a:r>
            <a:r>
              <a:rPr lang="es-ES" sz="3600" b="1" u="sng" dirty="0" smtClean="0"/>
              <a:t>los hispanos </a:t>
            </a:r>
            <a:r>
              <a:rPr lang="es-ES" sz="3600" dirty="0" smtClean="0"/>
              <a:t>no alcanzan ese nivel de educación?</a:t>
            </a:r>
            <a:endParaRPr lang="es-ES" sz="3600" dirty="0"/>
          </a:p>
        </p:txBody>
      </p:sp>
      <p:pic>
        <p:nvPicPr>
          <p:cNvPr id="2050" name="Picture 2" descr="http://worldsleadingschools.com/wp-content/uploads/2013/03/Paying-For-A-College-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00400"/>
            <a:ext cx="5486400" cy="32004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5410200"/>
            <a:ext cx="3581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/>
              <a:t>¿</a:t>
            </a:r>
            <a:r>
              <a:rPr lang="es-ES" sz="3100" b="1" dirty="0" smtClean="0"/>
              <a:t>Cuál es el problema que enfrentan </a:t>
            </a:r>
            <a:r>
              <a:rPr lang="es-ES" sz="3100" b="1" u="sng" dirty="0" smtClean="0"/>
              <a:t>los hispanos </a:t>
            </a:r>
            <a:r>
              <a:rPr lang="es-ES" sz="3100" b="1" dirty="0" smtClean="0"/>
              <a:t>que los tiene en desventaja con respecto a los demás grupos raciales, sociales y económicos?</a:t>
            </a: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pic>
        <p:nvPicPr>
          <p:cNvPr id="32770" name="Picture 2" descr="http://assets.newamerica.net/sites/newamerica.net/files/articles/images/FoodInsecuritybyR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799"/>
            <a:ext cx="5867400" cy="4479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n-US" dirty="0" err="1" smtClean="0">
                <a:hlinkClick r:id="rId2"/>
              </a:rPr>
              <a:t>Finantial</a:t>
            </a:r>
            <a:r>
              <a:rPr lang="en-US" dirty="0" smtClean="0">
                <a:hlinkClick r:id="rId2"/>
              </a:rPr>
              <a:t> aid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It was intimidating</a:t>
            </a:r>
            <a:endParaRPr lang="en-US" dirty="0" smtClean="0"/>
          </a:p>
          <a:p>
            <a:r>
              <a:rPr lang="es-ES" dirty="0" smtClean="0">
                <a:hlinkClick r:id="rId4"/>
              </a:rPr>
              <a:t>Cómo solicitar ayuda para pagar la colegiatura</a:t>
            </a:r>
            <a:endParaRPr lang="es-ES" dirty="0" smtClean="0"/>
          </a:p>
          <a:p>
            <a:r>
              <a:rPr lang="en-US" dirty="0" smtClean="0">
                <a:hlinkClick r:id="rId5"/>
              </a:rPr>
              <a:t>Studying and working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295400"/>
            <a:ext cx="481888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s-ES" sz="3600" b="1" dirty="0" smtClean="0"/>
              <a:t>¿Podemos nosotros solucionar ese problema que afecta a nuestra comunidad hispana directamente?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552688" cy="19812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s-ES" dirty="0" smtClean="0"/>
              <a:t>Usando Las Normas del Orden Público usted desarrollará un método para solucionar el problema.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(Public Policy Analyst)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(Piense específicamente en</a:t>
            </a:r>
          </a:p>
          <a:p>
            <a:pPr algn="ctr">
              <a:buNone/>
            </a:pPr>
            <a:r>
              <a:rPr lang="es-ES" dirty="0" smtClean="0"/>
              <a:t> los estudiantes </a:t>
            </a:r>
            <a:r>
              <a:rPr lang="es-ES" b="1" u="sng" dirty="0" smtClean="0"/>
              <a:t>hispanos</a:t>
            </a:r>
            <a:r>
              <a:rPr lang="es-ES" dirty="0" smtClean="0"/>
              <a:t> de los Estados Unidos)</a:t>
            </a:r>
            <a:endParaRPr lang="es-ES" dirty="0"/>
          </a:p>
        </p:txBody>
      </p:sp>
      <p:pic>
        <p:nvPicPr>
          <p:cNvPr id="9218" name="Picture 2" descr="http://www.radiorebelde.cu/images/images/mundo/nina-pobr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3543300" cy="296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/>
              <a:t>Los pasos para El desarrollo de Las Normas del Orden Publico son :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Steps of the Public Policy Analyst  (PPA)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88392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hlinkClick r:id="rId2"/>
              </a:rPr>
              <a:t>1. Define the Problem</a:t>
            </a:r>
            <a:r>
              <a:rPr lang="en-US" sz="2400" b="1" dirty="0" smtClean="0">
                <a:solidFill>
                  <a:srgbClr val="002060"/>
                </a:solidFill>
              </a:rPr>
              <a:t>/ </a:t>
            </a:r>
            <a:r>
              <a:rPr lang="es-ES" sz="2400" b="1" dirty="0" smtClean="0">
                <a:solidFill>
                  <a:srgbClr val="002060"/>
                </a:solidFill>
              </a:rPr>
              <a:t>Definir el problema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hlinkClick r:id="rId3"/>
              </a:rPr>
              <a:t>2. Gather Evidence</a:t>
            </a:r>
            <a:r>
              <a:rPr lang="en-US" sz="2400" b="1" dirty="0" smtClean="0">
                <a:solidFill>
                  <a:srgbClr val="002060"/>
                </a:solidFill>
              </a:rPr>
              <a:t>/ </a:t>
            </a:r>
            <a:r>
              <a:rPr lang="es-ES" sz="2400" b="1" dirty="0" smtClean="0">
                <a:solidFill>
                  <a:srgbClr val="002060"/>
                </a:solidFill>
              </a:rPr>
              <a:t>Reunir evidencias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hlinkClick r:id="rId4"/>
              </a:rPr>
              <a:t>3. Identify Causes</a:t>
            </a:r>
            <a:r>
              <a:rPr lang="en-US" sz="2400" b="1" dirty="0" smtClean="0">
                <a:solidFill>
                  <a:srgbClr val="002060"/>
                </a:solidFill>
              </a:rPr>
              <a:t>/</a:t>
            </a:r>
            <a:r>
              <a:rPr lang="es-ES" sz="2400" b="1" dirty="0" smtClean="0">
                <a:solidFill>
                  <a:srgbClr val="002060"/>
                </a:solidFill>
              </a:rPr>
              <a:t>Identificar las causas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hlinkClick r:id="rId4"/>
              </a:rPr>
              <a:t>4. Evaluate a policy</a:t>
            </a:r>
            <a:r>
              <a:rPr lang="en-US" sz="2400" b="1" dirty="0" smtClean="0">
                <a:solidFill>
                  <a:srgbClr val="002060"/>
                </a:solidFill>
              </a:rPr>
              <a:t>/</a:t>
            </a:r>
            <a:r>
              <a:rPr lang="es-ES" sz="2400" b="1" dirty="0" smtClean="0">
                <a:solidFill>
                  <a:srgbClr val="002060"/>
                </a:solidFill>
              </a:rPr>
              <a:t>Evaluar la política existente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hlinkClick r:id="rId5"/>
              </a:rPr>
              <a:t>5. Develop solutions</a:t>
            </a:r>
            <a:r>
              <a:rPr lang="en-US" sz="2400" b="1" dirty="0" smtClean="0">
                <a:solidFill>
                  <a:srgbClr val="002060"/>
                </a:solidFill>
              </a:rPr>
              <a:t>/</a:t>
            </a:r>
            <a:r>
              <a:rPr lang="es-ES" sz="2400" b="1" dirty="0" smtClean="0">
                <a:solidFill>
                  <a:srgbClr val="002060"/>
                </a:solidFill>
              </a:rPr>
              <a:t>Desarrollar soluciones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hlinkClick r:id="rId6"/>
              </a:rPr>
              <a:t>6. Select the Best solution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s-ES" sz="2400" b="1" dirty="0" smtClean="0">
                <a:solidFill>
                  <a:srgbClr val="002060"/>
                </a:solidFill>
              </a:rPr>
              <a:t>/Escoger la mejor solución</a:t>
            </a:r>
            <a:endParaRPr lang="es-E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295400"/>
            <a:ext cx="5428488" cy="16002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Bookman Old Style" pitchFamily="18" charset="0"/>
              </a:rPr>
              <a:t/>
            </a:r>
            <a:br>
              <a:rPr lang="es-ES" dirty="0" smtClean="0">
                <a:latin typeface="Bookman Old Style" pitchFamily="18" charset="0"/>
              </a:rPr>
            </a:br>
            <a:r>
              <a:rPr lang="es-ES" dirty="0" smtClean="0">
                <a:latin typeface="Bookman Old Style" pitchFamily="18" charset="0"/>
              </a:rPr>
              <a:t/>
            </a:r>
            <a:br>
              <a:rPr lang="es-ES" dirty="0" smtClean="0">
                <a:latin typeface="Bookman Old Style" pitchFamily="18" charset="0"/>
              </a:rPr>
            </a:br>
            <a:r>
              <a:rPr lang="es-ES" dirty="0" smtClean="0">
                <a:latin typeface="Bookman Old Style" pitchFamily="18" charset="0"/>
              </a:rPr>
              <a:t/>
            </a:r>
            <a:br>
              <a:rPr lang="es-ES" dirty="0" smtClean="0">
                <a:latin typeface="Bookman Old Style" pitchFamily="18" charset="0"/>
              </a:rPr>
            </a:br>
            <a:r>
              <a:rPr lang="es-ES" dirty="0" smtClean="0">
                <a:latin typeface="Bookman Old Style" pitchFamily="18" charset="0"/>
              </a:rPr>
              <a:t/>
            </a:r>
            <a:br>
              <a:rPr lang="es-ES" dirty="0" smtClean="0">
                <a:latin typeface="Bookman Old Style" pitchFamily="18" charset="0"/>
              </a:rPr>
            </a:br>
            <a:r>
              <a:rPr lang="es-ES" sz="3600" b="1" dirty="0" smtClean="0">
                <a:latin typeface="Bookman Old Style" pitchFamily="18" charset="0"/>
              </a:rPr>
              <a:t>Paso 1: </a:t>
            </a:r>
            <a:br>
              <a:rPr lang="es-ES" sz="3600" b="1" dirty="0" smtClean="0">
                <a:latin typeface="Bookman Old Style" pitchFamily="18" charset="0"/>
              </a:rPr>
            </a:br>
            <a:r>
              <a:rPr lang="es-ES" sz="3600" b="1" dirty="0" smtClean="0">
                <a:latin typeface="Bookman Old Style" pitchFamily="18" charset="0"/>
              </a:rPr>
              <a:t>Define el problema</a:t>
            </a:r>
            <a:r>
              <a:rPr lang="es-ES" b="1" dirty="0" smtClean="0">
                <a:latin typeface="Bookman Old Style" pitchFamily="18" charset="0"/>
              </a:rPr>
              <a:t/>
            </a:r>
            <a:br>
              <a:rPr lang="es-ES" b="1" dirty="0" smtClean="0">
                <a:latin typeface="Bookman Old Style" pitchFamily="18" charset="0"/>
              </a:rPr>
            </a:br>
            <a:r>
              <a:rPr lang="es-ES" dirty="0" smtClean="0">
                <a:latin typeface="Bookman Old Style" pitchFamily="18" charset="0"/>
              </a:rPr>
              <a:t/>
            </a:r>
            <a:br>
              <a:rPr lang="es-ES" dirty="0" smtClean="0">
                <a:latin typeface="Bookman Old Style" pitchFamily="18" charset="0"/>
              </a:rPr>
            </a:br>
            <a:endParaRPr lang="es-E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476488" cy="3200400"/>
          </a:xfrm>
        </p:spPr>
        <p:txBody>
          <a:bodyPr/>
          <a:lstStyle/>
          <a:p>
            <a:pPr>
              <a:buNone/>
            </a:pPr>
            <a:endParaRPr lang="es-ES" dirty="0" smtClean="0">
              <a:hlinkClick r:id="rId2"/>
            </a:endParaRPr>
          </a:p>
          <a:p>
            <a:pPr algn="ctr">
              <a:buNone/>
            </a:pPr>
            <a:r>
              <a:rPr lang="es-ES" dirty="0" smtClean="0">
                <a:latin typeface="Bookman Old Style" pitchFamily="18" charset="0"/>
              </a:rPr>
              <a:t>¿Y cuál es el problema?</a:t>
            </a:r>
            <a:br>
              <a:rPr lang="es-ES" dirty="0" smtClean="0">
                <a:latin typeface="Bookman Old Style" pitchFamily="18" charset="0"/>
              </a:rPr>
            </a:br>
            <a:r>
              <a:rPr lang="es-ES" dirty="0" smtClean="0">
                <a:latin typeface="Bookman Old Style" pitchFamily="18" charset="0"/>
              </a:rPr>
              <a:t>Para definir el problema correctamente visite esta  página web, imprima y complete la hoja de trabajo # 1.</a:t>
            </a:r>
            <a:endParaRPr lang="es-ES" dirty="0" smtClean="0"/>
          </a:p>
          <a:p>
            <a:pPr algn="ctr">
              <a:buNone/>
            </a:pPr>
            <a:r>
              <a:rPr lang="es-ES" dirty="0" smtClean="0">
                <a:hlinkClick r:id="rId2"/>
              </a:rPr>
              <a:t>Hoja de Trabajo #1: Defina el problema</a:t>
            </a:r>
            <a:endParaRPr lang="es-ES" dirty="0"/>
          </a:p>
        </p:txBody>
      </p:sp>
      <p:pic>
        <p:nvPicPr>
          <p:cNvPr id="8194" name="Picture 2" descr="http://aprendeypiensa.files.wordpress.com/2012/05/proble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294322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143000"/>
            <a:ext cx="6172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¿Y </a:t>
            </a:r>
            <a:r>
              <a:rPr lang="es-ES" dirty="0" smtClean="0"/>
              <a:t>cuáles son las evidencias?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6000"/>
            <a:ext cx="7498080" cy="4114800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 smtClean="0"/>
              <a:t>¿Sabes cuántos estudiantes hispanos se registraron en la escuela secundaria?</a:t>
            </a:r>
          </a:p>
          <a:p>
            <a:r>
              <a:rPr lang="es-ES" sz="2400" dirty="0" smtClean="0"/>
              <a:t>¿Sabes cuántos de ellos se graduaron?</a:t>
            </a:r>
          </a:p>
          <a:p>
            <a:r>
              <a:rPr lang="es-ES" sz="2400" dirty="0" smtClean="0"/>
              <a:t>¿Sabes cuántos de esos continuarán estudiando?</a:t>
            </a:r>
          </a:p>
          <a:p>
            <a:r>
              <a:rPr lang="es-ES" sz="2400" dirty="0" smtClean="0"/>
              <a:t>¿Sabes qué hicieron para lograr entrar a una universidad?</a:t>
            </a:r>
          </a:p>
          <a:p>
            <a:r>
              <a:rPr lang="es-ES" sz="2400" dirty="0" smtClean="0"/>
              <a:t>¿sabes cómo lograron informarse y pagar por sus estudios?</a:t>
            </a:r>
          </a:p>
          <a:p>
            <a:r>
              <a:rPr lang="es-ES" sz="2400" dirty="0" smtClean="0"/>
              <a:t>¿Cuántos de tus compañeros de clases saben cuánto le costará su carrera universitaria?</a:t>
            </a:r>
          </a:p>
          <a:p>
            <a:r>
              <a:rPr lang="es-ES" sz="2400" dirty="0" smtClean="0"/>
              <a:t>¿Cuántos de ellos están confiando en sus padres aún sabiendo que ellos no tienen los recursos necesarios?</a:t>
            </a:r>
          </a:p>
          <a:p>
            <a:endParaRPr lang="es-ES" sz="2400" dirty="0"/>
          </a:p>
        </p:txBody>
      </p:sp>
      <p:pic>
        <p:nvPicPr>
          <p:cNvPr id="6" name="Picture 2" descr="http://miriamrochadiaz.files.wordpress.com/2011/07/lib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1919748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4800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Paso 2: </a:t>
            </a:r>
            <a:br>
              <a:rPr lang="en-US" dirty="0" smtClean="0"/>
            </a:br>
            <a:r>
              <a:rPr lang="es-ES" dirty="0" smtClean="0"/>
              <a:t>Reúna las evidencias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5105400" cy="4114800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latin typeface="Bookman Old Style" pitchFamily="18" charset="0"/>
              </a:rPr>
              <a:t>Para reunir las evidencias correctamente, visita esta  página web, imprima y completa la hoja de trabajo # 2.</a:t>
            </a:r>
          </a:p>
          <a:p>
            <a:pPr algn="ctr">
              <a:buNone/>
            </a:pPr>
            <a:r>
              <a:rPr lang="es-ES" dirty="0" smtClean="0">
                <a:hlinkClick r:id="rId2"/>
              </a:rPr>
              <a:t>Hoja de Trabajo #2: </a:t>
            </a:r>
            <a:r>
              <a:rPr lang="es-ES" dirty="0" err="1" smtClean="0">
                <a:hlinkClick r:id="rId2"/>
              </a:rPr>
              <a:t>Reuna</a:t>
            </a:r>
            <a:r>
              <a:rPr lang="es-ES" dirty="0" smtClean="0">
                <a:hlinkClick r:id="rId2"/>
              </a:rPr>
              <a:t> las evidencias</a:t>
            </a:r>
            <a:endParaRPr lang="en-US" dirty="0"/>
          </a:p>
        </p:txBody>
      </p:sp>
      <p:pic>
        <p:nvPicPr>
          <p:cNvPr id="5" name="Picture 2" descr="http://chronicle.umbmentoring.org/wp-content/uploads/2012/10/Screen-Shot-2012-10-02-at-7.02.09-PM2-526x3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143000"/>
            <a:ext cx="3124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Bookman Old Style" pitchFamily="18" charset="0"/>
              </a:rPr>
              <a:t>Objetivos:</a:t>
            </a:r>
            <a:endParaRPr lang="es-ES" b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latin typeface="Bookman Old Style" pitchFamily="18" charset="0"/>
              </a:rPr>
              <a:t>Los estudiantes demostrarán…</a:t>
            </a:r>
          </a:p>
          <a:p>
            <a:r>
              <a:rPr lang="es-ES" dirty="0" smtClean="0">
                <a:latin typeface="Bookman Old Style" pitchFamily="18" charset="0"/>
              </a:rPr>
              <a:t>que pueden usar los 6 pasos de Las Normas del Orden Público para solucionar un problema social, racial y/o económico que afecta a la comunidad Hispana de Los Estados Unidos.</a:t>
            </a:r>
          </a:p>
          <a:p>
            <a:r>
              <a:rPr lang="es-ES" dirty="0" smtClean="0">
                <a:latin typeface="Bookman Old Style" pitchFamily="18" charset="0"/>
              </a:rPr>
              <a:t>que pueden trabajar en equipo con el fin de encontrar soluciones a problemas en su comunidad.</a:t>
            </a:r>
          </a:p>
          <a:p>
            <a:r>
              <a:rPr lang="es-ES" dirty="0" smtClean="0">
                <a:latin typeface="Bookman Old Style" pitchFamily="18" charset="0"/>
              </a:rPr>
              <a:t>que pueden analizar y escoger las soluciones más efectivas y probables para su implementación.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172200" cy="1143000"/>
          </a:xfrm>
        </p:spPr>
        <p:txBody>
          <a:bodyPr/>
          <a:lstStyle/>
          <a:p>
            <a:r>
              <a:rPr lang="es-ES" b="1" dirty="0" smtClean="0"/>
              <a:t>¿Y cuáles son las causas?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6477000" cy="449580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El costo de una carrera universitaria de 4 años?</a:t>
            </a:r>
          </a:p>
          <a:p>
            <a:endParaRPr lang="es-ES" dirty="0" smtClean="0"/>
          </a:p>
          <a:p>
            <a:r>
              <a:rPr lang="es-ES" dirty="0" smtClean="0"/>
              <a:t>La necesidad de trabajar y ganar dinero para subsistir?</a:t>
            </a:r>
          </a:p>
          <a:p>
            <a:endParaRPr lang="es-ES" dirty="0" smtClean="0"/>
          </a:p>
          <a:p>
            <a:r>
              <a:rPr lang="es-ES" dirty="0" smtClean="0"/>
              <a:t>La falta de información adecuada que tienen los padres?</a:t>
            </a:r>
          </a:p>
          <a:p>
            <a:endParaRPr lang="es-ES" dirty="0" smtClean="0"/>
          </a:p>
          <a:p>
            <a:r>
              <a:rPr lang="es-ES" dirty="0" smtClean="0"/>
              <a:t>El bajo desempeño en matemáticas e inglés en los exámenes estandarizados?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4" name="Picture 4" descr="meto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838200"/>
            <a:ext cx="2243734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/>
          <a:lstStyle/>
          <a:p>
            <a:r>
              <a:rPr lang="en-US" b="1" dirty="0" smtClean="0"/>
              <a:t>Paso # 3: </a:t>
            </a:r>
            <a:r>
              <a:rPr lang="es-ES" b="1" dirty="0" smtClean="0"/>
              <a:t>Identifique las causas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>
                <a:latin typeface="Bookman Old Style" pitchFamily="18" charset="0"/>
              </a:rPr>
              <a:t>Para identificar las causas correctamente, visite esta  página web, imprima y complete la hoja de trabajo # 3.</a:t>
            </a:r>
          </a:p>
          <a:p>
            <a:pPr algn="ctr">
              <a:buNone/>
            </a:pPr>
            <a:r>
              <a:rPr lang="es-ES" dirty="0" smtClean="0">
                <a:hlinkClick r:id="rId2"/>
              </a:rPr>
              <a:t>Hoja de Trabajo #3: Identifique las causas</a:t>
            </a:r>
            <a:endParaRPr lang="en-US" dirty="0"/>
          </a:p>
        </p:txBody>
      </p:sp>
      <p:pic>
        <p:nvPicPr>
          <p:cNvPr id="4098" name="Picture 2" descr="http://sebdermatitis.net/wp-content/uploads/2013/09/seborrheic-dermatitis-cau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038600"/>
            <a:ext cx="2381250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Paso # 4: </a:t>
            </a:r>
            <a:br>
              <a:rPr lang="en-US" b="1" dirty="0" smtClean="0"/>
            </a:br>
            <a:r>
              <a:rPr lang="en-US" b="1" dirty="0" smtClean="0"/>
              <a:t>		</a:t>
            </a:r>
            <a:r>
              <a:rPr lang="es-ES" b="1" dirty="0" smtClean="0"/>
              <a:t>Evaluar las políticas existentes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8095488" cy="4038600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latin typeface="Bookman Old Style" pitchFamily="18" charset="0"/>
              </a:rPr>
              <a:t>Para evaluar las políticas existentes correctamente, visite esta página en la red,  imprima y complete la hoja de trabajo # 4.</a:t>
            </a:r>
          </a:p>
          <a:p>
            <a:pPr algn="ctr">
              <a:buNone/>
            </a:pPr>
            <a:r>
              <a:rPr lang="es-ES" dirty="0" smtClean="0">
                <a:hlinkClick r:id="rId2"/>
              </a:rPr>
              <a:t>Hoja de trabajo # 4: Evaluación de las políticas existentes</a:t>
            </a:r>
            <a:endParaRPr lang="en-US" dirty="0"/>
          </a:p>
        </p:txBody>
      </p:sp>
      <p:pic>
        <p:nvPicPr>
          <p:cNvPr id="3074" name="Picture 2" descr="https://encrypted-tbn2.gstatic.com/images?q=tbn:ANd9GcT0h1R9juH5qFPAp0cOG4qi65k7kjFNEAlZo4Rt5Ocb8m0JJ3md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343400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Paso # 5: Desarrollo de soluciones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>
                <a:latin typeface="Bookman Old Style" pitchFamily="18" charset="0"/>
              </a:rPr>
              <a:t>Para desarrollar soluciones correctamente, visite esta página en la red, imprima y complete la hoja de trabajo # 5.</a:t>
            </a:r>
          </a:p>
          <a:p>
            <a:pPr algn="ctr">
              <a:buNone/>
            </a:pPr>
            <a:r>
              <a:rPr lang="es-ES" dirty="0" smtClean="0">
                <a:latin typeface="Bookman Old Style" pitchFamily="18" charset="0"/>
                <a:hlinkClick r:id="rId2"/>
              </a:rPr>
              <a:t>Hoja de trabajo # 5: Desarrollo de soluciones</a:t>
            </a:r>
            <a:endParaRPr lang="es-ES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es-ES" dirty="0"/>
          </a:p>
        </p:txBody>
      </p:sp>
      <p:pic>
        <p:nvPicPr>
          <p:cNvPr id="11268" name="Picture 4" descr="http://saasaddict.walkme.com/wp-content/uploads/2013/01/saas-software-solu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953000"/>
            <a:ext cx="7848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s-ES" b="1" dirty="0" smtClean="0"/>
              <a:t>Paso #6: Escoja la mejor solución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52688" cy="4495800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latin typeface="Bookman Old Style" pitchFamily="18" charset="0"/>
              </a:rPr>
              <a:t>Para escoger la mejor solución correctamente, visite esta página en la red, imprima y complete la hoja de trabajo # 6.</a:t>
            </a:r>
          </a:p>
          <a:p>
            <a:pPr algn="ctr">
              <a:buNone/>
            </a:pPr>
            <a:r>
              <a:rPr lang="es-ES" dirty="0" smtClean="0">
                <a:hlinkClick r:id="rId2"/>
              </a:rPr>
              <a:t>Hoja de Trabajo #6: Escoge la mejor solución</a:t>
            </a:r>
            <a:endParaRPr lang="en-US" dirty="0"/>
          </a:p>
        </p:txBody>
      </p:sp>
      <p:pic>
        <p:nvPicPr>
          <p:cNvPr id="10242" name="Picture 2" descr="http://seanheritage.com/wp-content/uploads/2013/08/Solu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343400"/>
            <a:ext cx="3352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57200"/>
            <a:ext cx="7498080" cy="6096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Felicidades!!!!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	Gracias a sus soluciones más y más jóvenes hispanos van a poder lograr ese sueño americano del que todos hablan en los Estados Unidos.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5" name="Picture 2" descr="http://www.tcmgmtco.com/wp-content/uploads/2012/10/professions-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85800"/>
            <a:ext cx="77724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Más hispanos profesionales </a:t>
            </a:r>
          </a:p>
          <a:p>
            <a:pPr algn="ctr"/>
            <a:r>
              <a:rPr lang="es-ES" sz="2800" b="1" dirty="0" smtClean="0"/>
              <a:t>viviendo mejor  </a:t>
            </a:r>
            <a:br>
              <a:rPr lang="es-ES" sz="2800" b="1" dirty="0" smtClean="0"/>
            </a:br>
            <a:r>
              <a:rPr lang="es-ES" sz="2800" b="1" dirty="0" smtClean="0"/>
              <a:t>en los Estados Unidos</a:t>
            </a:r>
            <a:endParaRPr lang="en-US" sz="2800" dirty="0"/>
          </a:p>
        </p:txBody>
      </p:sp>
      <p:pic>
        <p:nvPicPr>
          <p:cNvPr id="4" name="Picture 2" descr="http://www.apexslm.com/wp-content/upLoads/2011/07/people-from-different-profess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7848600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629506"/>
          <a:ext cx="8610600" cy="62284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1844040"/>
                <a:gridCol w="1722120"/>
                <a:gridCol w="1722120"/>
                <a:gridCol w="1722120"/>
              </a:tblGrid>
              <a:tr h="89449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mericana BT"/>
                        </a:rPr>
                        <a:t>Beginning</a:t>
                      </a:r>
                      <a:endParaRPr lang="en-US" sz="1400" dirty="0">
                        <a:solidFill>
                          <a:schemeClr val="bg1"/>
                        </a:solidFill>
                        <a:latin typeface="Americana B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mericana BT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latin typeface="Americana B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mericana BT"/>
                        </a:rPr>
                        <a:t>1 point</a:t>
                      </a:r>
                      <a:endParaRPr lang="en-US" sz="1400" dirty="0">
                        <a:solidFill>
                          <a:schemeClr val="bg1"/>
                        </a:solidFill>
                        <a:latin typeface="Americana B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mericana BT"/>
                        </a:rPr>
                        <a:t>Developing</a:t>
                      </a:r>
                      <a:endParaRPr lang="en-US" sz="1400">
                        <a:solidFill>
                          <a:schemeClr val="bg1"/>
                        </a:solidFill>
                        <a:latin typeface="Americana B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mericana BT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latin typeface="Americana B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mericana BT"/>
                        </a:rPr>
                        <a:t>2 points</a:t>
                      </a:r>
                      <a:endParaRPr lang="en-US" sz="1400">
                        <a:solidFill>
                          <a:schemeClr val="bg1"/>
                        </a:solidFill>
                        <a:latin typeface="Americana B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mericana BT"/>
                        </a:rPr>
                        <a:t>Accomplished</a:t>
                      </a:r>
                      <a:endParaRPr lang="en-US" sz="1400">
                        <a:solidFill>
                          <a:schemeClr val="bg1"/>
                        </a:solidFill>
                        <a:latin typeface="Americana B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mericana BT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latin typeface="Americana B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mericana BT"/>
                        </a:rPr>
                        <a:t>3 points</a:t>
                      </a:r>
                      <a:endParaRPr lang="en-US" sz="1400">
                        <a:solidFill>
                          <a:schemeClr val="bg1"/>
                        </a:solidFill>
                        <a:latin typeface="Americana B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mericana BT"/>
                        </a:rPr>
                        <a:t>Exemplary</a:t>
                      </a:r>
                      <a:endParaRPr lang="en-US" sz="1400" dirty="0">
                        <a:solidFill>
                          <a:schemeClr val="bg1"/>
                        </a:solidFill>
                        <a:latin typeface="Americana B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mericana BT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latin typeface="Americana B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mericana BT"/>
                        </a:rPr>
                        <a:t>4 points</a:t>
                      </a:r>
                      <a:endParaRPr lang="en-US" sz="1400" dirty="0">
                        <a:solidFill>
                          <a:schemeClr val="bg1"/>
                        </a:solidFill>
                        <a:latin typeface="Americana B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mericana BT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826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mericana BT"/>
                        </a:rPr>
                        <a:t>Contribution</a:t>
                      </a:r>
                      <a:endParaRPr lang="en-US" sz="1400" b="1" dirty="0">
                        <a:latin typeface="Americana B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mericana BT"/>
                        </a:rPr>
                        <a:t>One or more members do not contribute.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mericana BT"/>
                        </a:rPr>
                        <a:t>All members contribute, but some contribute more than others.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mericana BT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mericana BT"/>
                        </a:rPr>
                        <a:t>All members contribute equally.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All members contribute equally, and some even contribute more than was required.</a:t>
                      </a:r>
                    </a:p>
                  </a:txBody>
                  <a:tcPr marL="68580" marR="68580" marT="0" marB="0"/>
                </a:tc>
              </a:tr>
              <a:tr h="826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mericana BT"/>
                        </a:rPr>
                        <a:t>Cooperation</a:t>
                      </a:r>
                      <a:endParaRPr lang="en-US" sz="1400" dirty="0">
                        <a:latin typeface="Americana B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Teacher intervention needed often to help group cooperate.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mericana BT"/>
                        </a:rPr>
                        <a:t>Members work well together some of the time. Some teacher intervention needed.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mericana BT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mericana BT"/>
                        </a:rPr>
                        <a:t>Members work well together most of the time.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mericana BT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All members work well together all of the time; assist others when needed.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826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mericana BT"/>
                        </a:rPr>
                        <a:t>On task</a:t>
                      </a:r>
                      <a:endParaRPr lang="en-US" sz="1400">
                        <a:latin typeface="Americana B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Team needs frequent teacher reminders to get on task.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mericana BT"/>
                        </a:rPr>
                        <a:t>Team is on task some of the time. Needs teacher reminders.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mericana BT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Team is on task most of the time. Does not need any teacher reminders.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Team is on task all of the time.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Does not need any teacher reminders.</a:t>
                      </a:r>
                    </a:p>
                  </a:txBody>
                  <a:tcPr marL="68580" marR="68580" marT="0" marB="0"/>
                </a:tc>
              </a:tr>
              <a:tr h="8269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mericana BT"/>
                        </a:rPr>
                        <a:t>Communication</a:t>
                      </a:r>
                      <a:endParaRPr lang="en-US" sz="1400" dirty="0">
                        <a:latin typeface="Americana B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Members need frequent teacher intervention to listen to each other and speak to each other appropriately.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Members need some teacher intervention to be able to listen to each other and speak to each other appropriately.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mericana BT"/>
                        </a:rPr>
                        <a:t>All members listen to each other and speak to each other in equal amounts.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mericana BT"/>
                        </a:rPr>
                        <a:t>Each member listens well to other members. Each member speaks in friendly and encouraging tones.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Guía anticipatoria: </a:t>
            </a:r>
            <a:r>
              <a:rPr lang="es-ES" sz="2700" b="1" dirty="0" smtClean="0"/>
              <a:t>Para discutir y completar con los miembros del grupo. Todos los miembros deben discutir, llegar a un acuerdo y justificar sus respuestas.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514600"/>
          <a:ext cx="8229600" cy="411480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0"/>
                <a:gridCol w="1295400"/>
                <a:gridCol w="1600200"/>
              </a:tblGrid>
              <a:tr h="702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 acuerdo</a:t>
                      </a:r>
                      <a:endParaRPr lang="es-ES" noProof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 desacuerdo</a:t>
                      </a:r>
                      <a:endParaRPr lang="es-ES" noProof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02527"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1.</a:t>
                      </a:r>
                      <a:r>
                        <a:rPr lang="es-ES" baseline="0" noProof="0" dirty="0" smtClean="0"/>
                        <a:t> La comunidad hispana en E.E.U.U. es la más pobre.</a:t>
                      </a:r>
                      <a:endParaRPr lang="es-ES" noProof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02527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r>
                        <a:rPr lang="es-ES" noProof="0" dirty="0" smtClean="0"/>
                        <a:t>Los estudiantes hispanos son los que menos</a:t>
                      </a:r>
                      <a:r>
                        <a:rPr lang="es-ES" baseline="0" noProof="0" dirty="0" smtClean="0"/>
                        <a:t> gozan de buena salud.</a:t>
                      </a:r>
                      <a:endParaRPr lang="es-ES" noProof="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304693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r>
                        <a:rPr lang="es-ES" noProof="0" dirty="0" smtClean="0"/>
                        <a:t>Los</a:t>
                      </a:r>
                      <a:r>
                        <a:rPr lang="es-ES" baseline="0" noProof="0" dirty="0" smtClean="0"/>
                        <a:t> estudiantes hispanos tienen pocas probabilidades de llegar a completar estudios universitarios porque la universidad cuesta mucho dinero.</a:t>
                      </a:r>
                      <a:endParaRPr lang="es-ES" noProof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02527">
                <a:tc>
                  <a:txBody>
                    <a:bodyPr/>
                    <a:lstStyle/>
                    <a:p>
                      <a:r>
                        <a:rPr lang="en-US" dirty="0" smtClean="0"/>
                        <a:t>4. </a:t>
                      </a:r>
                      <a:r>
                        <a:rPr lang="es-ES" noProof="0" dirty="0" smtClean="0"/>
                        <a:t>Los estudiantes hispanos</a:t>
                      </a:r>
                      <a:r>
                        <a:rPr lang="es-ES" baseline="0" noProof="0" dirty="0" smtClean="0"/>
                        <a:t> están en desventaja con los demás estudiantes del país.</a:t>
                      </a:r>
                      <a:endParaRPr lang="es-ES" noProof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62600" y="2514600"/>
            <a:ext cx="32766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qué los hispanos</a:t>
            </a:r>
          </a:p>
          <a:p>
            <a:pPr>
              <a:buNone/>
            </a:pPr>
            <a:r>
              <a:rPr lang="es-ES" dirty="0" smtClean="0"/>
              <a:t>son parte de la población</a:t>
            </a:r>
          </a:p>
          <a:p>
            <a:pPr>
              <a:buNone/>
            </a:pPr>
            <a:r>
              <a:rPr lang="es-ES" dirty="0" smtClean="0"/>
              <a:t>más pobre de los</a:t>
            </a:r>
          </a:p>
          <a:p>
            <a:pPr>
              <a:buNone/>
            </a:pPr>
            <a:r>
              <a:rPr lang="es-ES" dirty="0" smtClean="0"/>
              <a:t>Estados Unidos?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15000" y="274638"/>
            <a:ext cx="2971800" cy="1782762"/>
          </a:xfrm>
        </p:spPr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¿Sabías tú…</a:t>
            </a:r>
            <a:endParaRPr lang="es-ES" dirty="0"/>
          </a:p>
        </p:txBody>
      </p:sp>
      <p:pic>
        <p:nvPicPr>
          <p:cNvPr id="17410" name="Picture 2" descr="NAC12-1-USA-CIFRA-POBRES-AUMENTA-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724400" cy="61722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>
            <a:off x="3429000" y="4343400"/>
            <a:ext cx="2286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Pobreza Infantil en EEUU al alza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609600"/>
            <a:ext cx="3218688" cy="762000"/>
          </a:xfrm>
        </p:spPr>
        <p:txBody>
          <a:bodyPr>
            <a:normAutofit/>
          </a:bodyPr>
          <a:lstStyle/>
          <a:p>
            <a:r>
              <a:rPr lang="es-ES" dirty="0" smtClean="0"/>
              <a:t>¿Sabías tú…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00200"/>
            <a:ext cx="3447288" cy="464820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	que los hijos de inmigrantes hispanos en Estados Unidos son los que tienen menos probabilidades de gozar de buena salud?</a:t>
            </a:r>
            <a:endParaRPr lang="es-ES" dirty="0"/>
          </a:p>
        </p:txBody>
      </p:sp>
      <p:pic>
        <p:nvPicPr>
          <p:cNvPr id="14340" name="Picture 4" descr="http://thumbnails.visually.netdna-cdn.com/salud-hispana-en-los-estados-unidos_50d23515590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95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3136392" cy="609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¿Sabías tú…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76488" cy="91440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Que solo el 57% de los hispanos termina la escuela secundaria.</a:t>
            </a:r>
          </a:p>
          <a:p>
            <a:r>
              <a:rPr lang="es-ES" dirty="0" smtClean="0"/>
              <a:t>Que de todos los hispanos que terminan la escuela secundaria solo un 19 % continúa estudiando.</a:t>
            </a:r>
          </a:p>
        </p:txBody>
      </p:sp>
      <p:pic>
        <p:nvPicPr>
          <p:cNvPr id="13314" name="Picture 2" descr="http://chicagohealth77.org/wp-content/uploads/2011/09/figure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8172450" cy="3810000"/>
          </a:xfrm>
          <a:prstGeom prst="rect">
            <a:avLst/>
          </a:prstGeom>
          <a:noFill/>
        </p:spPr>
      </p:pic>
      <p:cxnSp>
        <p:nvCxnSpPr>
          <p:cNvPr id="6" name="Elbow Connector 5"/>
          <p:cNvCxnSpPr/>
          <p:nvPr/>
        </p:nvCxnSpPr>
        <p:spPr>
          <a:xfrm rot="5400000">
            <a:off x="6934200" y="2514600"/>
            <a:ext cx="2286000" cy="914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3505200" cy="762000"/>
          </a:xfrm>
        </p:spPr>
        <p:txBody>
          <a:bodyPr>
            <a:normAutofit/>
          </a:bodyPr>
          <a:lstStyle/>
          <a:p>
            <a:r>
              <a:rPr lang="es-ES" dirty="0" smtClean="0"/>
              <a:t>¿Sabías tú…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762000"/>
            <a:ext cx="5428488" cy="1600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dirty="0" smtClean="0"/>
              <a:t>	que de todos los jóvenes que entran en la universidad, los latinos optan por 2 años de colegio y no 4 años de universidad?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5362" name="Picture 2" descr="http://www.ohe.state.mn.us/images/Chart_Amount-of-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772400" cy="4267200"/>
          </a:xfrm>
          <a:prstGeom prst="rect">
            <a:avLst/>
          </a:prstGeom>
          <a:noFill/>
        </p:spPr>
      </p:pic>
      <p:cxnSp>
        <p:nvCxnSpPr>
          <p:cNvPr id="6" name="Elbow Connector 5"/>
          <p:cNvCxnSpPr/>
          <p:nvPr/>
        </p:nvCxnSpPr>
        <p:spPr>
          <a:xfrm rot="5400000">
            <a:off x="5565775" y="2816225"/>
            <a:ext cx="1981200" cy="311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5400000">
            <a:off x="6515100" y="2552700"/>
            <a:ext cx="2743200" cy="1295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569</TotalTime>
  <Words>888</Words>
  <Application>Microsoft Office PowerPoint</Application>
  <PresentationFormat>On-screen Show (4:3)</PresentationFormat>
  <Paragraphs>145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Urban</vt:lpstr>
      <vt:lpstr>                                     La Educación Universitaria La clave para mejorar la vida  de los hispanos en los  Estados Unidos  </vt:lpstr>
      <vt:lpstr>Objetivos:</vt:lpstr>
      <vt:lpstr>Slide 3</vt:lpstr>
      <vt:lpstr>  Guía anticipatoria: Para discutir y completar con los miembros del grupo. Todos los miembros deben discutir, llegar a un acuerdo y justificar sus respuestas. </vt:lpstr>
      <vt:lpstr> ¿Sabías tú…</vt:lpstr>
      <vt:lpstr>Video</vt:lpstr>
      <vt:lpstr>¿Sabías tú…</vt:lpstr>
      <vt:lpstr>¿Sabías tú…</vt:lpstr>
      <vt:lpstr>¿Sabías tú…</vt:lpstr>
      <vt:lpstr>¿Sabías tú…</vt:lpstr>
      <vt:lpstr>¿Sabías tú…</vt:lpstr>
      <vt:lpstr>Si la educación universitaria  promete una vida mejor,   ¿por qué los hispanos no alcanzan ese nivel de educación?</vt:lpstr>
      <vt:lpstr> ¿Cuál es el problema que enfrentan los hispanos que los tiene en desventaja con respecto a los demás grupos raciales, sociales y económicos? </vt:lpstr>
      <vt:lpstr>Videos:</vt:lpstr>
      <vt:lpstr>  ¿Podemos nosotros solucionar ese problema que afecta a nuestra comunidad hispana directamente? </vt:lpstr>
      <vt:lpstr>Los pasos para El desarrollo de Las Normas del Orden Publico son : Steps of the Public Policy Analyst  (PPA)</vt:lpstr>
      <vt:lpstr>    Paso 1:  Define el problema  </vt:lpstr>
      <vt:lpstr>¿Y cuáles son las evidencias? </vt:lpstr>
      <vt:lpstr>Paso 2:  Reúna las evidencias</vt:lpstr>
      <vt:lpstr>¿Y cuáles son las causas?</vt:lpstr>
      <vt:lpstr>Paso # 3: Identifique las causas</vt:lpstr>
      <vt:lpstr>Paso # 4:    Evaluar las políticas existentes</vt:lpstr>
      <vt:lpstr>Paso # 5: Desarrollo de soluciones</vt:lpstr>
      <vt:lpstr>Paso #6: Escoja la mejor solución</vt:lpstr>
      <vt:lpstr>Felicidades!!!!</vt:lpstr>
      <vt:lpstr>Slide 26</vt:lpstr>
    </vt:vector>
  </TitlesOfParts>
  <Company>New York City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Administration</dc:creator>
  <cp:lastModifiedBy>User</cp:lastModifiedBy>
  <cp:revision>77</cp:revision>
  <dcterms:created xsi:type="dcterms:W3CDTF">2013-08-29T17:38:18Z</dcterms:created>
  <dcterms:modified xsi:type="dcterms:W3CDTF">2013-10-02T00:36:54Z</dcterms:modified>
</cp:coreProperties>
</file>