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D77AAE-60C5-8041-BDA5-438D83522F64}" type="datetimeFigureOut">
              <a:rPr lang="en-US" smtClean="0"/>
              <a:pPr/>
              <a:t>9/11/2013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6C213D-9B6D-874D-8F62-811F3251422C}" type="slidenum">
              <a:rPr lang="en-US" smtClean="0"/>
              <a:pPr/>
              <a:t>‹#›</a:t>
            </a:fld>
            <a:endParaRPr lang="en-US"/>
          </a:p>
        </p:txBody>
      </p:sp>
    </p:spTree>
    <p:extLst>
      <p:ext uri="{BB962C8B-B14F-4D97-AF65-F5344CB8AC3E}">
        <p14:creationId xmlns:p14="http://schemas.microsoft.com/office/powerpoint/2010/main" val="13796068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on the picture on any of the pages that contain </a:t>
            </a:r>
            <a:r>
              <a:rPr lang="en-US" dirty="0" err="1" smtClean="0"/>
              <a:t>E.A.Poe</a:t>
            </a:r>
            <a:r>
              <a:rPr lang="en-US" dirty="0" smtClean="0"/>
              <a:t> to go to the website of the Poe Museum</a:t>
            </a:r>
            <a:r>
              <a:rPr lang="en-US" baseline="0" dirty="0" smtClean="0"/>
              <a:t> and learn more about the author.</a:t>
            </a:r>
          </a:p>
          <a:p>
            <a:endParaRPr lang="en-US" baseline="0" dirty="0" smtClean="0"/>
          </a:p>
          <a:p>
            <a:r>
              <a:rPr lang="en-US" baseline="0" dirty="0" smtClean="0"/>
              <a:t>Click on the picture of the black cat for story text.</a:t>
            </a:r>
            <a:endParaRPr lang="en-US" dirty="0"/>
          </a:p>
        </p:txBody>
      </p:sp>
      <p:sp>
        <p:nvSpPr>
          <p:cNvPr id="4" name="Slide Number Placeholder 3"/>
          <p:cNvSpPr>
            <a:spLocks noGrp="1"/>
          </p:cNvSpPr>
          <p:nvPr>
            <p:ph type="sldNum" sz="quarter" idx="10"/>
          </p:nvPr>
        </p:nvSpPr>
        <p:spPr/>
        <p:txBody>
          <a:bodyPr/>
          <a:lstStyle/>
          <a:p>
            <a:fld id="{A06C213D-9B6D-874D-8F62-811F3251422C}" type="slidenum">
              <a:rPr lang="en-US" smtClean="0"/>
              <a:pPr/>
              <a:t>1</a:t>
            </a:fld>
            <a:endParaRPr lang="en-US"/>
          </a:p>
        </p:txBody>
      </p:sp>
    </p:spTree>
    <p:extLst>
      <p:ext uri="{BB962C8B-B14F-4D97-AF65-F5344CB8AC3E}">
        <p14:creationId xmlns:p14="http://schemas.microsoft.com/office/powerpoint/2010/main" val="3102122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6C213D-9B6D-874D-8F62-811F3251422C}" type="slidenum">
              <a:rPr lang="en-US" smtClean="0"/>
              <a:pPr/>
              <a:t>3</a:t>
            </a:fld>
            <a:endParaRPr lang="en-US"/>
          </a:p>
        </p:txBody>
      </p:sp>
    </p:spTree>
    <p:extLst>
      <p:ext uri="{BB962C8B-B14F-4D97-AF65-F5344CB8AC3E}">
        <p14:creationId xmlns:p14="http://schemas.microsoft.com/office/powerpoint/2010/main" val="1280348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on the picture on any of the pages that contain </a:t>
            </a:r>
            <a:r>
              <a:rPr lang="en-US" dirty="0" err="1" smtClean="0"/>
              <a:t>E.A.Poe</a:t>
            </a:r>
            <a:r>
              <a:rPr lang="en-US" dirty="0" smtClean="0"/>
              <a:t> to go to the website of the Poe Museum</a:t>
            </a:r>
            <a:r>
              <a:rPr lang="en-US" baseline="0" dirty="0" smtClean="0"/>
              <a:t> and learn more about the author.</a:t>
            </a:r>
          </a:p>
          <a:p>
            <a:endParaRPr lang="en-US" baseline="0" dirty="0" smtClean="0"/>
          </a:p>
          <a:p>
            <a:r>
              <a:rPr lang="en-US" baseline="0" dirty="0" smtClean="0"/>
              <a:t>Click on the picture of the black cat for story text.</a:t>
            </a:r>
            <a:endParaRPr lang="en-US" dirty="0" smtClean="0"/>
          </a:p>
          <a:p>
            <a:endParaRPr lang="en-US" dirty="0"/>
          </a:p>
        </p:txBody>
      </p:sp>
      <p:sp>
        <p:nvSpPr>
          <p:cNvPr id="4" name="Slide Number Placeholder 3"/>
          <p:cNvSpPr>
            <a:spLocks noGrp="1"/>
          </p:cNvSpPr>
          <p:nvPr>
            <p:ph type="sldNum" sz="quarter" idx="10"/>
          </p:nvPr>
        </p:nvSpPr>
        <p:spPr/>
        <p:txBody>
          <a:bodyPr/>
          <a:lstStyle/>
          <a:p>
            <a:fld id="{A06C213D-9B6D-874D-8F62-811F3251422C}" type="slidenum">
              <a:rPr lang="en-US" smtClean="0"/>
              <a:pPr/>
              <a:t>5</a:t>
            </a:fld>
            <a:endParaRPr lang="en-US"/>
          </a:p>
        </p:txBody>
      </p:sp>
    </p:spTree>
    <p:extLst>
      <p:ext uri="{BB962C8B-B14F-4D97-AF65-F5344CB8AC3E}">
        <p14:creationId xmlns:p14="http://schemas.microsoft.com/office/powerpoint/2010/main" val="3801122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on the picture on any of the pages that contain </a:t>
            </a:r>
            <a:r>
              <a:rPr lang="en-US" dirty="0" err="1" smtClean="0"/>
              <a:t>E.A.Poe</a:t>
            </a:r>
            <a:r>
              <a:rPr lang="en-US" dirty="0" smtClean="0"/>
              <a:t> to go to the website of the Poe Museum</a:t>
            </a:r>
            <a:r>
              <a:rPr lang="en-US" baseline="0" dirty="0" smtClean="0"/>
              <a:t> and learn more about the author.</a:t>
            </a:r>
          </a:p>
          <a:p>
            <a:endParaRPr lang="en-US" baseline="0" dirty="0" smtClean="0"/>
          </a:p>
          <a:p>
            <a:r>
              <a:rPr lang="en-US" baseline="0" dirty="0" smtClean="0"/>
              <a:t>Click on the picture of the black cat for story text.</a:t>
            </a:r>
            <a:endParaRPr lang="en-US" dirty="0" smtClean="0"/>
          </a:p>
          <a:p>
            <a:endParaRPr lang="en-US" dirty="0"/>
          </a:p>
        </p:txBody>
      </p:sp>
      <p:sp>
        <p:nvSpPr>
          <p:cNvPr id="4" name="Slide Number Placeholder 3"/>
          <p:cNvSpPr>
            <a:spLocks noGrp="1"/>
          </p:cNvSpPr>
          <p:nvPr>
            <p:ph type="sldNum" sz="quarter" idx="10"/>
          </p:nvPr>
        </p:nvSpPr>
        <p:spPr/>
        <p:txBody>
          <a:bodyPr/>
          <a:lstStyle/>
          <a:p>
            <a:fld id="{A06C213D-9B6D-874D-8F62-811F3251422C}" type="slidenum">
              <a:rPr lang="en-US" smtClean="0"/>
              <a:pPr/>
              <a:t>7</a:t>
            </a:fld>
            <a:endParaRPr lang="en-US"/>
          </a:p>
        </p:txBody>
      </p:sp>
    </p:spTree>
    <p:extLst>
      <p:ext uri="{BB962C8B-B14F-4D97-AF65-F5344CB8AC3E}">
        <p14:creationId xmlns:p14="http://schemas.microsoft.com/office/powerpoint/2010/main" val="696341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on the picture on any of the pages that contain </a:t>
            </a:r>
            <a:r>
              <a:rPr lang="en-US" dirty="0" err="1" smtClean="0"/>
              <a:t>E.A.Poe</a:t>
            </a:r>
            <a:r>
              <a:rPr lang="en-US" dirty="0" smtClean="0"/>
              <a:t> to go to the website of the Poe Museum</a:t>
            </a:r>
            <a:r>
              <a:rPr lang="en-US" baseline="0" dirty="0" smtClean="0"/>
              <a:t> and learn more about the author.</a:t>
            </a:r>
          </a:p>
          <a:p>
            <a:endParaRPr lang="en-US" baseline="0" dirty="0" smtClean="0"/>
          </a:p>
          <a:p>
            <a:r>
              <a:rPr lang="en-US" baseline="0" dirty="0" smtClean="0"/>
              <a:t>Click on the picture of the black cat for story text.</a:t>
            </a:r>
            <a:endParaRPr lang="en-US" dirty="0" smtClean="0"/>
          </a:p>
          <a:p>
            <a:endParaRPr lang="en-US" dirty="0"/>
          </a:p>
        </p:txBody>
      </p:sp>
      <p:sp>
        <p:nvSpPr>
          <p:cNvPr id="4" name="Slide Number Placeholder 3"/>
          <p:cNvSpPr>
            <a:spLocks noGrp="1"/>
          </p:cNvSpPr>
          <p:nvPr>
            <p:ph type="sldNum" sz="quarter" idx="10"/>
          </p:nvPr>
        </p:nvSpPr>
        <p:spPr/>
        <p:txBody>
          <a:bodyPr/>
          <a:lstStyle/>
          <a:p>
            <a:fld id="{A06C213D-9B6D-874D-8F62-811F3251422C}" type="slidenum">
              <a:rPr lang="en-US" smtClean="0"/>
              <a:pPr/>
              <a:t>12</a:t>
            </a:fld>
            <a:endParaRPr lang="en-US"/>
          </a:p>
        </p:txBody>
      </p:sp>
    </p:spTree>
    <p:extLst>
      <p:ext uri="{BB962C8B-B14F-4D97-AF65-F5344CB8AC3E}">
        <p14:creationId xmlns:p14="http://schemas.microsoft.com/office/powerpoint/2010/main" val="799128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B5ECD5-515E-4817-8A06-1D2ED2C83850}" type="datetime4">
              <a:rPr lang="en-US" smtClean="0"/>
              <a:pPr/>
              <a:t>September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September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September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Freeform 13"/>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September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22427-B1DD-49E6-9F05-DE0F1467D7DC}" type="datetime4">
              <a:rPr lang="en-US" smtClean="0"/>
              <a:pPr/>
              <a:t>September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September 11,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A18ED0-40F2-434C-A848-B92581875164}" type="datetime4">
              <a:rPr lang="en-US" smtClean="0"/>
              <a:pPr/>
              <a:t>September 11,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September 11,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9A24E59-01D0-4537-B876-7E5EC75B028D}" type="datetime4">
              <a:rPr lang="en-US" smtClean="0"/>
              <a:pPr/>
              <a:t>September 11,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September 11,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83DA4-3B24-449B-95CA-514EB7E30A99}" type="datetime4">
              <a:rPr lang="en-US" smtClean="0"/>
              <a:pPr/>
              <a:t>September 11,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42120D2-3948-4F8F-BE5D-E7E7D97880B2}" type="datetime4">
              <a:rPr lang="en-US" smtClean="0"/>
              <a:pPr/>
              <a:t>September 11, 2013</a:t>
            </a:fld>
            <a:endParaRPr lang="en-US" dirty="0" err="1"/>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D72EBF8-7CF5-44B7-B2BF-E22DE4D0703D}"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nline-literature.com/poe/2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poemuseum.org/index.php"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2.maxwell.syr.edu/plegal/TIPS/worksheet5.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2.maxwell.syr.edu/plegal/TIPS/worksheet6.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oemuseum.org/index.ph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online-literature.com/poe/24/"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ayoclinic.com/health/alcoholism/DS00340"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2.maxwell.syr.edu/plegal/TIPS/worksheet1.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online-literature.com/poe/2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poemuseum.org/index.php"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hyperlink" Target="http://www.who.int/topics/alcohol_drinking/en/" TargetMode="External"/><Relationship Id="rId3" Type="http://schemas.openxmlformats.org/officeDocument/2006/relationships/image" Target="../media/image6.jpeg"/><Relationship Id="rId7" Type="http://schemas.openxmlformats.org/officeDocument/2006/relationships/image" Target="../media/image8.png"/><Relationship Id="rId2" Type="http://schemas.openxmlformats.org/officeDocument/2006/relationships/hyperlink" Target="http://www.cdc.gov/nchs/fastats/alcohol.htm" TargetMode="External"/><Relationship Id="rId1" Type="http://schemas.openxmlformats.org/officeDocument/2006/relationships/slideLayout" Target="../slideLayouts/slideLayout4.xml"/><Relationship Id="rId6" Type="http://schemas.openxmlformats.org/officeDocument/2006/relationships/hyperlink" Target="http://www2.maxwell.syr.edu/plegal/TIPS/worksheet2.doc" TargetMode="External"/><Relationship Id="rId5" Type="http://schemas.openxmlformats.org/officeDocument/2006/relationships/image" Target="../media/image7.png"/><Relationship Id="rId4" Type="http://schemas.openxmlformats.org/officeDocument/2006/relationships/hyperlink" Target="http://www.niaaa.nih.gov/alcohol-health/overview-alcohol-consumption/drinking-statistics" TargetMode="External"/><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http://www.poemuseum.org/index.ph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online-literature.com/poe/24/"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2.maxwell.syr.edu/plegal/TIPS/worksheet3.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hyperlink" Target="http://www2.maxwell.syr.edu/plegal/TIPS/worksheet4.doc" TargetMode="External"/><Relationship Id="rId1" Type="http://schemas.openxmlformats.org/officeDocument/2006/relationships/slideLayout" Target="../slideLayouts/slideLayout2.xml"/><Relationship Id="rId6" Type="http://schemas.openxmlformats.org/officeDocument/2006/relationships/hyperlink" Target="http://www.bettyfordcenter.org/treatment-programs/index.php" TargetMode="External"/><Relationship Id="rId5" Type="http://schemas.openxmlformats.org/officeDocument/2006/relationships/image" Target="../media/image11.png"/><Relationship Id="rId4" Type="http://schemas.openxmlformats.org/officeDocument/2006/relationships/hyperlink" Target="http://www.a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59821"/>
            <a:ext cx="7772400" cy="2704800"/>
          </a:xfrm>
        </p:spPr>
        <p:txBody>
          <a:bodyPr>
            <a:normAutofit/>
          </a:bodyPr>
          <a:lstStyle/>
          <a:p>
            <a:r>
              <a:rPr lang="en-US" b="1" dirty="0" smtClean="0"/>
              <a:t>Alcoholism in </a:t>
            </a:r>
            <a:r>
              <a:rPr lang="en-US" b="1" dirty="0"/>
              <a:t>“The Black Cat” by Edgar </a:t>
            </a:r>
            <a:r>
              <a:rPr lang="en-US" b="1" dirty="0" smtClean="0"/>
              <a:t>Allan Poe: </a:t>
            </a:r>
            <a:br>
              <a:rPr lang="en-US" b="1" dirty="0" smtClean="0"/>
            </a:br>
            <a:r>
              <a:rPr lang="en-US" sz="4000" b="1" dirty="0" smtClean="0"/>
              <a:t>A PPA Approach</a:t>
            </a:r>
            <a:endParaRPr lang="en-US" sz="4000" b="1" dirty="0"/>
          </a:p>
        </p:txBody>
      </p:sp>
      <p:sp>
        <p:nvSpPr>
          <p:cNvPr id="3" name="Subtitle 2"/>
          <p:cNvSpPr>
            <a:spLocks noGrp="1"/>
          </p:cNvSpPr>
          <p:nvPr>
            <p:ph type="subTitle" idx="1"/>
          </p:nvPr>
        </p:nvSpPr>
        <p:spPr>
          <a:xfrm>
            <a:off x="417513" y="3809999"/>
            <a:ext cx="8307387" cy="1847954"/>
          </a:xfrm>
        </p:spPr>
        <p:txBody>
          <a:bodyPr>
            <a:normAutofit/>
          </a:bodyPr>
          <a:lstStyle/>
          <a:p>
            <a:r>
              <a:rPr lang="en-US" sz="3200" dirty="0" smtClean="0"/>
              <a:t>Ms. Martinez</a:t>
            </a:r>
          </a:p>
          <a:p>
            <a:r>
              <a:rPr lang="en-US" sz="3200" dirty="0" smtClean="0"/>
              <a:t>Truman High School</a:t>
            </a:r>
            <a:endParaRPr lang="en-US" sz="3200" dirty="0"/>
          </a:p>
        </p:txBody>
      </p:sp>
      <p:sp>
        <p:nvSpPr>
          <p:cNvPr id="4" name="TextBox 3"/>
          <p:cNvSpPr txBox="1"/>
          <p:nvPr/>
        </p:nvSpPr>
        <p:spPr>
          <a:xfrm>
            <a:off x="5162700" y="4140368"/>
            <a:ext cx="184666" cy="369332"/>
          </a:xfrm>
          <a:prstGeom prst="rect">
            <a:avLst/>
          </a:prstGeom>
          <a:noFill/>
        </p:spPr>
        <p:txBody>
          <a:bodyPr wrap="none" rtlCol="0">
            <a:spAutoFit/>
          </a:bodyPr>
          <a:lstStyle/>
          <a:p>
            <a:endParaRPr lang="en-US" dirty="0"/>
          </a:p>
        </p:txBody>
      </p:sp>
      <p:sp>
        <p:nvSpPr>
          <p:cNvPr id="13314" name="AutoShape 2" descr="data:image/jpeg;base64,/9j/4AAQSkZJRgABAQAAAQABAAD/2wCEAAkGBhQSERQUExQWFBUUFRQYGBUUFRQWGBQYFRcVFxUUGBgXGyYeFxokGhgVHy8gJCcpLCwsFx4xNTAqNSYrLCkBCQoKDgwOGA8PFSwdHBwqKTUsMik1KTUsLCksNSkpKSotLCkpKTUsMCoqKS0sKSkpKSkpKSkpKSksKSkqLCktKf/AABEIAMIBAwMBIgACEQEDEQH/xAAcAAACAwEBAQEAAAAAAAAAAAACAwABBAUGCAf/xABCEAABAwICBwYDBgUDAgcAAAABAAIRAyEEMRJBUWFxgZEFIqGxwfAGE9EHFDKS4fFCUmJysoKi0iOTFSQzQ1PC4v/EABkBAQADAQEAAAAAAAAAAAAAAAABAgMEBf/EACURAQACAQMEAQUBAAAAAAAAAAABAhEDBBIhMUFRYRMjcaGxIv/aAAwDAQACEQMRAD8A/GNCLLQMOSJ5dcvJb63ZZGqRq3jWl4Zmj3XfhdkdhGXigw0qZPEZ/VPbRhx3QRyP08l1MPhwe8fxszt+IDInxErL2owA93KxEdR4IEl8gt4xxbJjmFjrN2ZESD5c9Sdh68mCQNYcdThcTuOR4ykVDBOq89fRA3Ru3e1p55W6eCY4SJjK/lMbiPFKMGBkRlwkmx4lNY4g7COh1/rzQLrVDox/KZ42gO8EzFvIqncXDPeY8CEFdtgR7F5Hn4pVapJngelkF4d/eBH8IB5gW9ETcWQzQH8RvyM/T8oWcHzCGUHTwtXVtc0cp+plNrYwnIm3e8g0LBh3Xadl/E28ULat/eq6DVh3d4TtB4Aao95Jj8aQWibgyeJdKwuq3nhHghNSTO76IO1RxgLXNJ56/wCGf8T1WDG15cTxn8x9IWfDPN+nWfogrVtIk+4CCOqmTxWqi6Wu2hojLV6rnkptN8eCDTVqWMa3A+BnzWY1PNW506Q4+VvJJe+STtQHN0VISWjaQkaSZTfF9d0Gx5GiIsHFx5bfykoMVVBYOdtkmB4DxSXHVujpE+S0UKMkWmBMb/SAJ6IC+76Ivm0CdxImOMecbVmrNvMWtHQHzPiulVoDQuQbybwN5JOd8tZus7aJMQJH8O/gDkN51oMfyu7PJIctmMaQYmYAyyk36CfcrM1nggA2smU6dpOvLaoynt4ytFSzZ1uy2xuQKUR/J4Dcf3UQeowTDkDDgbTJadx2BFjMKBm0XzH02ELFT7QbpTl6HaFnxHariLnnsj0UjRUxmib6rcQb2PouZXqz0hA/El3vNZn1CoBmkDx3fT0Q7jvg7/1QF+5USgKm6LHLy3haWVNRyOtZQPYTG5fRA6qYtmEnRU04so2qoAtbb3qyQPz6+ZRfMSnuUgvmxZCXIFJQHpKNKAFE1A2k654pcqwhQUi0kCkoGOegVSraguEYCpoVlA1jZI1x+597lvFSIOUZDW4/1eGyM88+e18e8lTK0Eweev8ARBue/SI0jIBs3bxjV72lBUxpyaIvbcPL97LKKh4cMzz2I6dQNH4QTtKC3NnP9zyhWGDZs7u3jtRU6RN7DXMWHPammk3IG23vSbXgZwgyuN79FC4kz/EfDhsTfu/Acfpn5JjSBZveO0jyA9ZQAMMdnWZUVuptnvGTrkq0CNIoQeI5JQciD3DInqVANrW/zxy/VC6mcxfePWCmNquOZncZPoqcJv3RwafSVIUJUDk0UxP4p4Nv4wgeI2+CgBKIP9j3dCSrHHwQC4qtJW5vsJakG4oCiCp6CgqVKILVhUrQFKFWqQVKihUQRE1DKtpQMFlA5DpIZQWXKwUMqwgYxhzi202WhhAGY6A+MSl02SdU6pOa0/KIzAE7L/4/qgEE73DeSJ9VO8NQaP7h6GStb6MCZbfx8AfBB81uRDfG3hPggCRe46tk+BKo1bQI2Q2Z5k58EBDJz5aTh/8AVEHt2N6nlcmPBAIdFu70HqomfNbtb0nxlRBz493UDXIQD71qiUGpmG/mdG4fqQnClTyk9SfIQOq50qC6DfUe0fh5zbwlZnPSzSPvUtXZ/ZNSs6GNLiM4VZmKxmUs0qErr1/hes0S5sAeC4xGy6it4t2RPRChUUJVxA6FHHYqVIIooogtWFSsILCioIoQAqVkKIKVyqUQEVSpWEERsahCJr4QaqTPdh+q206Ws90bS0kHnC5jas5AdPqj+YRs6BRkdUYTY5h3HunySMTh3DbwDifCFmZjDt6haaeLtZxHvWDZSM7HtyJIO8THIhH92JyM8IH0TnVmxD2g77At5IPkjNh8/pIQL+7nY73/AKVFqbjHwog44CLPNVJVj39EEdT2INFOY2fp9EVSh71jiFAbh6QNJ5OqAOJ9M1+9fZZ8KNZgaVQ6JNUF5IEmDqJ5L8L7MMtey9xaN18tepfRH2RY0VezabdKTTlpzkbM1xbys2rEfLWjy32uYZtHBVCLF7mt3mTfwB6rg/Yf2xgcM7EvxdWnTe8U6bBUFiyXOqXiIJ0M9i9v9s/Yjq3Z9R1MSaJbUIj+FtnEcAZPAr51BTYxH05j5Uv3e6+2LtPC1sf/AOUFH5bKTAX0WsDaj3S9ziWDvEaQbyK8NhqGm9rRm5zW9SAqJXovs97COKx9FsHRY75jyNTaZBHV2i3muzUtFKzPpWGDtX4Zq0JLmy0fxDJcghfUWJ+HKb6TmuaC0ggh0yeM+8l85fEvZH3bE1aV4Y4gTssR4FcW03U6vS3dpenFyVFapd7NEQQomoCCL34qlEAFCiKpBStRWAgKjRLiA0SSuiOxiACczq6R4ldz7POx/nVzwsv0LE/ARLCWgF8HRBm8iInVt5BcOtuuF+K2OjyHYX2I47FUm1iaNCm9oc35rzpFrgC10Ma6AQZuQV+f1GAEgGRJvt3rv0vjrtCmz5QxdcNDdDQNRxAaBo6EOmBFoXn4XdEKu98EditxeLFBztE1GVBTOr5jWF7QdgOiRzXd7d+An0XENIeB/E3KdYnXxXkuwnubiaJY4scKjSHDMQbxylfReE7OL6FMVGt0g3vFrQ0OOjYxkPK6493qTpxFoTWMzh854jBaIIM6WlEeayPYWnYvf/HHZLaeOaxsTo6TrTmSb9CvJ1sCXPJb4TbottG/OkW9rWjDCyq7f73ZJrX8t8LUcEGi86W/SHnCvRaB+LppfULZQr/SPy/oorMagSNt/oog58KTvWl2FMWBMcPJJNKNccQY/TogjXx7kdE5lUGNvUdDcdUkNOcTvCoR7CDRTeWEEal+k/Zp8ZNwtYiof+nV/F/Q4ACeGXQb1+Yg+8lowuM0f3PoqWrFoxKYl9b1Gtq0zEPY8HO4IIuOYJXzb9ov2dVOz6pewOdhXnuPz+WT/wC3UOo7DkRvkLu/A/2qvwcU6gNTDn+DJ1PewmxGvRPgv2Tsn4jweOZNKoypIuwxpDc6mb+ELzf97e+Y7fqWmIs+W+xuwq2KfoUKZedZH4W73OyaOK+gPs6+CG4GiQO9VqAGq/K4yY2bhgvnnc7h67/whgOQtkLADeBqUxPaVGi27m8omddhmVluNxbVjE9ITTT6h7TxDaVJxcO6B05r5k+Ku0W4rE4h7AI0pZAiWNhs840ua9n9pP2jfPmhRfotMte4GRAJ7rYMEnWRwXhmdlPpPb8wAabXHRJEtFwA8ZsM6jBiDrW200pr9yenr8L6kxji4JCpOxVPRe4bCUleo5khHTzQImoCjNWFI1qOagAhCiIVsYgEprBDSdeQQaK1Y2lGi2MhPHeolL9F+x/CgYgy4A6LHNGtwdIIG2DMiF+4PwvdyE9P2XzP8H9ufJqM0pgG0RLmOIL6cnXaRvBGtfRXYPb1KvTaGumWgzO3Vpbd25ePvNPGpyntb++m9OtfmH4F9qfwo7CYx9Rrf+lXcXgjJrzd7Da15cNxjUV4tfXHanYdHEU3U6zG1GOzaZi2R3FfnWJ+wTDF+kytWYyf/TIa48A7OOIJXRo7yK1it/DGaT4flfwZ8MVcZXAYDoMLTUeLBoJynab22Ar6Qw7mYXDGrVd3aTLnhqG0kwBwXNwXYOF7PoZNp0mHMjvGdUxpPcdmZ8F5L43+InVCGucKdJhGhQOiXExarVF2yNTDkYnYsZm261O2Kw0rEVjPl5bE16lavWxNVjmPqkwwtPdZYAAZ2bAy2bSuLXEapOxoiNx0R9F0KuJEG0kzbUJMkd0W6LiYrEySLMGxuZnnOXBerSsVjEM7TlmqVA2SS1u6L32m5nigFLSEhrjOTnmG8QE1gAuGgbzog9QPVKrv0nTBM6yZ8lZVZb/UORdHhZWsppjYen6qICe4WgDjdvjKJjZFj4+cWPOF0RgmOvAicgdEjpKx1OzRJhzZGoG99156oM78MQchxaQOoySHt9kQtVTDvEBwJ1RAMf7pR/K1XB2OD2nO8RM9EHOy9j0VgrVWwZ2HldZi0hBfzPd06jiS0gh0Ea5NuYukW3++SIU1ExkeowX2h4um3RGIrRl+Mu/zlSt8Y1KsfNqOqAT3XkFp0hFwLHbGVl5Ytj9Ah4rL6GnnPGFuU+3rsBiqdTSAbSDnGS8Nh+WiWACGxkcreAPtPswt+adIvDQ0vc4WlwBAk69XLWvKYfEluVvNdrGdru+TotMl1jlkLkb7Bh67SrTVaLPO4gy4/ukrTYar5eP0hZytGaAImqgrCBjG2Uc2Pfv2FbXIi1AktTabfLzsqLEyhUznZH0QVoaJadt/F36LvP7ELtFzpGkwOBzmDowOYd0K5VWkHaEDULbTJA5LvtxWk1jS5s0xGvMm5uIi2qRvVbQtWWQditDCw912lIcbnL8NjEa8pXf+F+33YcQ6rmZ0SyWu/q0tIODttoPG65NWmCJnMHXe5i2r2clz31XDMuyt5W8VS1IvXjbrC2cTmH6xT+1kMtAdbMuJJM3OoZWiNiRjvtncZFNrGCLOOlUM/wC0L8q+TrtHnxtw1LSKADbsBG1pjqXCQsK7TTjwmdSZdvtT4zqVnBxL6jxMPfIDZN9BoMM15CdpK5RxhEuc4STMyJ98lzXPvs4kCOeZSizvGJ3Egde8f2XVWsVjEKTOW5/aelZsnbfztBSHOjMCPd40o8EtzIjSIbvME9BdLqPgmAY2nuzyP6qyrQazR+EaWwAAD18Al13VDnAGz9FlLiTmfEomx/FfcT+iAjG1RK+Z/aPzejVEHoHYEFszJ3PBP7/RLdhAB3XB21r3ydtrLA3tB7bEuGu0DnZaMN2oTZz7f1NnnYygQWvJgSdzXNMC2UeQR6MDv/MIG6I3d8W/MtgxZfaWuIDgO4+5P8WZ8lz8SHDPRP8AaXX5GY4QEBYhzY7rni0Q63LXZc2qOfQ+SJ1XVl0HmAkvt7HmEAyjbVIQBRBqpVdwPFBUG4++SU1ycKlv3QIIWptEuaTcx7935JGitUHQi27cP5t3HNQMbnWSiVZKFSLCNAESA2QnhusLKE5tRBbhdACrLkDig34ZulFwMwZ2W9ZXRwujpkA215xA2iL5dFxcJUbpDTmJ1Qu5hGN0iDuIiRyy4cba4iBqLw2I13bBtIzA1OOrbtEZ8+rWBJhozOVoO9s2M6wfoqq2mHfikjWHcQbExAkEO4rNWG8g5645ZkIlemAe80TugkeUnimOeTkHxkJEDpJWN9R2vx0SnUWCxJA3lwHgFKG+ngrRIBOYEs3R+GPFFVw7BZpB2nSJ5DQcCdeaGnVbEAyRr72rpKzYqtJiDf8AuAy1Am6BBrBuUTtgiY57Uk1pMkCeMe+aJ1G+UcZB6TdJqMA+v6II+vNshuQaR2+XmqLvdwqaBrQQ8uv6qKid3mog6j8STaY6/VBTE7OIzULxtPNrfRLOIA/aUGt9IHW7m1p/xIKQ+i3VPE+5QffnbJ/uCs4nSN2jlbyQZ6hjMDkBPkEo0xqcOdvFbHUA7KZ4A+JckOwpbsI5oEOYRmOY9CLKy/2VrpPg90Abp9zzUIBzaBvAjysgyinw6hVdPfSg6uVvNLzzvzQQCcrrZVdDHC28j0PHXr4BKpty9ynVKZqCwgDxjWd/gJUDlEKkbxBQKRYKgUAVhATWqzZMAsluQCSqlQqgUDKAvO9enw7xEjM2Ok0X2GMp3LzuFw8kX37T01r02BxDSIjYJIIkWjdqyQDisMCXauIJudmsjPK5nWVzHggwTO/Qa4dDBHUrr4jFHRlzAAcyALRnxGoi/E2WRwpuuACNjgR0JnzQct1Nsxb8onppEBGxjdQLzvNgeAt4lbatWlaAOBqgeEO8IWbEY3YA2P5YEcDn0HVAwCABAnXYEjhNggNF+ZAG9xvfoFmYTn3RvJJKI3uQXcoCBNRxkic9h/VIcfd7+ie6lOoD3vQhg1n8sevpKBAaEQvsA25eWadGy28kT1OXJDoibmd9z4oAtv8Ay/8A6UTYGzyVIKZXP83UJnzRnPokloGtv5R6SqkbWnk0eYCDRpD2VCOCU1+7po+iL5g1jz+oQOpgTJt0/wCMoqrNYB4g+MhLY1oytwJnzWukzZ3jvz8QEHPDWk3PQekj1R1KIaPxT1aehzW4mDenI/tB9D4lLqUWjJw3gNcYtrAi6DJTpl1ptv8A2MK/lBtwLbyL9PQKVXNBz+vqgc7S2u4/ugomdwWnDuc6GsBy3XO0yYhYi33+q6PZb2tPefo/6dIm1hGQQK7V7M+W1rry4mRaMswda5rWyvR9oYilUYRfSiRncgHV6rj4Oj3heEC20TsVupL0FDBgtsDMZke/YXLxdEiZ2oMbGz4JgpCRpWHiEzD4Ylw2W8V1B2aMyeW/Wg4FZlylLrY6gLlctrUGvBHYY3ru4KmdHYTtIg5RnnPuYXEpfh2c108NVsDImbAXI9QctaDc8lndLSHGSQ0wDtgR3DtkOCzCQ2A6AZgO0ctxEg+B3Iq1aWkZSctnJwlc81AbSRyzjLnuhA2rjLaMkRsET01rHV0Tt8z1PNERGej0uemSTUgbL7jfqgYABk4j+0CeojzQVK0T3ZO12mT5wkPedUgb0o1EBuq7uhjwCA1vclASqlBco2uQBG0oG6fuVaEH3dRBnUVqkFhG2pGspaJoQaaVWfY9V0cM6baTTx1dMlzaTr5xwuegXRpVGtGsu5eoKB9eo0RYuI16U+TSfFc/E4x3AbJnxzWipiKufeAGv2EitUL7uM8QPMoMjqp2+aH5quo3clygYJOQTDVMQY5JAqGfqnsAOfl5BAAqQQVrwmKaHycpmFnqUfZ9Vlcg9i3tvRYAx0ESDAGvXN76lg++aR78OkRkNeZXnWPIWmnidqDvDEMbBaxpdaZcYEXkAZLdQ7RByDAbbuQ2ry5xk5WSX4w5BB3+2HtdcWndbWuE6kNIDbCzmuTrWzs3AuqOBgwOPog04jCtaBe+sR0unMy7oMkXAM+H1TMY+SNECBqP1k23rO/FxGQ5A+FkGtkaMOAECAIA6yVlOjkbHefobrJWr6Ww/wCkBDhqf9QHP0KBznNBy6GfNAaTjkCBsn0stfyxTvPCQY8JCxVceSbBo4BAmpTjPyQltskba3DwKs1zsbzYw+YQZydyrSTzjHf0/wDbp/8AFV98d/T/ANun/wAUCdL3CsPTPvh2M/7dP0ar+8jXTYfzD/FwQLD1aL5jf5P9xUQV8oa3AcJPlbxU7g/mPRv1SgEz5MfiMbsz01c4QQ1BqaOZJ9Y8FbXuOQHJrfOEOmBkOZv4ZeatrXOyBd5D6IGCqdbjwBP1hbMPimiw9T45eCxfdo/E5o3DvHwt4plN7BkC7e4wOjfqg6zC03MZbPUgHdZIxFMN/DJ32t5+9aR/4k6IEcoA8LnmgqOcfxF3h1QZqr5KWnVGjb4fVKJQCFqw9QT9FkhOov0c0GvEmRIECep9VhetlMBwJJJjIakg04IBz2fVAug6HSVddom27yWhlMTBFtZ2LPVEGECwFNBWHLp4bAthp0u9rnUTkDu370GGlhpXdwwDKeYnVrBOydXBRmHaMzfeBy5JGMxQIIAjdM+d/NBznulxvErQ6nIi5Oes81mc6M79c1VWvIGY9EFupQdfQp2GxUaz4DyusXzD+uR6hPZhS65njAKCq1Uk7Qqp0AcyRwAPm4LThtCHNe8ttaG6UunIjUIm6v5FDSA+c+L3+Vwi2lrvbcgzjBjVUbwdpNP+5seKs9n1CLNLv7NF/wDhMKaFL/5HZfya9n4vFHTdTEzUJGqacnrII5FBge2DBsdhQrs0cdTMh1ao0CIGh81pBme493di2sym06eFfOlUGqIpfLJsJyeGC87UHCCi62I7Pw4v8yq3+6lIzH8QIBtJ5DbbNicHThvyqmmTOkHNFOMoiXd6b9EGJRO+5v8A5HflKiB4tQkWJfEixiMp2LEoog1dnMBfcA2OaLtB5mJMbJsoogxqBWogZQzHELsYdg+7udA0pN9eY1qKIOW/PoknNWogEKFWogZTd5KmG/MqKINRPcG8lJxSiiAMKLjiujT1DVDrdVFEFVjLRN+6PIrC11lFEFNzCZUNlFEAx75oy8gWMSNXFRRBleo0qKINmNH/AEqbtZLpOswBF1z1FEEUUUQMo1XNIgkTEwSJW/tukAWQAJF4AEqKIObpKKKKE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6" name="AutoShape 4" descr="data:image/jpeg;base64,/9j/4AAQSkZJRgABAQAAAQABAAD/2wCEAAkGBhQSERQUExQWFBUUFRQYGBUUFRQWGBQYFRcVFxUUGBgXGyYeFxokGhgVHy8gJCcpLCwsFx4xNTAqNSYrLCkBCQoKDgwOGA8PFSwdHBwqKTUsMik1KTUsLCksNSkpKSotLCkpKTUsMCoqKS0sKSkpKSkpKSkpKSksKSkqLCktKf/AABEIAMIBAwMBIgACEQEDEQH/xAAcAAACAwEBAQEAAAAAAAAAAAACAwABBAUGCAf/xABCEAABAwICBwYDBgUDAgcAAAABAAIRAyEEMRJBUWFxgZEFIqGxwfAGE9EHFDKS4fFCUmJysoKi0iOTFSQzQ1PC4v/EABkBAQADAQEAAAAAAAAAAAAAAAABAgMEBf/EACURAQACAQMEAQUBAAAAAAAAAAABAhEDBBIhMUFRYRMjcaGxIv/aAAwDAQACEQMRAD8A/GNCLLQMOSJ5dcvJb63ZZGqRq3jWl4Zmj3XfhdkdhGXigw0qZPEZ/VPbRhx3QRyP08l1MPhwe8fxszt+IDInxErL2owA93KxEdR4IEl8gt4xxbJjmFjrN2ZESD5c9Sdh68mCQNYcdThcTuOR4ykVDBOq89fRA3Ru3e1p55W6eCY4SJjK/lMbiPFKMGBkRlwkmx4lNY4g7COh1/rzQLrVDox/KZ42gO8EzFvIqncXDPeY8CEFdtgR7F5Hn4pVapJngelkF4d/eBH8IB5gW9ETcWQzQH8RvyM/T8oWcHzCGUHTwtXVtc0cp+plNrYwnIm3e8g0LBh3Xadl/E28ULat/eq6DVh3d4TtB4Aao95Jj8aQWibgyeJdKwuq3nhHghNSTO76IO1RxgLXNJ56/wCGf8T1WDG15cTxn8x9IWfDPN+nWfogrVtIk+4CCOqmTxWqi6Wu2hojLV6rnkptN8eCDTVqWMa3A+BnzWY1PNW506Q4+VvJJe+STtQHN0VISWjaQkaSZTfF9d0Gx5GiIsHFx5bfykoMVVBYOdtkmB4DxSXHVujpE+S0UKMkWmBMb/SAJ6IC+76Ivm0CdxImOMecbVmrNvMWtHQHzPiulVoDQuQbybwN5JOd8tZus7aJMQJH8O/gDkN51oMfyu7PJIctmMaQYmYAyyk36CfcrM1nggA2smU6dpOvLaoynt4ytFSzZ1uy2xuQKUR/J4Dcf3UQeowTDkDDgbTJadx2BFjMKBm0XzH02ELFT7QbpTl6HaFnxHariLnnsj0UjRUxmib6rcQb2PouZXqz0hA/El3vNZn1CoBmkDx3fT0Q7jvg7/1QF+5USgKm6LHLy3haWVNRyOtZQPYTG5fRA6qYtmEnRU04so2qoAtbb3qyQPz6+ZRfMSnuUgvmxZCXIFJQHpKNKAFE1A2k654pcqwhQUi0kCkoGOegVSraguEYCpoVlA1jZI1x+597lvFSIOUZDW4/1eGyM88+e18e8lTK0Eweev8ARBue/SI0jIBs3bxjV72lBUxpyaIvbcPL97LKKh4cMzz2I6dQNH4QTtKC3NnP9zyhWGDZs7u3jtRU6RN7DXMWHPammk3IG23vSbXgZwgyuN79FC4kz/EfDhsTfu/Acfpn5JjSBZveO0jyA9ZQAMMdnWZUVuptnvGTrkq0CNIoQeI5JQciD3DInqVANrW/zxy/VC6mcxfePWCmNquOZncZPoqcJv3RwafSVIUJUDk0UxP4p4Nv4wgeI2+CgBKIP9j3dCSrHHwQC4qtJW5vsJakG4oCiCp6CgqVKILVhUrQFKFWqQVKihUQRE1DKtpQMFlA5DpIZQWXKwUMqwgYxhzi202WhhAGY6A+MSl02SdU6pOa0/KIzAE7L/4/qgEE73DeSJ9VO8NQaP7h6GStb6MCZbfx8AfBB81uRDfG3hPggCRe46tk+BKo1bQI2Q2Z5k58EBDJz5aTh/8AVEHt2N6nlcmPBAIdFu70HqomfNbtb0nxlRBz493UDXIQD71qiUGpmG/mdG4fqQnClTyk9SfIQOq50qC6DfUe0fh5zbwlZnPSzSPvUtXZ/ZNSs6GNLiM4VZmKxmUs0qErr1/hes0S5sAeC4xGy6it4t2RPRChUUJVxA6FHHYqVIIooogtWFSsILCioIoQAqVkKIKVyqUQEVSpWEERsahCJr4QaqTPdh+q206Ws90bS0kHnC5jas5AdPqj+YRs6BRkdUYTY5h3HunySMTh3DbwDifCFmZjDt6haaeLtZxHvWDZSM7HtyJIO8THIhH92JyM8IH0TnVmxD2g77At5IPkjNh8/pIQL+7nY73/AKVFqbjHwog44CLPNVJVj39EEdT2INFOY2fp9EVSh71jiFAbh6QNJ5OqAOJ9M1+9fZZ8KNZgaVQ6JNUF5IEmDqJ5L8L7MMtey9xaN18tepfRH2RY0VezabdKTTlpzkbM1xbys2rEfLWjy32uYZtHBVCLF7mt3mTfwB6rg/Yf2xgcM7EvxdWnTe8U6bBUFiyXOqXiIJ0M9i9v9s/Yjq3Z9R1MSaJbUIj+FtnEcAZPAr51BTYxH05j5Uv3e6+2LtPC1sf/AOUFH5bKTAX0WsDaj3S9ziWDvEaQbyK8NhqGm9rRm5zW9SAqJXovs97COKx9FsHRY75jyNTaZBHV2i3muzUtFKzPpWGDtX4Zq0JLmy0fxDJcghfUWJ+HKb6TmuaC0ggh0yeM+8l85fEvZH3bE1aV4Y4gTssR4FcW03U6vS3dpenFyVFapd7NEQQomoCCL34qlEAFCiKpBStRWAgKjRLiA0SSuiOxiACczq6R4ldz7POx/nVzwsv0LE/ARLCWgF8HRBm8iInVt5BcOtuuF+K2OjyHYX2I47FUm1iaNCm9oc35rzpFrgC10Ma6AQZuQV+f1GAEgGRJvt3rv0vjrtCmz5QxdcNDdDQNRxAaBo6EOmBFoXn4XdEKu98EditxeLFBztE1GVBTOr5jWF7QdgOiRzXd7d+An0XENIeB/E3KdYnXxXkuwnubiaJY4scKjSHDMQbxylfReE7OL6FMVGt0g3vFrQ0OOjYxkPK6493qTpxFoTWMzh854jBaIIM6WlEeayPYWnYvf/HHZLaeOaxsTo6TrTmSb9CvJ1sCXPJb4TbottG/OkW9rWjDCyq7f73ZJrX8t8LUcEGi86W/SHnCvRaB+LppfULZQr/SPy/oorMagSNt/oog58KTvWl2FMWBMcPJJNKNccQY/TogjXx7kdE5lUGNvUdDcdUkNOcTvCoR7CDRTeWEEal+k/Zp8ZNwtYiof+nV/F/Q4ACeGXQb1+Yg+8lowuM0f3PoqWrFoxKYl9b1Gtq0zEPY8HO4IIuOYJXzb9ov2dVOz6pewOdhXnuPz+WT/wC3UOo7DkRvkLu/A/2qvwcU6gNTDn+DJ1PewmxGvRPgv2Tsn4jweOZNKoypIuwxpDc6mb+ELzf97e+Y7fqWmIs+W+xuwq2KfoUKZedZH4W73OyaOK+gPs6+CG4GiQO9VqAGq/K4yY2bhgvnnc7h67/whgOQtkLADeBqUxPaVGi27m8omddhmVluNxbVjE9ITTT6h7TxDaVJxcO6B05r5k+Ku0W4rE4h7AI0pZAiWNhs840ua9n9pP2jfPmhRfotMte4GRAJ7rYMEnWRwXhmdlPpPb8wAabXHRJEtFwA8ZsM6jBiDrW200pr9yenr8L6kxji4JCpOxVPRe4bCUleo5khHTzQImoCjNWFI1qOagAhCiIVsYgEprBDSdeQQaK1Y2lGi2MhPHeolL9F+x/CgYgy4A6LHNGtwdIIG2DMiF+4PwvdyE9P2XzP8H9ufJqM0pgG0RLmOIL6cnXaRvBGtfRXYPb1KvTaGumWgzO3Vpbd25ePvNPGpyntb++m9OtfmH4F9qfwo7CYx9Rrf+lXcXgjJrzd7Da15cNxjUV4tfXHanYdHEU3U6zG1GOzaZi2R3FfnWJ+wTDF+kytWYyf/TIa48A7OOIJXRo7yK1it/DGaT4flfwZ8MVcZXAYDoMLTUeLBoJynab22Ar6Qw7mYXDGrVd3aTLnhqG0kwBwXNwXYOF7PoZNp0mHMjvGdUxpPcdmZ8F5L43+InVCGucKdJhGhQOiXExarVF2yNTDkYnYsZm261O2Kw0rEVjPl5bE16lavWxNVjmPqkwwtPdZYAAZ2bAy2bSuLXEapOxoiNx0R9F0KuJEG0kzbUJMkd0W6LiYrEySLMGxuZnnOXBerSsVjEM7TlmqVA2SS1u6L32m5nigFLSEhrjOTnmG8QE1gAuGgbzog9QPVKrv0nTBM6yZ8lZVZb/UORdHhZWsppjYen6qICe4WgDjdvjKJjZFj4+cWPOF0RgmOvAicgdEjpKx1OzRJhzZGoG99156oM78MQchxaQOoySHt9kQtVTDvEBwJ1RAMf7pR/K1XB2OD2nO8RM9EHOy9j0VgrVWwZ2HldZi0hBfzPd06jiS0gh0Ea5NuYukW3++SIU1ExkeowX2h4um3RGIrRl+Mu/zlSt8Y1KsfNqOqAT3XkFp0hFwLHbGVl5Ytj9Ah4rL6GnnPGFuU+3rsBiqdTSAbSDnGS8Nh+WiWACGxkcreAPtPswt+adIvDQ0vc4WlwBAk69XLWvKYfEluVvNdrGdru+TotMl1jlkLkb7Bh67SrTVaLPO4gy4/ukrTYar5eP0hZytGaAImqgrCBjG2Uc2Pfv2FbXIi1AktTabfLzsqLEyhUznZH0QVoaJadt/F36LvP7ELtFzpGkwOBzmDowOYd0K5VWkHaEDULbTJA5LvtxWk1jS5s0xGvMm5uIi2qRvVbQtWWQditDCw912lIcbnL8NjEa8pXf+F+33YcQ6rmZ0SyWu/q0tIODttoPG65NWmCJnMHXe5i2r2clz31XDMuyt5W8VS1IvXjbrC2cTmH6xT+1kMtAdbMuJJM3OoZWiNiRjvtncZFNrGCLOOlUM/wC0L8q+TrtHnxtw1LSKADbsBG1pjqXCQsK7TTjwmdSZdvtT4zqVnBxL6jxMPfIDZN9BoMM15CdpK5RxhEuc4STMyJ98lzXPvs4kCOeZSizvGJ3Egde8f2XVWsVjEKTOW5/aelZsnbfztBSHOjMCPd40o8EtzIjSIbvME9BdLqPgmAY2nuzyP6qyrQazR+EaWwAAD18Al13VDnAGz9FlLiTmfEomx/FfcT+iAjG1RK+Z/aPzejVEHoHYEFszJ3PBP7/RLdhAB3XB21r3ydtrLA3tB7bEuGu0DnZaMN2oTZz7f1NnnYygQWvJgSdzXNMC2UeQR6MDv/MIG6I3d8W/MtgxZfaWuIDgO4+5P8WZ8lz8SHDPRP8AaXX5GY4QEBYhzY7rni0Q63LXZc2qOfQ+SJ1XVl0HmAkvt7HmEAyjbVIQBRBqpVdwPFBUG4++SU1ycKlv3QIIWptEuaTcx7935JGitUHQi27cP5t3HNQMbnWSiVZKFSLCNAESA2QnhusLKE5tRBbhdACrLkDig34ZulFwMwZ2W9ZXRwujpkA215xA2iL5dFxcJUbpDTmJ1Qu5hGN0iDuIiRyy4cba4iBqLw2I13bBtIzA1OOrbtEZ8+rWBJhozOVoO9s2M6wfoqq2mHfikjWHcQbExAkEO4rNWG8g5645ZkIlemAe80TugkeUnimOeTkHxkJEDpJWN9R2vx0SnUWCxJA3lwHgFKG+ngrRIBOYEs3R+GPFFVw7BZpB2nSJ5DQcCdeaGnVbEAyRr72rpKzYqtJiDf8AuAy1Am6BBrBuUTtgiY57Uk1pMkCeMe+aJ1G+UcZB6TdJqMA+v6II+vNshuQaR2+XmqLvdwqaBrQQ8uv6qKid3mog6j8STaY6/VBTE7OIzULxtPNrfRLOIA/aUGt9IHW7m1p/xIKQ+i3VPE+5QffnbJ/uCs4nSN2jlbyQZ6hjMDkBPkEo0xqcOdvFbHUA7KZ4A+JckOwpbsI5oEOYRmOY9CLKy/2VrpPg90Abp9zzUIBzaBvAjysgyinw6hVdPfSg6uVvNLzzvzQQCcrrZVdDHC28j0PHXr4BKpty9ynVKZqCwgDxjWd/gJUDlEKkbxBQKRYKgUAVhATWqzZMAsluQCSqlQqgUDKAvO9enw7xEjM2Ok0X2GMp3LzuFw8kX37T01r02BxDSIjYJIIkWjdqyQDisMCXauIJudmsjPK5nWVzHggwTO/Qa4dDBHUrr4jFHRlzAAcyALRnxGoi/E2WRwpuuACNjgR0JnzQct1Nsxb8onppEBGxjdQLzvNgeAt4lbatWlaAOBqgeEO8IWbEY3YA2P5YEcDn0HVAwCABAnXYEjhNggNF+ZAG9xvfoFmYTn3RvJJKI3uQXcoCBNRxkic9h/VIcfd7+ie6lOoD3vQhg1n8sevpKBAaEQvsA25eWadGy28kT1OXJDoibmd9z4oAtv8Ay/8A6UTYGzyVIKZXP83UJnzRnPokloGtv5R6SqkbWnk0eYCDRpD2VCOCU1+7po+iL5g1jz+oQOpgTJt0/wCMoqrNYB4g+MhLY1oytwJnzWukzZ3jvz8QEHPDWk3PQekj1R1KIaPxT1aehzW4mDenI/tB9D4lLqUWjJw3gNcYtrAi6DJTpl1ptv8A2MK/lBtwLbyL9PQKVXNBz+vqgc7S2u4/ugomdwWnDuc6GsBy3XO0yYhYi33+q6PZb2tPefo/6dIm1hGQQK7V7M+W1rry4mRaMswda5rWyvR9oYilUYRfSiRncgHV6rj4Oj3heEC20TsVupL0FDBgtsDMZke/YXLxdEiZ2oMbGz4JgpCRpWHiEzD4Ylw2W8V1B2aMyeW/Wg4FZlylLrY6gLlctrUGvBHYY3ru4KmdHYTtIg5RnnPuYXEpfh2c108NVsDImbAXI9QctaDc8lndLSHGSQ0wDtgR3DtkOCzCQ2A6AZgO0ctxEg+B3Iq1aWkZSctnJwlc81AbSRyzjLnuhA2rjLaMkRsET01rHV0Tt8z1PNERGej0uemSTUgbL7jfqgYABk4j+0CeojzQVK0T3ZO12mT5wkPedUgb0o1EBuq7uhjwCA1vclASqlBco2uQBG0oG6fuVaEH3dRBnUVqkFhG2pGspaJoQaaVWfY9V0cM6baTTx1dMlzaTr5xwuegXRpVGtGsu5eoKB9eo0RYuI16U+TSfFc/E4x3AbJnxzWipiKufeAGv2EitUL7uM8QPMoMjqp2+aH5quo3clygYJOQTDVMQY5JAqGfqnsAOfl5BAAqQQVrwmKaHycpmFnqUfZ9Vlcg9i3tvRYAx0ESDAGvXN76lg++aR78OkRkNeZXnWPIWmnidqDvDEMbBaxpdaZcYEXkAZLdQ7RByDAbbuQ2ry5xk5WSX4w5BB3+2HtdcWndbWuE6kNIDbCzmuTrWzs3AuqOBgwOPog04jCtaBe+sR0unMy7oMkXAM+H1TMY+SNECBqP1k23rO/FxGQ5A+FkGtkaMOAECAIA6yVlOjkbHefobrJWr6Ww/wCkBDhqf9QHP0KBznNBy6GfNAaTjkCBsn0stfyxTvPCQY8JCxVceSbBo4BAmpTjPyQltskba3DwKs1zsbzYw+YQZydyrSTzjHf0/wDbp/8AFV98d/T/ANun/wAUCdL3CsPTPvh2M/7dP0ar+8jXTYfzD/FwQLD1aL5jf5P9xUQV8oa3AcJPlbxU7g/mPRv1SgEz5MfiMbsz01c4QQ1BqaOZJ9Y8FbXuOQHJrfOEOmBkOZv4ZeatrXOyBd5D6IGCqdbjwBP1hbMPimiw9T45eCxfdo/E5o3DvHwt4plN7BkC7e4wOjfqg6zC03MZbPUgHdZIxFMN/DJ32t5+9aR/4k6IEcoA8LnmgqOcfxF3h1QZqr5KWnVGjb4fVKJQCFqw9QT9FkhOov0c0GvEmRIECep9VhetlMBwJJJjIakg04IBz2fVAug6HSVddom27yWhlMTBFtZ2LPVEGECwFNBWHLp4bAthp0u9rnUTkDu370GGlhpXdwwDKeYnVrBOydXBRmHaMzfeBy5JGMxQIIAjdM+d/NBznulxvErQ6nIi5Oes81mc6M79c1VWvIGY9EFupQdfQp2GxUaz4DyusXzD+uR6hPZhS65njAKCq1Uk7Qqp0AcyRwAPm4LThtCHNe8ttaG6UunIjUIm6v5FDSA+c+L3+Vwi2lrvbcgzjBjVUbwdpNP+5seKs9n1CLNLv7NF/wDhMKaFL/5HZfya9n4vFHTdTEzUJGqacnrII5FBge2DBsdhQrs0cdTMh1ao0CIGh81pBme493di2sym06eFfOlUGqIpfLJsJyeGC87UHCCi62I7Pw4v8yq3+6lIzH8QIBtJ5DbbNicHThvyqmmTOkHNFOMoiXd6b9EGJRO+5v8A5HflKiB4tQkWJfEixiMp2LEoog1dnMBfcA2OaLtB5mJMbJsoogxqBWogZQzHELsYdg+7udA0pN9eY1qKIOW/PoknNWogEKFWogZTd5KmG/MqKINRPcG8lJxSiiAMKLjiujT1DVDrdVFEFVjLRN+6PIrC11lFEFNzCZUNlFEAx75oy8gWMSNXFRRBleo0qKINmNH/AEqbtZLpOswBF1z1FEEUUUQMo1XNIgkTEwSJW/tukAWQAJF4AEqKIObpKKKKE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8" name="AutoShape 6" descr="data:image/jpeg;base64,/9j/4AAQSkZJRgABAQAAAQABAAD/2wCEAAkGBhQSERQUExQWFBUUFRQYGBUUFRQWGBQYFRcVFxUUGBgXGyYeFxokGhgVHy8gJCcpLCwsFx4xNTAqNSYrLCkBCQoKDgwOGA8PFSwdHBwqKTUsMik1KTUsLCksNSkpKSotLCkpKTUsMCoqKS0sKSkpKSkpKSkpKSksKSkqLCktKf/AABEIAMIBAwMBIgACEQEDEQH/xAAcAAACAwEBAQEAAAAAAAAAAAACAwABBAUGCAf/xABCEAABAwICBwYDBgUDAgcAAAABAAIRAyEEMRJBUWFxgZEFIqGxwfAGE9EHFDKS4fFCUmJysoKi0iOTFSQzQ1PC4v/EABkBAQADAQEAAAAAAAAAAAAAAAABAgMEBf/EACURAQACAQMEAQUBAAAAAAAAAAABAhEDBBIhMUFRYRMjcaGxIv/aAAwDAQACEQMRAD8A/GNCLLQMOSJ5dcvJb63ZZGqRq3jWl4Zmj3XfhdkdhGXigw0qZPEZ/VPbRhx3QRyP08l1MPhwe8fxszt+IDInxErL2owA93KxEdR4IEl8gt4xxbJjmFjrN2ZESD5c9Sdh68mCQNYcdThcTuOR4ykVDBOq89fRA3Ru3e1p55W6eCY4SJjK/lMbiPFKMGBkRlwkmx4lNY4g7COh1/rzQLrVDox/KZ42gO8EzFvIqncXDPeY8CEFdtgR7F5Hn4pVapJngelkF4d/eBH8IB5gW9ETcWQzQH8RvyM/T8oWcHzCGUHTwtXVtc0cp+plNrYwnIm3e8g0LBh3Xadl/E28ULat/eq6DVh3d4TtB4Aao95Jj8aQWibgyeJdKwuq3nhHghNSTO76IO1RxgLXNJ56/wCGf8T1WDG15cTxn8x9IWfDPN+nWfogrVtIk+4CCOqmTxWqi6Wu2hojLV6rnkptN8eCDTVqWMa3A+BnzWY1PNW506Q4+VvJJe+STtQHN0VISWjaQkaSZTfF9d0Gx5GiIsHFx5bfykoMVVBYOdtkmB4DxSXHVujpE+S0UKMkWmBMb/SAJ6IC+76Ivm0CdxImOMecbVmrNvMWtHQHzPiulVoDQuQbybwN5JOd8tZus7aJMQJH8O/gDkN51oMfyu7PJIctmMaQYmYAyyk36CfcrM1nggA2smU6dpOvLaoynt4ytFSzZ1uy2xuQKUR/J4Dcf3UQeowTDkDDgbTJadx2BFjMKBm0XzH02ELFT7QbpTl6HaFnxHariLnnsj0UjRUxmib6rcQb2PouZXqz0hA/El3vNZn1CoBmkDx3fT0Q7jvg7/1QF+5USgKm6LHLy3haWVNRyOtZQPYTG5fRA6qYtmEnRU04so2qoAtbb3qyQPz6+ZRfMSnuUgvmxZCXIFJQHpKNKAFE1A2k654pcqwhQUi0kCkoGOegVSraguEYCpoVlA1jZI1x+597lvFSIOUZDW4/1eGyM88+e18e8lTK0Eweev8ARBue/SI0jIBs3bxjV72lBUxpyaIvbcPL97LKKh4cMzz2I6dQNH4QTtKC3NnP9zyhWGDZs7u3jtRU6RN7DXMWHPammk3IG23vSbXgZwgyuN79FC4kz/EfDhsTfu/Acfpn5JjSBZveO0jyA9ZQAMMdnWZUVuptnvGTrkq0CNIoQeI5JQciD3DInqVANrW/zxy/VC6mcxfePWCmNquOZncZPoqcJv3RwafSVIUJUDk0UxP4p4Nv4wgeI2+CgBKIP9j3dCSrHHwQC4qtJW5vsJakG4oCiCp6CgqVKILVhUrQFKFWqQVKihUQRE1DKtpQMFlA5DpIZQWXKwUMqwgYxhzi202WhhAGY6A+MSl02SdU6pOa0/KIzAE7L/4/qgEE73DeSJ9VO8NQaP7h6GStb6MCZbfx8AfBB81uRDfG3hPggCRe46tk+BKo1bQI2Q2Z5k58EBDJz5aTh/8AVEHt2N6nlcmPBAIdFu70HqomfNbtb0nxlRBz493UDXIQD71qiUGpmG/mdG4fqQnClTyk9SfIQOq50qC6DfUe0fh5zbwlZnPSzSPvUtXZ/ZNSs6GNLiM4VZmKxmUs0qErr1/hes0S5sAeC4xGy6it4t2RPRChUUJVxA6FHHYqVIIooogtWFSsILCioIoQAqVkKIKVyqUQEVSpWEERsahCJr4QaqTPdh+q206Ws90bS0kHnC5jas5AdPqj+YRs6BRkdUYTY5h3HunySMTh3DbwDifCFmZjDt6haaeLtZxHvWDZSM7HtyJIO8THIhH92JyM8IH0TnVmxD2g77At5IPkjNh8/pIQL+7nY73/AKVFqbjHwog44CLPNVJVj39EEdT2INFOY2fp9EVSh71jiFAbh6QNJ5OqAOJ9M1+9fZZ8KNZgaVQ6JNUF5IEmDqJ5L8L7MMtey9xaN18tepfRH2RY0VezabdKTTlpzkbM1xbys2rEfLWjy32uYZtHBVCLF7mt3mTfwB6rg/Yf2xgcM7EvxdWnTe8U6bBUFiyXOqXiIJ0M9i9v9s/Yjq3Z9R1MSaJbUIj+FtnEcAZPAr51BTYxH05j5Uv3e6+2LtPC1sf/AOUFH5bKTAX0WsDaj3S9ziWDvEaQbyK8NhqGm9rRm5zW9SAqJXovs97COKx9FsHRY75jyNTaZBHV2i3muzUtFKzPpWGDtX4Zq0JLmy0fxDJcghfUWJ+HKb6TmuaC0ggh0yeM+8l85fEvZH3bE1aV4Y4gTssR4FcW03U6vS3dpenFyVFapd7NEQQomoCCL34qlEAFCiKpBStRWAgKjRLiA0SSuiOxiACczq6R4ldz7POx/nVzwsv0LE/ARLCWgF8HRBm8iInVt5BcOtuuF+K2OjyHYX2I47FUm1iaNCm9oc35rzpFrgC10Ma6AQZuQV+f1GAEgGRJvt3rv0vjrtCmz5QxdcNDdDQNRxAaBo6EOmBFoXn4XdEKu98EditxeLFBztE1GVBTOr5jWF7QdgOiRzXd7d+An0XENIeB/E3KdYnXxXkuwnubiaJY4scKjSHDMQbxylfReE7OL6FMVGt0g3vFrQ0OOjYxkPK6493qTpxFoTWMzh854jBaIIM6WlEeayPYWnYvf/HHZLaeOaxsTo6TrTmSb9CvJ1sCXPJb4TbottG/OkW9rWjDCyq7f73ZJrX8t8LUcEGi86W/SHnCvRaB+LppfULZQr/SPy/oorMagSNt/oog58KTvWl2FMWBMcPJJNKNccQY/TogjXx7kdE5lUGNvUdDcdUkNOcTvCoR7CDRTeWEEal+k/Zp8ZNwtYiof+nV/F/Q4ACeGXQb1+Yg+8lowuM0f3PoqWrFoxKYl9b1Gtq0zEPY8HO4IIuOYJXzb9ov2dVOz6pewOdhXnuPz+WT/wC3UOo7DkRvkLu/A/2qvwcU6gNTDn+DJ1PewmxGvRPgv2Tsn4jweOZNKoypIuwxpDc6mb+ELzf97e+Y7fqWmIs+W+xuwq2KfoUKZedZH4W73OyaOK+gPs6+CG4GiQO9VqAGq/K4yY2bhgvnnc7h67/whgOQtkLADeBqUxPaVGi27m8omddhmVluNxbVjE9ITTT6h7TxDaVJxcO6B05r5k+Ku0W4rE4h7AI0pZAiWNhs840ua9n9pP2jfPmhRfotMte4GRAJ7rYMEnWRwXhmdlPpPb8wAabXHRJEtFwA8ZsM6jBiDrW200pr9yenr8L6kxji4JCpOxVPRe4bCUleo5khHTzQImoCjNWFI1qOagAhCiIVsYgEprBDSdeQQaK1Y2lGi2MhPHeolL9F+x/CgYgy4A6LHNGtwdIIG2DMiF+4PwvdyE9P2XzP8H9ufJqM0pgG0RLmOIL6cnXaRvBGtfRXYPb1KvTaGumWgzO3Vpbd25ePvNPGpyntb++m9OtfmH4F9qfwo7CYx9Rrf+lXcXgjJrzd7Da15cNxjUV4tfXHanYdHEU3U6zG1GOzaZi2R3FfnWJ+wTDF+kytWYyf/TIa48A7OOIJXRo7yK1it/DGaT4flfwZ8MVcZXAYDoMLTUeLBoJynab22Ar6Qw7mYXDGrVd3aTLnhqG0kwBwXNwXYOF7PoZNp0mHMjvGdUxpPcdmZ8F5L43+InVCGucKdJhGhQOiXExarVF2yNTDkYnYsZm261O2Kw0rEVjPl5bE16lavWxNVjmPqkwwtPdZYAAZ2bAy2bSuLXEapOxoiNx0R9F0KuJEG0kzbUJMkd0W6LiYrEySLMGxuZnnOXBerSsVjEM7TlmqVA2SS1u6L32m5nigFLSEhrjOTnmG8QE1gAuGgbzog9QPVKrv0nTBM6yZ8lZVZb/UORdHhZWsppjYen6qICe4WgDjdvjKJjZFj4+cWPOF0RgmOvAicgdEjpKx1OzRJhzZGoG99156oM78MQchxaQOoySHt9kQtVTDvEBwJ1RAMf7pR/K1XB2OD2nO8RM9EHOy9j0VgrVWwZ2HldZi0hBfzPd06jiS0gh0Ea5NuYukW3++SIU1ExkeowX2h4um3RGIrRl+Mu/zlSt8Y1KsfNqOqAT3XkFp0hFwLHbGVl5Ytj9Ah4rL6GnnPGFuU+3rsBiqdTSAbSDnGS8Nh+WiWACGxkcreAPtPswt+adIvDQ0vc4WlwBAk69XLWvKYfEluVvNdrGdru+TotMl1jlkLkb7Bh67SrTVaLPO4gy4/ukrTYar5eP0hZytGaAImqgrCBjG2Uc2Pfv2FbXIi1AktTabfLzsqLEyhUznZH0QVoaJadt/F36LvP7ELtFzpGkwOBzmDowOYd0K5VWkHaEDULbTJA5LvtxWk1jS5s0xGvMm5uIi2qRvVbQtWWQditDCw912lIcbnL8NjEa8pXf+F+33YcQ6rmZ0SyWu/q0tIODttoPG65NWmCJnMHXe5i2r2clz31XDMuyt5W8VS1IvXjbrC2cTmH6xT+1kMtAdbMuJJM3OoZWiNiRjvtncZFNrGCLOOlUM/wC0L8q+TrtHnxtw1LSKADbsBG1pjqXCQsK7TTjwmdSZdvtT4zqVnBxL6jxMPfIDZN9BoMM15CdpK5RxhEuc4STMyJ98lzXPvs4kCOeZSizvGJ3Egde8f2XVWsVjEKTOW5/aelZsnbfztBSHOjMCPd40o8EtzIjSIbvME9BdLqPgmAY2nuzyP6qyrQazR+EaWwAAD18Al13VDnAGz9FlLiTmfEomx/FfcT+iAjG1RK+Z/aPzejVEHoHYEFszJ3PBP7/RLdhAB3XB21r3ydtrLA3tB7bEuGu0DnZaMN2oTZz7f1NnnYygQWvJgSdzXNMC2UeQR6MDv/MIG6I3d8W/MtgxZfaWuIDgO4+5P8WZ8lz8SHDPRP8AaXX5GY4QEBYhzY7rni0Q63LXZc2qOfQ+SJ1XVl0HmAkvt7HmEAyjbVIQBRBqpVdwPFBUG4++SU1ycKlv3QIIWptEuaTcx7935JGitUHQi27cP5t3HNQMbnWSiVZKFSLCNAESA2QnhusLKE5tRBbhdACrLkDig34ZulFwMwZ2W9ZXRwujpkA215xA2iL5dFxcJUbpDTmJ1Qu5hGN0iDuIiRyy4cba4iBqLw2I13bBtIzA1OOrbtEZ8+rWBJhozOVoO9s2M6wfoqq2mHfikjWHcQbExAkEO4rNWG8g5645ZkIlemAe80TugkeUnimOeTkHxkJEDpJWN9R2vx0SnUWCxJA3lwHgFKG+ngrRIBOYEs3R+GPFFVw7BZpB2nSJ5DQcCdeaGnVbEAyRr72rpKzYqtJiDf8AuAy1Am6BBrBuUTtgiY57Uk1pMkCeMe+aJ1G+UcZB6TdJqMA+v6II+vNshuQaR2+XmqLvdwqaBrQQ8uv6qKid3mog6j8STaY6/VBTE7OIzULxtPNrfRLOIA/aUGt9IHW7m1p/xIKQ+i3VPE+5QffnbJ/uCs4nSN2jlbyQZ6hjMDkBPkEo0xqcOdvFbHUA7KZ4A+JckOwpbsI5oEOYRmOY9CLKy/2VrpPg90Abp9zzUIBzaBvAjysgyinw6hVdPfSg6uVvNLzzvzQQCcrrZVdDHC28j0PHXr4BKpty9ynVKZqCwgDxjWd/gJUDlEKkbxBQKRYKgUAVhATWqzZMAsluQCSqlQqgUDKAvO9enw7xEjM2Ok0X2GMp3LzuFw8kX37T01r02BxDSIjYJIIkWjdqyQDisMCXauIJudmsjPK5nWVzHggwTO/Qa4dDBHUrr4jFHRlzAAcyALRnxGoi/E2WRwpuuACNjgR0JnzQct1Nsxb8onppEBGxjdQLzvNgeAt4lbatWlaAOBqgeEO8IWbEY3YA2P5YEcDn0HVAwCABAnXYEjhNggNF+ZAG9xvfoFmYTn3RvJJKI3uQXcoCBNRxkic9h/VIcfd7+ie6lOoD3vQhg1n8sevpKBAaEQvsA25eWadGy28kT1OXJDoibmd9z4oAtv8Ay/8A6UTYGzyVIKZXP83UJnzRnPokloGtv5R6SqkbWnk0eYCDRpD2VCOCU1+7po+iL5g1jz+oQOpgTJt0/wCMoqrNYB4g+MhLY1oytwJnzWukzZ3jvz8QEHPDWk3PQekj1R1KIaPxT1aehzW4mDenI/tB9D4lLqUWjJw3gNcYtrAi6DJTpl1ptv8A2MK/lBtwLbyL9PQKVXNBz+vqgc7S2u4/ugomdwWnDuc6GsBy3XO0yYhYi33+q6PZb2tPefo/6dIm1hGQQK7V7M+W1rry4mRaMswda5rWyvR9oYilUYRfSiRncgHV6rj4Oj3heEC20TsVupL0FDBgtsDMZke/YXLxdEiZ2oMbGz4JgpCRpWHiEzD4Ylw2W8V1B2aMyeW/Wg4FZlylLrY6gLlctrUGvBHYY3ru4KmdHYTtIg5RnnPuYXEpfh2c108NVsDImbAXI9QctaDc8lndLSHGSQ0wDtgR3DtkOCzCQ2A6AZgO0ctxEg+B3Iq1aWkZSctnJwlc81AbSRyzjLnuhA2rjLaMkRsET01rHV0Tt8z1PNERGej0uemSTUgbL7jfqgYABk4j+0CeojzQVK0T3ZO12mT5wkPedUgb0o1EBuq7uhjwCA1vclASqlBco2uQBG0oG6fuVaEH3dRBnUVqkFhG2pGspaJoQaaVWfY9V0cM6baTTx1dMlzaTr5xwuegXRpVGtGsu5eoKB9eo0RYuI16U+TSfFc/E4x3AbJnxzWipiKufeAGv2EitUL7uM8QPMoMjqp2+aH5quo3clygYJOQTDVMQY5JAqGfqnsAOfl5BAAqQQVrwmKaHycpmFnqUfZ9Vlcg9i3tvRYAx0ESDAGvXN76lg++aR78OkRkNeZXnWPIWmnidqDvDEMbBaxpdaZcYEXkAZLdQ7RByDAbbuQ2ry5xk5WSX4w5BB3+2HtdcWndbWuE6kNIDbCzmuTrWzs3AuqOBgwOPog04jCtaBe+sR0unMy7oMkXAM+H1TMY+SNECBqP1k23rO/FxGQ5A+FkGtkaMOAECAIA6yVlOjkbHefobrJWr6Ww/wCkBDhqf9QHP0KBznNBy6GfNAaTjkCBsn0stfyxTvPCQY8JCxVceSbBo4BAmpTjPyQltskba3DwKs1zsbzYw+YQZydyrSTzjHf0/wDbp/8AFV98d/T/ANun/wAUCdL3CsPTPvh2M/7dP0ar+8jXTYfzD/FwQLD1aL5jf5P9xUQV8oa3AcJPlbxU7g/mPRv1SgEz5MfiMbsz01c4QQ1BqaOZJ9Y8FbXuOQHJrfOEOmBkOZv4ZeatrXOyBd5D6IGCqdbjwBP1hbMPimiw9T45eCxfdo/E5o3DvHwt4plN7BkC7e4wOjfqg6zC03MZbPUgHdZIxFMN/DJ32t5+9aR/4k6IEcoA8LnmgqOcfxF3h1QZqr5KWnVGjb4fVKJQCFqw9QT9FkhOov0c0GvEmRIECep9VhetlMBwJJJjIakg04IBz2fVAug6HSVddom27yWhlMTBFtZ2LPVEGECwFNBWHLp4bAthp0u9rnUTkDu370GGlhpXdwwDKeYnVrBOydXBRmHaMzfeBy5JGMxQIIAjdM+d/NBznulxvErQ6nIi5Oes81mc6M79c1VWvIGY9EFupQdfQp2GxUaz4DyusXzD+uR6hPZhS65njAKCq1Uk7Qqp0AcyRwAPm4LThtCHNe8ttaG6UunIjUIm6v5FDSA+c+L3+Vwi2lrvbcgzjBjVUbwdpNP+5seKs9n1CLNLv7NF/wDhMKaFL/5HZfya9n4vFHTdTEzUJGqacnrII5FBge2DBsdhQrs0cdTMh1ao0CIGh81pBme493di2sym06eFfOlUGqIpfLJsJyeGC87UHCCi62I7Pw4v8yq3+6lIzH8QIBtJ5DbbNicHThvyqmmTOkHNFOMoiXd6b9EGJRO+5v8A5HflKiB4tQkWJfEixiMp2LEoog1dnMBfcA2OaLtB5mJMbJsoogxqBWogZQzHELsYdg+7udA0pN9eY1qKIOW/PoknNWogEKFWogZTd5KmG/MqKINRPcG8lJxSiiAMKLjiujT1DVDrdVFEFVjLRN+6PIrC11lFEFNzCZUNlFEAx75oy8gWMSNXFRRBleo0qKINmNH/AEqbtZLpOswBF1z1FEEUUUQMo1XNIgkTEwSJW/tukAWQAJF4AEqKIObpKKKKE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0" name="AutoShape 8" descr="data:image/jpeg;base64,/9j/4AAQSkZJRgABAQAAAQABAAD/2wCEAAkGBhQSERQUExQWFBUUFRQYGBUUFRQWGBQYFRcVFxUUGBgXGyYeFxokGhgVHy8gJCcpLCwsFx4xNTAqNSYrLCkBCQoKDgwOGA8PFSwdHBwqKTUsMik1KTUsLCksNSkpKSotLCkpKTUsMCoqKS0sKSkpKSkpKSkpKSksKSkqLCktKf/AABEIAMIBAwMBIgACEQEDEQH/xAAcAAACAwEBAQEAAAAAAAAAAAACAwABBAUGCAf/xABCEAABAwICBwYDBgUDAgcAAAABAAIRAyEEMRJBUWFxgZEFIqGxwfAGE9EHFDKS4fFCUmJysoKi0iOTFSQzQ1PC4v/EABkBAQADAQEAAAAAAAAAAAAAAAABAgMEBf/EACURAQACAQMEAQUBAAAAAAAAAAABAhEDBBIhMUFRYRMjcaGxIv/aAAwDAQACEQMRAD8A/GNCLLQMOSJ5dcvJb63ZZGqRq3jWl4Zmj3XfhdkdhGXigw0qZPEZ/VPbRhx3QRyP08l1MPhwe8fxszt+IDInxErL2owA93KxEdR4IEl8gt4xxbJjmFjrN2ZESD5c9Sdh68mCQNYcdThcTuOR4ykVDBOq89fRA3Ru3e1p55W6eCY4SJjK/lMbiPFKMGBkRlwkmx4lNY4g7COh1/rzQLrVDox/KZ42gO8EzFvIqncXDPeY8CEFdtgR7F5Hn4pVapJngelkF4d/eBH8IB5gW9ETcWQzQH8RvyM/T8oWcHzCGUHTwtXVtc0cp+plNrYwnIm3e8g0LBh3Xadl/E28ULat/eq6DVh3d4TtB4Aao95Jj8aQWibgyeJdKwuq3nhHghNSTO76IO1RxgLXNJ56/wCGf8T1WDG15cTxn8x9IWfDPN+nWfogrVtIk+4CCOqmTxWqi6Wu2hojLV6rnkptN8eCDTVqWMa3A+BnzWY1PNW506Q4+VvJJe+STtQHN0VISWjaQkaSZTfF9d0Gx5GiIsHFx5bfykoMVVBYOdtkmB4DxSXHVujpE+S0UKMkWmBMb/SAJ6IC+76Ivm0CdxImOMecbVmrNvMWtHQHzPiulVoDQuQbybwN5JOd8tZus7aJMQJH8O/gDkN51oMfyu7PJIctmMaQYmYAyyk36CfcrM1nggA2smU6dpOvLaoynt4ytFSzZ1uy2xuQKUR/J4Dcf3UQeowTDkDDgbTJadx2BFjMKBm0XzH02ELFT7QbpTl6HaFnxHariLnnsj0UjRUxmib6rcQb2PouZXqz0hA/El3vNZn1CoBmkDx3fT0Q7jvg7/1QF+5USgKm6LHLy3haWVNRyOtZQPYTG5fRA6qYtmEnRU04so2qoAtbb3qyQPz6+ZRfMSnuUgvmxZCXIFJQHpKNKAFE1A2k654pcqwhQUi0kCkoGOegVSraguEYCpoVlA1jZI1x+597lvFSIOUZDW4/1eGyM88+e18e8lTK0Eweev8ARBue/SI0jIBs3bxjV72lBUxpyaIvbcPL97LKKh4cMzz2I6dQNH4QTtKC3NnP9zyhWGDZs7u3jtRU6RN7DXMWHPammk3IG23vSbXgZwgyuN79FC4kz/EfDhsTfu/Acfpn5JjSBZveO0jyA9ZQAMMdnWZUVuptnvGTrkq0CNIoQeI5JQciD3DInqVANrW/zxy/VC6mcxfePWCmNquOZncZPoqcJv3RwafSVIUJUDk0UxP4p4Nv4wgeI2+CgBKIP9j3dCSrHHwQC4qtJW5vsJakG4oCiCp6CgqVKILVhUrQFKFWqQVKihUQRE1DKtpQMFlA5DpIZQWXKwUMqwgYxhzi202WhhAGY6A+MSl02SdU6pOa0/KIzAE7L/4/qgEE73DeSJ9VO8NQaP7h6GStb6MCZbfx8AfBB81uRDfG3hPggCRe46tk+BKo1bQI2Q2Z5k58EBDJz5aTh/8AVEHt2N6nlcmPBAIdFu70HqomfNbtb0nxlRBz493UDXIQD71qiUGpmG/mdG4fqQnClTyk9SfIQOq50qC6DfUe0fh5zbwlZnPSzSPvUtXZ/ZNSs6GNLiM4VZmKxmUs0qErr1/hes0S5sAeC4xGy6it4t2RPRChUUJVxA6FHHYqVIIooogtWFSsILCioIoQAqVkKIKVyqUQEVSpWEERsahCJr4QaqTPdh+q206Ws90bS0kHnC5jas5AdPqj+YRs6BRkdUYTY5h3HunySMTh3DbwDifCFmZjDt6haaeLtZxHvWDZSM7HtyJIO8THIhH92JyM8IH0TnVmxD2g77At5IPkjNh8/pIQL+7nY73/AKVFqbjHwog44CLPNVJVj39EEdT2INFOY2fp9EVSh71jiFAbh6QNJ5OqAOJ9M1+9fZZ8KNZgaVQ6JNUF5IEmDqJ5L8L7MMtey9xaN18tepfRH2RY0VezabdKTTlpzkbM1xbys2rEfLWjy32uYZtHBVCLF7mt3mTfwB6rg/Yf2xgcM7EvxdWnTe8U6bBUFiyXOqXiIJ0M9i9v9s/Yjq3Z9R1MSaJbUIj+FtnEcAZPAr51BTYxH05j5Uv3e6+2LtPC1sf/AOUFH5bKTAX0WsDaj3S9ziWDvEaQbyK8NhqGm9rRm5zW9SAqJXovs97COKx9FsHRY75jyNTaZBHV2i3muzUtFKzPpWGDtX4Zq0JLmy0fxDJcghfUWJ+HKb6TmuaC0ggh0yeM+8l85fEvZH3bE1aV4Y4gTssR4FcW03U6vS3dpenFyVFapd7NEQQomoCCL34qlEAFCiKpBStRWAgKjRLiA0SSuiOxiACczq6R4ldz7POx/nVzwsv0LE/ARLCWgF8HRBm8iInVt5BcOtuuF+K2OjyHYX2I47FUm1iaNCm9oc35rzpFrgC10Ma6AQZuQV+f1GAEgGRJvt3rv0vjrtCmz5QxdcNDdDQNRxAaBo6EOmBFoXn4XdEKu98EditxeLFBztE1GVBTOr5jWF7QdgOiRzXd7d+An0XENIeB/E3KdYnXxXkuwnubiaJY4scKjSHDMQbxylfReE7OL6FMVGt0g3vFrQ0OOjYxkPK6493qTpxFoTWMzh854jBaIIM6WlEeayPYWnYvf/HHZLaeOaxsTo6TrTmSb9CvJ1sCXPJb4TbottG/OkW9rWjDCyq7f73ZJrX8t8LUcEGi86W/SHnCvRaB+LppfULZQr/SPy/oorMagSNt/oog58KTvWl2FMWBMcPJJNKNccQY/TogjXx7kdE5lUGNvUdDcdUkNOcTvCoR7CDRTeWEEal+k/Zp8ZNwtYiof+nV/F/Q4ACeGXQb1+Yg+8lowuM0f3PoqWrFoxKYl9b1Gtq0zEPY8HO4IIuOYJXzb9ov2dVOz6pewOdhXnuPz+WT/wC3UOo7DkRvkLu/A/2qvwcU6gNTDn+DJ1PewmxGvRPgv2Tsn4jweOZNKoypIuwxpDc6mb+ELzf97e+Y7fqWmIs+W+xuwq2KfoUKZedZH4W73OyaOK+gPs6+CG4GiQO9VqAGq/K4yY2bhgvnnc7h67/whgOQtkLADeBqUxPaVGi27m8omddhmVluNxbVjE9ITTT6h7TxDaVJxcO6B05r5k+Ku0W4rE4h7AI0pZAiWNhs840ua9n9pP2jfPmhRfotMte4GRAJ7rYMEnWRwXhmdlPpPb8wAabXHRJEtFwA8ZsM6jBiDrW200pr9yenr8L6kxji4JCpOxVPRe4bCUleo5khHTzQImoCjNWFI1qOagAhCiIVsYgEprBDSdeQQaK1Y2lGi2MhPHeolL9F+x/CgYgy4A6LHNGtwdIIG2DMiF+4PwvdyE9P2XzP8H9ufJqM0pgG0RLmOIL6cnXaRvBGtfRXYPb1KvTaGumWgzO3Vpbd25ePvNPGpyntb++m9OtfmH4F9qfwo7CYx9Rrf+lXcXgjJrzd7Da15cNxjUV4tfXHanYdHEU3U6zG1GOzaZi2R3FfnWJ+wTDF+kytWYyf/TIa48A7OOIJXRo7yK1it/DGaT4flfwZ8MVcZXAYDoMLTUeLBoJynab22Ar6Qw7mYXDGrVd3aTLnhqG0kwBwXNwXYOF7PoZNp0mHMjvGdUxpPcdmZ8F5L43+InVCGucKdJhGhQOiXExarVF2yNTDkYnYsZm261O2Kw0rEVjPl5bE16lavWxNVjmPqkwwtPdZYAAZ2bAy2bSuLXEapOxoiNx0R9F0KuJEG0kzbUJMkd0W6LiYrEySLMGxuZnnOXBerSsVjEM7TlmqVA2SS1u6L32m5nigFLSEhrjOTnmG8QE1gAuGgbzog9QPVKrv0nTBM6yZ8lZVZb/UORdHhZWsppjYen6qICe4WgDjdvjKJjZFj4+cWPOF0RgmOvAicgdEjpKx1OzRJhzZGoG99156oM78MQchxaQOoySHt9kQtVTDvEBwJ1RAMf7pR/K1XB2OD2nO8RM9EHOy9j0VgrVWwZ2HldZi0hBfzPd06jiS0gh0Ea5NuYukW3++SIU1ExkeowX2h4um3RGIrRl+Mu/zlSt8Y1KsfNqOqAT3XkFp0hFwLHbGVl5Ytj9Ah4rL6GnnPGFuU+3rsBiqdTSAbSDnGS8Nh+WiWACGxkcreAPtPswt+adIvDQ0vc4WlwBAk69XLWvKYfEluVvNdrGdru+TotMl1jlkLkb7Bh67SrTVaLPO4gy4/ukrTYar5eP0hZytGaAImqgrCBjG2Uc2Pfv2FbXIi1AktTabfLzsqLEyhUznZH0QVoaJadt/F36LvP7ELtFzpGkwOBzmDowOYd0K5VWkHaEDULbTJA5LvtxWk1jS5s0xGvMm5uIi2qRvVbQtWWQditDCw912lIcbnL8NjEa8pXf+F+33YcQ6rmZ0SyWu/q0tIODttoPG65NWmCJnMHXe5i2r2clz31XDMuyt5W8VS1IvXjbrC2cTmH6xT+1kMtAdbMuJJM3OoZWiNiRjvtncZFNrGCLOOlUM/wC0L8q+TrtHnxtw1LSKADbsBG1pjqXCQsK7TTjwmdSZdvtT4zqVnBxL6jxMPfIDZN9BoMM15CdpK5RxhEuc4STMyJ98lzXPvs4kCOeZSizvGJ3Egde8f2XVWsVjEKTOW5/aelZsnbfztBSHOjMCPd40o8EtzIjSIbvME9BdLqPgmAY2nuzyP6qyrQazR+EaWwAAD18Al13VDnAGz9FlLiTmfEomx/FfcT+iAjG1RK+Z/aPzejVEHoHYEFszJ3PBP7/RLdhAB3XB21r3ydtrLA3tB7bEuGu0DnZaMN2oTZz7f1NnnYygQWvJgSdzXNMC2UeQR6MDv/MIG6I3d8W/MtgxZfaWuIDgO4+5P8WZ8lz8SHDPRP8AaXX5GY4QEBYhzY7rni0Q63LXZc2qOfQ+SJ1XVl0HmAkvt7HmEAyjbVIQBRBqpVdwPFBUG4++SU1ycKlv3QIIWptEuaTcx7935JGitUHQi27cP5t3HNQMbnWSiVZKFSLCNAESA2QnhusLKE5tRBbhdACrLkDig34ZulFwMwZ2W9ZXRwujpkA215xA2iL5dFxcJUbpDTmJ1Qu5hGN0iDuIiRyy4cba4iBqLw2I13bBtIzA1OOrbtEZ8+rWBJhozOVoO9s2M6wfoqq2mHfikjWHcQbExAkEO4rNWG8g5645ZkIlemAe80TugkeUnimOeTkHxkJEDpJWN9R2vx0SnUWCxJA3lwHgFKG+ngrRIBOYEs3R+GPFFVw7BZpB2nSJ5DQcCdeaGnVbEAyRr72rpKzYqtJiDf8AuAy1Am6BBrBuUTtgiY57Uk1pMkCeMe+aJ1G+UcZB6TdJqMA+v6II+vNshuQaR2+XmqLvdwqaBrQQ8uv6qKid3mog6j8STaY6/VBTE7OIzULxtPNrfRLOIA/aUGt9IHW7m1p/xIKQ+i3VPE+5QffnbJ/uCs4nSN2jlbyQZ6hjMDkBPkEo0xqcOdvFbHUA7KZ4A+JckOwpbsI5oEOYRmOY9CLKy/2VrpPg90Abp9zzUIBzaBvAjysgyinw6hVdPfSg6uVvNLzzvzQQCcrrZVdDHC28j0PHXr4BKpty9ynVKZqCwgDxjWd/gJUDlEKkbxBQKRYKgUAVhATWqzZMAsluQCSqlQqgUDKAvO9enw7xEjM2Ok0X2GMp3LzuFw8kX37T01r02BxDSIjYJIIkWjdqyQDisMCXauIJudmsjPK5nWVzHggwTO/Qa4dDBHUrr4jFHRlzAAcyALRnxGoi/E2WRwpuuACNjgR0JnzQct1Nsxb8onppEBGxjdQLzvNgeAt4lbatWlaAOBqgeEO8IWbEY3YA2P5YEcDn0HVAwCABAnXYEjhNggNF+ZAG9xvfoFmYTn3RvJJKI3uQXcoCBNRxkic9h/VIcfd7+ie6lOoD3vQhg1n8sevpKBAaEQvsA25eWadGy28kT1OXJDoibmd9z4oAtv8Ay/8A6UTYGzyVIKZXP83UJnzRnPokloGtv5R6SqkbWnk0eYCDRpD2VCOCU1+7po+iL5g1jz+oQOpgTJt0/wCMoqrNYB4g+MhLY1oytwJnzWukzZ3jvz8QEHPDWk3PQekj1R1KIaPxT1aehzW4mDenI/tB9D4lLqUWjJw3gNcYtrAi6DJTpl1ptv8A2MK/lBtwLbyL9PQKVXNBz+vqgc7S2u4/ugomdwWnDuc6GsBy3XO0yYhYi33+q6PZb2tPefo/6dIm1hGQQK7V7M+W1rry4mRaMswda5rWyvR9oYilUYRfSiRncgHV6rj4Oj3heEC20TsVupL0FDBgtsDMZke/YXLxdEiZ2oMbGz4JgpCRpWHiEzD4Ylw2W8V1B2aMyeW/Wg4FZlylLrY6gLlctrUGvBHYY3ru4KmdHYTtIg5RnnPuYXEpfh2c108NVsDImbAXI9QctaDc8lndLSHGSQ0wDtgR3DtkOCzCQ2A6AZgO0ctxEg+B3Iq1aWkZSctnJwlc81AbSRyzjLnuhA2rjLaMkRsET01rHV0Tt8z1PNERGej0uemSTUgbL7jfqgYABk4j+0CeojzQVK0T3ZO12mT5wkPedUgb0o1EBuq7uhjwCA1vclASqlBco2uQBG0oG6fuVaEH3dRBnUVqkFhG2pGspaJoQaaVWfY9V0cM6baTTx1dMlzaTr5xwuegXRpVGtGsu5eoKB9eo0RYuI16U+TSfFc/E4x3AbJnxzWipiKufeAGv2EitUL7uM8QPMoMjqp2+aH5quo3clygYJOQTDVMQY5JAqGfqnsAOfl5BAAqQQVrwmKaHycpmFnqUfZ9Vlcg9i3tvRYAx0ESDAGvXN76lg++aR78OkRkNeZXnWPIWmnidqDvDEMbBaxpdaZcYEXkAZLdQ7RByDAbbuQ2ry5xk5WSX4w5BB3+2HtdcWndbWuE6kNIDbCzmuTrWzs3AuqOBgwOPog04jCtaBe+sR0unMy7oMkXAM+H1TMY+SNECBqP1k23rO/FxGQ5A+FkGtkaMOAECAIA6yVlOjkbHefobrJWr6Ww/wCkBDhqf9QHP0KBznNBy6GfNAaTjkCBsn0stfyxTvPCQY8JCxVceSbBo4BAmpTjPyQltskba3DwKs1zsbzYw+YQZydyrSTzjHf0/wDbp/8AFV98d/T/ANun/wAUCdL3CsPTPvh2M/7dP0ar+8jXTYfzD/FwQLD1aL5jf5P9xUQV8oa3AcJPlbxU7g/mPRv1SgEz5MfiMbsz01c4QQ1BqaOZJ9Y8FbXuOQHJrfOEOmBkOZv4ZeatrXOyBd5D6IGCqdbjwBP1hbMPimiw9T45eCxfdo/E5o3DvHwt4plN7BkC7e4wOjfqg6zC03MZbPUgHdZIxFMN/DJ32t5+9aR/4k6IEcoA8LnmgqOcfxF3h1QZqr5KWnVGjb4fVKJQCFqw9QT9FkhOov0c0GvEmRIECep9VhetlMBwJJJjIakg04IBz2fVAug6HSVddom27yWhlMTBFtZ2LPVEGECwFNBWHLp4bAthp0u9rnUTkDu370GGlhpXdwwDKeYnVrBOydXBRmHaMzfeBy5JGMxQIIAjdM+d/NBznulxvErQ6nIi5Oes81mc6M79c1VWvIGY9EFupQdfQp2GxUaz4DyusXzD+uR6hPZhS65njAKCq1Uk7Qqp0AcyRwAPm4LThtCHNe8ttaG6UunIjUIm6v5FDSA+c+L3+Vwi2lrvbcgzjBjVUbwdpNP+5seKs9n1CLNLv7NF/wDhMKaFL/5HZfya9n4vFHTdTEzUJGqacnrII5FBge2DBsdhQrs0cdTMh1ao0CIGh81pBme493di2sym06eFfOlUGqIpfLJsJyeGC87UHCCi62I7Pw4v8yq3+6lIzH8QIBtJ5DbbNicHThvyqmmTOkHNFOMoiXd6b9EGJRO+5v8A5HflKiB4tQkWJfEixiMp2LEoog1dnMBfcA2OaLtB5mJMbJsoogxqBWogZQzHELsYdg+7udA0pN9eY1qKIOW/PoknNWogEKFWogZTd5KmG/MqKINRPcG8lJxSiiAMKLjiujT1DVDrdVFEFVjLRN+6PIrC11lFEFNzCZUNlFEAx75oy8gWMSNXFRRBleo0qKINmNH/AEqbtZLpOswBF1z1FEEUUUQMo1XNIgkTEwSJW/tukAWQAJF4AEqKIObpKKKKE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324" name="Picture 12" descr="http://t0.gstatic.com/images?q=tbn:ANd9GcSNoSXUtnq43kxqDfCdqjngI88ohMb86nu9LAu2OrDc324Z2btXaw">
            <a:hlinkClick r:id="rId3"/>
          </p:cNvPr>
          <p:cNvPicPr>
            <a:picLocks noChangeAspect="1" noChangeArrowheads="1"/>
          </p:cNvPicPr>
          <p:nvPr/>
        </p:nvPicPr>
        <p:blipFill>
          <a:blip r:embed="rId4" cstate="print"/>
          <a:srcRect/>
          <a:stretch>
            <a:fillRect/>
          </a:stretch>
        </p:blipFill>
        <p:spPr bwMode="auto">
          <a:xfrm>
            <a:off x="5347366" y="5477205"/>
            <a:ext cx="2465705" cy="1380795"/>
          </a:xfrm>
          <a:prstGeom prst="rect">
            <a:avLst/>
          </a:prstGeom>
          <a:noFill/>
        </p:spPr>
      </p:pic>
      <p:pic>
        <p:nvPicPr>
          <p:cNvPr id="11" name="Picture 4" descr="http://t3.gstatic.com/images?q=tbn:ANd9GcSNQNEGTmnkCOc_9SgmfupQakaR3mYRvar-JN0BsU2pMivg_HZkmw">
            <a:hlinkClick r:id="rId5"/>
          </p:cNvP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988695" y="5105400"/>
            <a:ext cx="2609850" cy="1752600"/>
          </a:xfrm>
          <a:prstGeom prst="rect">
            <a:avLst/>
          </a:prstGeom>
          <a:noFill/>
        </p:spPr>
      </p:pic>
    </p:spTree>
    <p:extLst>
      <p:ext uri="{BB962C8B-B14F-4D97-AF65-F5344CB8AC3E}">
        <p14:creationId xmlns:p14="http://schemas.microsoft.com/office/powerpoint/2010/main" val="299946365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402" y="2675467"/>
            <a:ext cx="8544021" cy="3450696"/>
          </a:xfrm>
        </p:spPr>
        <p:txBody>
          <a:bodyPr>
            <a:normAutofit/>
          </a:bodyPr>
          <a:lstStyle/>
          <a:p>
            <a:r>
              <a:rPr lang="en-US" dirty="0" smtClean="0"/>
              <a:t>Use the link to the worksheet to develop different solutions to the social problem of alcohol and to analyze to what you may find is the short comings of each policy you evaluated before.</a:t>
            </a:r>
          </a:p>
          <a:p>
            <a:endParaRPr lang="en-US" dirty="0"/>
          </a:p>
          <a:p>
            <a:endParaRPr lang="en-US" dirty="0" smtClean="0"/>
          </a:p>
          <a:p>
            <a:endParaRPr lang="en-US" dirty="0" smtClean="0"/>
          </a:p>
          <a:p>
            <a:r>
              <a:rPr lang="en-US" dirty="0" smtClean="0"/>
              <a:t>Make sure that your solutions address your initial problem</a:t>
            </a:r>
            <a:endParaRPr lang="en-US" dirty="0"/>
          </a:p>
        </p:txBody>
      </p:sp>
      <p:sp>
        <p:nvSpPr>
          <p:cNvPr id="2" name="Title 1"/>
          <p:cNvSpPr>
            <a:spLocks noGrp="1"/>
          </p:cNvSpPr>
          <p:nvPr>
            <p:ph type="title"/>
          </p:nvPr>
        </p:nvSpPr>
        <p:spPr/>
        <p:txBody>
          <a:bodyPr>
            <a:normAutofit fontScale="90000"/>
          </a:bodyPr>
          <a:lstStyle/>
          <a:p>
            <a:r>
              <a:rPr lang="en-US" dirty="0"/>
              <a:t>Step </a:t>
            </a:r>
            <a:r>
              <a:rPr lang="en-US" dirty="0" smtClean="0"/>
              <a:t>5: </a:t>
            </a:r>
            <a:r>
              <a:rPr lang="en-US" dirty="0"/>
              <a:t/>
            </a:r>
            <a:br>
              <a:rPr lang="en-US" dirty="0"/>
            </a:br>
            <a:r>
              <a:rPr lang="en-US" dirty="0" smtClean="0"/>
              <a:t>Develop Solution</a:t>
            </a:r>
            <a:endParaRPr lang="en-US" dirty="0"/>
          </a:p>
        </p:txBody>
      </p:sp>
      <p:pic>
        <p:nvPicPr>
          <p:cNvPr id="4" name="Picture 3"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15229" y="3907118"/>
            <a:ext cx="1967840" cy="1229900"/>
          </a:xfrm>
          <a:prstGeom prst="rect">
            <a:avLst/>
          </a:prstGeom>
        </p:spPr>
      </p:pic>
    </p:spTree>
    <p:extLst>
      <p:ext uri="{BB962C8B-B14F-4D97-AF65-F5344CB8AC3E}">
        <p14:creationId xmlns:p14="http://schemas.microsoft.com/office/powerpoint/2010/main" val="20598573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925" y="2599765"/>
            <a:ext cx="8308975" cy="3965439"/>
          </a:xfrm>
        </p:spPr>
        <p:txBody>
          <a:bodyPr>
            <a:normAutofit lnSpcReduction="10000"/>
          </a:bodyPr>
          <a:lstStyle/>
          <a:p>
            <a:r>
              <a:rPr lang="en-US" dirty="0" smtClean="0"/>
              <a:t>Analyze the policies that chose and the ones you evaluated by checking it on the matrix on worksheet six.</a:t>
            </a:r>
          </a:p>
          <a:p>
            <a:r>
              <a:rPr lang="en-US" dirty="0" smtClean="0"/>
              <a:t>Remember that “two </a:t>
            </a:r>
            <a:r>
              <a:rPr lang="en-US" dirty="0"/>
              <a:t>criteria that will assist in determining the best policy are feasibility and effectiveness</a:t>
            </a:r>
            <a:r>
              <a:rPr lang="en-US" dirty="0" smtClean="0"/>
              <a:t>.” </a:t>
            </a:r>
          </a:p>
          <a:p>
            <a:r>
              <a:rPr lang="en-US" dirty="0" smtClean="0"/>
              <a:t>“Feasibility </a:t>
            </a:r>
            <a:r>
              <a:rPr lang="en-US" dirty="0"/>
              <a:t>refers to the likelihood that your policy would be enacted by the government or government agency. Feasibility can be affected by factors such as cultural acceptance and the anticipated costs in comparison to the benefits</a:t>
            </a:r>
            <a:r>
              <a:rPr lang="en-US" dirty="0" smtClean="0"/>
              <a:t>.”</a:t>
            </a:r>
          </a:p>
          <a:p>
            <a:r>
              <a:rPr lang="en-US" dirty="0" smtClean="0"/>
              <a:t>“Effectiveness </a:t>
            </a:r>
            <a:r>
              <a:rPr lang="en-US" dirty="0"/>
              <a:t>refers to the likelihood that your policy will produce results that lessen the social problem</a:t>
            </a:r>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Step 6:</a:t>
            </a:r>
            <a:br>
              <a:rPr lang="en-US" dirty="0" smtClean="0"/>
            </a:br>
            <a:r>
              <a:rPr lang="en-US" dirty="0" smtClean="0"/>
              <a:t>Select Best Solution</a:t>
            </a:r>
            <a:endParaRPr lang="en-US" dirty="0"/>
          </a:p>
        </p:txBody>
      </p:sp>
      <p:pic>
        <p:nvPicPr>
          <p:cNvPr id="4" name="Picture 3"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93562" y="1369865"/>
            <a:ext cx="1967840" cy="1229900"/>
          </a:xfrm>
          <a:prstGeom prst="rect">
            <a:avLst/>
          </a:prstGeom>
        </p:spPr>
      </p:pic>
    </p:spTree>
    <p:extLst>
      <p:ext uri="{BB962C8B-B14F-4D97-AF65-F5344CB8AC3E}">
        <p14:creationId xmlns:p14="http://schemas.microsoft.com/office/powerpoint/2010/main" val="17639352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920" y="2675467"/>
            <a:ext cx="8725457" cy="3450696"/>
          </a:xfrm>
        </p:spPr>
        <p:txBody>
          <a:bodyPr/>
          <a:lstStyle/>
          <a:p>
            <a:r>
              <a:rPr lang="en-US" dirty="0"/>
              <a:t>Based on your research and analysis, which of the two policies do you think would have been best for the narrator.  Make sure to include textual evidence in your evaluation.</a:t>
            </a:r>
          </a:p>
          <a:p>
            <a:endParaRPr lang="en-US" dirty="0"/>
          </a:p>
        </p:txBody>
      </p:sp>
      <p:sp>
        <p:nvSpPr>
          <p:cNvPr id="2" name="Title 1"/>
          <p:cNvSpPr>
            <a:spLocks noGrp="1"/>
          </p:cNvSpPr>
          <p:nvPr>
            <p:ph type="title"/>
          </p:nvPr>
        </p:nvSpPr>
        <p:spPr/>
        <p:txBody>
          <a:bodyPr/>
          <a:lstStyle/>
          <a:p>
            <a:r>
              <a:rPr lang="en-US" dirty="0" smtClean="0"/>
              <a:t>Final Connection to Text!</a:t>
            </a:r>
            <a:endParaRPr lang="en-US" dirty="0"/>
          </a:p>
        </p:txBody>
      </p:sp>
      <p:pic>
        <p:nvPicPr>
          <p:cNvPr id="1026" name="Picture 2" descr="http://t3.gstatic.com/images?q=tbn:ANd9GcSNQNEGTmnkCOc_9SgmfupQakaR3mYRvar-JN0BsU2pMivg_HZkmw">
            <a:hlinkClick r:id="rId3"/>
          </p:cNvPr>
          <p:cNvPicPr>
            <a:picLocks noChangeAspect="1" noChangeArrowheads="1"/>
          </p:cNvPicPr>
          <p:nvPr/>
        </p:nvPicPr>
        <p:blipFill>
          <a:blip r:embed="rId4" cstate="print"/>
          <a:srcRect/>
          <a:stretch>
            <a:fillRect/>
          </a:stretch>
        </p:blipFill>
        <p:spPr bwMode="auto">
          <a:xfrm>
            <a:off x="457200" y="4373563"/>
            <a:ext cx="2609850" cy="1752600"/>
          </a:xfrm>
          <a:prstGeom prst="rect">
            <a:avLst/>
          </a:prstGeom>
          <a:noFill/>
        </p:spPr>
      </p:pic>
      <p:pic>
        <p:nvPicPr>
          <p:cNvPr id="5" name="Picture 2" descr="http://t0.gstatic.com/images?q=tbn:ANd9GcSNoSXUtnq43kxqDfCdqjngI88ohMb86nu9LAu2OrDc324Z2btXaw">
            <a:hlinkClick r:id="rId5"/>
          </p:cNvPr>
          <p:cNvPicPr>
            <a:picLocks noChangeAspect="1" noChangeArrowheads="1"/>
          </p:cNvPicPr>
          <p:nvPr/>
        </p:nvPicPr>
        <p:blipFill>
          <a:blip r:embed="rId6" cstate="print"/>
          <a:srcRect/>
          <a:stretch>
            <a:fillRect/>
          </a:stretch>
        </p:blipFill>
        <p:spPr bwMode="auto">
          <a:xfrm>
            <a:off x="5508407" y="4525963"/>
            <a:ext cx="2857500" cy="1600200"/>
          </a:xfrm>
          <a:prstGeom prst="rect">
            <a:avLst/>
          </a:prstGeom>
          <a:noFill/>
        </p:spPr>
      </p:pic>
    </p:spTree>
    <p:extLst>
      <p:ext uri="{BB962C8B-B14F-4D97-AF65-F5344CB8AC3E}">
        <p14:creationId xmlns:p14="http://schemas.microsoft.com/office/powerpoint/2010/main" val="67040077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32" y="2309369"/>
            <a:ext cx="8642985" cy="4255836"/>
          </a:xfrm>
        </p:spPr>
        <p:txBody>
          <a:bodyPr/>
          <a:lstStyle/>
          <a:p>
            <a:r>
              <a:rPr lang="en-US" dirty="0" smtClean="0"/>
              <a:t>Do Now: </a:t>
            </a:r>
          </a:p>
          <a:p>
            <a:r>
              <a:rPr lang="en-US" dirty="0" smtClean="0"/>
              <a:t>Pair up and in your group create a “T” chart that lists reasons people might give for drinking alcohol.  List should be split into a positive/negative sides.</a:t>
            </a:r>
            <a:endParaRPr lang="en-US" dirty="0"/>
          </a:p>
        </p:txBody>
      </p:sp>
      <p:sp>
        <p:nvSpPr>
          <p:cNvPr id="2" name="Title 1"/>
          <p:cNvSpPr>
            <a:spLocks noGrp="1"/>
          </p:cNvSpPr>
          <p:nvPr>
            <p:ph type="title"/>
          </p:nvPr>
        </p:nvSpPr>
        <p:spPr>
          <a:xfrm>
            <a:off x="201883" y="447010"/>
            <a:ext cx="8642986" cy="1464836"/>
          </a:xfrm>
        </p:spPr>
        <p:txBody>
          <a:bodyPr>
            <a:normAutofit fontScale="90000"/>
          </a:bodyPr>
          <a:lstStyle/>
          <a:p>
            <a:r>
              <a:rPr lang="en-US" dirty="0" smtClean="0">
                <a:solidFill>
                  <a:schemeClr val="tx1"/>
                </a:solidFill>
              </a:rPr>
              <a:t>Aim: What </a:t>
            </a:r>
            <a:r>
              <a:rPr lang="en-US" dirty="0">
                <a:solidFill>
                  <a:schemeClr val="tx1"/>
                </a:solidFill>
              </a:rPr>
              <a:t>are the psychological effects of </a:t>
            </a:r>
            <a:r>
              <a:rPr lang="en-US" dirty="0" smtClean="0">
                <a:solidFill>
                  <a:schemeClr val="tx1"/>
                </a:solidFill>
              </a:rPr>
              <a:t>Alcoholism and how are they presented in the narrator?</a:t>
            </a:r>
            <a:endParaRPr lang="en-US" dirty="0">
              <a:solidFill>
                <a:schemeClr val="tx1"/>
              </a:solidFill>
            </a:endParaRPr>
          </a:p>
        </p:txBody>
      </p:sp>
      <p:cxnSp>
        <p:nvCxnSpPr>
          <p:cNvPr id="8" name="Straight Connector 7"/>
          <p:cNvCxnSpPr/>
          <p:nvPr/>
        </p:nvCxnSpPr>
        <p:spPr>
          <a:xfrm flipV="1">
            <a:off x="1632931" y="4569252"/>
            <a:ext cx="5311148" cy="16494"/>
          </a:xfrm>
          <a:prstGeom prst="line">
            <a:avLst/>
          </a:prstGeom>
          <a:ln w="76200" cmpd="sng"/>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337988" y="4156863"/>
            <a:ext cx="65977" cy="2243387"/>
          </a:xfrm>
          <a:prstGeom prst="line">
            <a:avLst/>
          </a:prstGeom>
          <a:ln w="76200" cmpd="sng"/>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296653" y="4156863"/>
            <a:ext cx="2226723" cy="369332"/>
          </a:xfrm>
          <a:prstGeom prst="rect">
            <a:avLst/>
          </a:prstGeom>
          <a:noFill/>
        </p:spPr>
        <p:txBody>
          <a:bodyPr wrap="square" rtlCol="0">
            <a:spAutoFit/>
          </a:bodyPr>
          <a:lstStyle/>
          <a:p>
            <a:r>
              <a:rPr lang="en-US" dirty="0" smtClean="0"/>
              <a:t>Positive:</a:t>
            </a:r>
            <a:endParaRPr lang="en-US" dirty="0"/>
          </a:p>
        </p:txBody>
      </p:sp>
      <p:sp>
        <p:nvSpPr>
          <p:cNvPr id="15" name="TextBox 14"/>
          <p:cNvSpPr txBox="1"/>
          <p:nvPr/>
        </p:nvSpPr>
        <p:spPr>
          <a:xfrm>
            <a:off x="5051192" y="4199920"/>
            <a:ext cx="2226723" cy="369332"/>
          </a:xfrm>
          <a:prstGeom prst="rect">
            <a:avLst/>
          </a:prstGeom>
          <a:noFill/>
        </p:spPr>
        <p:txBody>
          <a:bodyPr wrap="square" rtlCol="0">
            <a:spAutoFit/>
          </a:bodyPr>
          <a:lstStyle/>
          <a:p>
            <a:r>
              <a:rPr lang="en-US" dirty="0" smtClean="0"/>
              <a:t>Negative:</a:t>
            </a:r>
            <a:endParaRPr lang="en-US" dirty="0"/>
          </a:p>
        </p:txBody>
      </p:sp>
    </p:spTree>
    <p:extLst>
      <p:ext uri="{BB962C8B-B14F-4D97-AF65-F5344CB8AC3E}">
        <p14:creationId xmlns:p14="http://schemas.microsoft.com/office/powerpoint/2010/main" val="341197147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943" y="2164107"/>
            <a:ext cx="8758446" cy="3450696"/>
          </a:xfrm>
        </p:spPr>
        <p:txBody>
          <a:bodyPr>
            <a:noAutofit/>
          </a:bodyPr>
          <a:lstStyle/>
          <a:p>
            <a:pPr>
              <a:spcBef>
                <a:spcPts val="0"/>
              </a:spcBef>
            </a:pPr>
            <a:r>
              <a:rPr lang="en-US" dirty="0" smtClean="0"/>
              <a:t>“A </a:t>
            </a:r>
            <a:r>
              <a:rPr lang="en-US" dirty="0"/>
              <a:t>public policy is a government action usually intended to deal with a social problem…The six versions of the Public Policy Analyst (PPA) will guide you through the problem solving skills necessary to study historical and current American and global public policy issues</a:t>
            </a:r>
            <a:r>
              <a:rPr lang="en-US" dirty="0" smtClean="0"/>
              <a:t>.”</a:t>
            </a:r>
          </a:p>
          <a:p>
            <a:pPr marL="0" indent="0">
              <a:spcBef>
                <a:spcPts val="0"/>
              </a:spcBef>
              <a:buNone/>
            </a:pPr>
            <a:endParaRPr lang="en-US" dirty="0" smtClean="0">
              <a:solidFill>
                <a:srgbClr val="008000"/>
              </a:solidFill>
            </a:endParaRPr>
          </a:p>
          <a:p>
            <a:pPr marL="457200" indent="-457200">
              <a:spcBef>
                <a:spcPts val="0"/>
              </a:spcBef>
              <a:buFont typeface="+mj-lt"/>
              <a:buAutoNum type="arabicPeriod"/>
            </a:pPr>
            <a:r>
              <a:rPr lang="en-US" dirty="0" smtClean="0">
                <a:solidFill>
                  <a:srgbClr val="008000"/>
                </a:solidFill>
              </a:rPr>
              <a:t>Define the </a:t>
            </a:r>
            <a:r>
              <a:rPr lang="en-US" dirty="0">
                <a:solidFill>
                  <a:srgbClr val="008000"/>
                </a:solidFill>
              </a:rPr>
              <a:t>problem </a:t>
            </a:r>
            <a:endParaRPr lang="en-US" dirty="0" smtClean="0">
              <a:solidFill>
                <a:srgbClr val="008000"/>
              </a:solidFill>
            </a:endParaRPr>
          </a:p>
          <a:p>
            <a:pPr marL="457200" indent="-457200">
              <a:spcBef>
                <a:spcPts val="0"/>
              </a:spcBef>
              <a:buFont typeface="+mj-lt"/>
              <a:buAutoNum type="arabicPeriod"/>
            </a:pPr>
            <a:r>
              <a:rPr lang="en-US" dirty="0" smtClean="0">
                <a:solidFill>
                  <a:srgbClr val="008000"/>
                </a:solidFill>
              </a:rPr>
              <a:t>Gather </a:t>
            </a:r>
            <a:r>
              <a:rPr lang="en-US" dirty="0">
                <a:solidFill>
                  <a:srgbClr val="008000"/>
                </a:solidFill>
              </a:rPr>
              <a:t>evidence </a:t>
            </a:r>
            <a:endParaRPr lang="en-US" dirty="0" smtClean="0">
              <a:solidFill>
                <a:srgbClr val="008000"/>
              </a:solidFill>
            </a:endParaRPr>
          </a:p>
          <a:p>
            <a:pPr marL="457200" indent="-457200">
              <a:spcBef>
                <a:spcPts val="0"/>
              </a:spcBef>
              <a:buFont typeface="+mj-lt"/>
              <a:buAutoNum type="arabicPeriod"/>
            </a:pPr>
            <a:r>
              <a:rPr lang="en-US" dirty="0" smtClean="0">
                <a:solidFill>
                  <a:srgbClr val="008000"/>
                </a:solidFill>
              </a:rPr>
              <a:t>Identify </a:t>
            </a:r>
            <a:r>
              <a:rPr lang="en-US" dirty="0">
                <a:solidFill>
                  <a:srgbClr val="008000"/>
                </a:solidFill>
              </a:rPr>
              <a:t>causes </a:t>
            </a:r>
            <a:endParaRPr lang="en-US" dirty="0" smtClean="0">
              <a:solidFill>
                <a:srgbClr val="008000"/>
              </a:solidFill>
            </a:endParaRPr>
          </a:p>
          <a:p>
            <a:pPr marL="457200" indent="-457200">
              <a:spcBef>
                <a:spcPts val="0"/>
              </a:spcBef>
              <a:buFont typeface="+mj-lt"/>
              <a:buAutoNum type="arabicPeriod"/>
            </a:pPr>
            <a:r>
              <a:rPr lang="en-US" dirty="0" smtClean="0">
                <a:solidFill>
                  <a:srgbClr val="008000"/>
                </a:solidFill>
              </a:rPr>
              <a:t>Evaluate </a:t>
            </a:r>
            <a:r>
              <a:rPr lang="en-US" dirty="0">
                <a:solidFill>
                  <a:srgbClr val="008000"/>
                </a:solidFill>
              </a:rPr>
              <a:t>a policy </a:t>
            </a:r>
            <a:endParaRPr lang="en-US" dirty="0" smtClean="0">
              <a:solidFill>
                <a:srgbClr val="008000"/>
              </a:solidFill>
            </a:endParaRPr>
          </a:p>
          <a:p>
            <a:pPr marL="457200" indent="-457200">
              <a:spcBef>
                <a:spcPts val="0"/>
              </a:spcBef>
              <a:buFont typeface="+mj-lt"/>
              <a:buAutoNum type="arabicPeriod"/>
            </a:pPr>
            <a:r>
              <a:rPr lang="en-US" dirty="0" smtClean="0">
                <a:solidFill>
                  <a:srgbClr val="008000"/>
                </a:solidFill>
              </a:rPr>
              <a:t>Develop </a:t>
            </a:r>
            <a:r>
              <a:rPr lang="en-US" dirty="0">
                <a:solidFill>
                  <a:srgbClr val="008000"/>
                </a:solidFill>
              </a:rPr>
              <a:t>solutions </a:t>
            </a:r>
            <a:endParaRPr lang="en-US" dirty="0" smtClean="0">
              <a:solidFill>
                <a:srgbClr val="008000"/>
              </a:solidFill>
            </a:endParaRPr>
          </a:p>
          <a:p>
            <a:pPr marL="457200" indent="-457200">
              <a:spcBef>
                <a:spcPts val="0"/>
              </a:spcBef>
              <a:buFont typeface="+mj-lt"/>
              <a:buAutoNum type="arabicPeriod"/>
            </a:pPr>
            <a:r>
              <a:rPr lang="en-US" dirty="0" smtClean="0">
                <a:solidFill>
                  <a:srgbClr val="008000"/>
                </a:solidFill>
              </a:rPr>
              <a:t>Select </a:t>
            </a:r>
            <a:r>
              <a:rPr lang="en-US" dirty="0">
                <a:solidFill>
                  <a:srgbClr val="008000"/>
                </a:solidFill>
              </a:rPr>
              <a:t>best solution </a:t>
            </a:r>
          </a:p>
        </p:txBody>
      </p:sp>
      <p:sp>
        <p:nvSpPr>
          <p:cNvPr id="2" name="Title 1"/>
          <p:cNvSpPr>
            <a:spLocks noGrp="1"/>
          </p:cNvSpPr>
          <p:nvPr>
            <p:ph type="title"/>
          </p:nvPr>
        </p:nvSpPr>
        <p:spPr>
          <a:xfrm>
            <a:off x="164943" y="557509"/>
            <a:ext cx="8758446" cy="1143000"/>
          </a:xfrm>
        </p:spPr>
        <p:txBody>
          <a:bodyPr>
            <a:normAutofit fontScale="90000"/>
          </a:bodyPr>
          <a:lstStyle/>
          <a:p>
            <a:pPr algn="r"/>
            <a:r>
              <a:rPr lang="en-US" dirty="0"/>
              <a:t>Using the TIPS PPA Method </a:t>
            </a:r>
            <a:r>
              <a:rPr lang="en-US" dirty="0" smtClean="0"/>
              <a:t>to understand </a:t>
            </a:r>
            <a:r>
              <a:rPr lang="en-US" dirty="0"/>
              <a:t>t</a:t>
            </a:r>
            <a:r>
              <a:rPr lang="en-US" dirty="0" smtClean="0"/>
              <a:t>his </a:t>
            </a:r>
            <a:r>
              <a:rPr lang="en-US" dirty="0"/>
              <a:t>p</a:t>
            </a:r>
            <a:r>
              <a:rPr lang="en-US" dirty="0" smtClean="0"/>
              <a:t>roblem </a:t>
            </a:r>
            <a:r>
              <a:rPr lang="en-US" dirty="0"/>
              <a:t>a</a:t>
            </a:r>
            <a:r>
              <a:rPr lang="en-US" dirty="0" smtClean="0"/>
              <a:t>s </a:t>
            </a:r>
            <a:r>
              <a:rPr lang="en-US" dirty="0"/>
              <a:t>a</a:t>
            </a:r>
            <a:r>
              <a:rPr lang="en-US" dirty="0" smtClean="0"/>
              <a:t> Public Policy </a:t>
            </a:r>
            <a:r>
              <a:rPr lang="en-US" dirty="0"/>
              <a:t>Issue:</a:t>
            </a:r>
          </a:p>
        </p:txBody>
      </p:sp>
    </p:spTree>
    <p:extLst>
      <p:ext uri="{BB962C8B-B14F-4D97-AF65-F5344CB8AC3E}">
        <p14:creationId xmlns:p14="http://schemas.microsoft.com/office/powerpoint/2010/main" val="371024639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921" y="2191345"/>
            <a:ext cx="8659480" cy="3450696"/>
          </a:xfrm>
        </p:spPr>
        <p:txBody>
          <a:bodyPr/>
          <a:lstStyle/>
          <a:p>
            <a:r>
              <a:rPr lang="en-US" dirty="0" smtClean="0"/>
              <a:t>Follow the image and use it to define what alcoholism is and some of the negative effects it has on the individual and family. Then, follow the second picture and complete worksheet number one.</a:t>
            </a:r>
          </a:p>
        </p:txBody>
      </p:sp>
      <p:sp>
        <p:nvSpPr>
          <p:cNvPr id="2" name="Title 1"/>
          <p:cNvSpPr>
            <a:spLocks noGrp="1"/>
          </p:cNvSpPr>
          <p:nvPr>
            <p:ph type="title"/>
          </p:nvPr>
        </p:nvSpPr>
        <p:spPr/>
        <p:txBody>
          <a:bodyPr>
            <a:normAutofit fontScale="90000"/>
          </a:bodyPr>
          <a:lstStyle/>
          <a:p>
            <a:r>
              <a:rPr lang="en-US" b="1" dirty="0" smtClean="0"/>
              <a:t>Step 1 of PPA:</a:t>
            </a:r>
            <a:br>
              <a:rPr lang="en-US" b="1" dirty="0" smtClean="0"/>
            </a:br>
            <a:r>
              <a:rPr lang="en-US" b="1" dirty="0" smtClean="0"/>
              <a:t>Defining the problem of Alcoholism:</a:t>
            </a:r>
            <a:endParaRPr lang="en-US" b="1" dirty="0"/>
          </a:p>
        </p:txBody>
      </p:sp>
      <p:pic>
        <p:nvPicPr>
          <p:cNvPr id="4" name="Picture 3">
            <a:hlinkClick r:id="rId2"/>
          </p:cNvPr>
          <p:cNvPicPr>
            <a:picLocks noChangeAspect="1"/>
          </p:cNvPicPr>
          <p:nvPr/>
        </p:nvPicPr>
        <p:blipFill>
          <a:blip r:embed="rId3" cstate="print"/>
          <a:stretch>
            <a:fillRect/>
          </a:stretch>
        </p:blipFill>
        <p:spPr>
          <a:xfrm>
            <a:off x="959659" y="4065153"/>
            <a:ext cx="2331706" cy="2331706"/>
          </a:xfrm>
          <a:prstGeom prst="rect">
            <a:avLst/>
          </a:prstGeom>
        </p:spPr>
      </p:pic>
      <p:pic>
        <p:nvPicPr>
          <p:cNvPr id="6" name="Picture 5" descr="Screen Shot 2013-08-30 at 1.40.04 PM.png">
            <a:hlinkClick r:id="rId4"/>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931781" y="4279594"/>
            <a:ext cx="3049943" cy="1906214"/>
          </a:xfrm>
          <a:prstGeom prst="rect">
            <a:avLst/>
          </a:prstGeom>
        </p:spPr>
      </p:pic>
    </p:spTree>
    <p:extLst>
      <p:ext uri="{BB962C8B-B14F-4D97-AF65-F5344CB8AC3E}">
        <p14:creationId xmlns:p14="http://schemas.microsoft.com/office/powerpoint/2010/main" val="158785215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909" y="2675467"/>
            <a:ext cx="8609998" cy="3450696"/>
          </a:xfrm>
        </p:spPr>
        <p:txBody>
          <a:bodyPr>
            <a:normAutofit/>
          </a:bodyPr>
          <a:lstStyle/>
          <a:p>
            <a:r>
              <a:rPr lang="en-US" sz="3600" dirty="0" smtClean="0"/>
              <a:t>How does the narrator exhibit the signs of alcoholism? Find quotes that show he is an alcoholic, either through direct statement or through indirect description.</a:t>
            </a:r>
            <a:endParaRPr lang="en-US" sz="3600" dirty="0"/>
          </a:p>
        </p:txBody>
      </p:sp>
      <p:sp>
        <p:nvSpPr>
          <p:cNvPr id="2" name="Title 1"/>
          <p:cNvSpPr>
            <a:spLocks noGrp="1"/>
          </p:cNvSpPr>
          <p:nvPr>
            <p:ph type="title"/>
          </p:nvPr>
        </p:nvSpPr>
        <p:spPr/>
        <p:txBody>
          <a:bodyPr/>
          <a:lstStyle/>
          <a:p>
            <a:r>
              <a:rPr lang="en-US" dirty="0" smtClean="0"/>
              <a:t>Connections to story: </a:t>
            </a:r>
            <a:endParaRPr lang="en-US" dirty="0"/>
          </a:p>
        </p:txBody>
      </p:sp>
      <p:pic>
        <p:nvPicPr>
          <p:cNvPr id="8194" name="Picture 2" descr="http://t0.gstatic.com/images?q=tbn:ANd9GcSNoSXUtnq43kxqDfCdqjngI88ohMb86nu9LAu2OrDc324Z2btXaw">
            <a:hlinkClick r:id="rId3"/>
          </p:cNvPr>
          <p:cNvPicPr>
            <a:picLocks noChangeAspect="1" noChangeArrowheads="1"/>
          </p:cNvPicPr>
          <p:nvPr/>
        </p:nvPicPr>
        <p:blipFill>
          <a:blip r:embed="rId4" cstate="print"/>
          <a:srcRect/>
          <a:stretch>
            <a:fillRect/>
          </a:stretch>
        </p:blipFill>
        <p:spPr bwMode="auto">
          <a:xfrm>
            <a:off x="6016407" y="4927600"/>
            <a:ext cx="2857500" cy="1600200"/>
          </a:xfrm>
          <a:prstGeom prst="rect">
            <a:avLst/>
          </a:prstGeom>
          <a:noFill/>
        </p:spPr>
      </p:pic>
      <p:pic>
        <p:nvPicPr>
          <p:cNvPr id="8196" name="Picture 4" descr="http://t3.gstatic.com/images?q=tbn:ANd9GcSNQNEGTmnkCOc_9SgmfupQakaR3mYRvar-JN0BsU2pMivg_HZkmw">
            <a:hlinkClick r:id="rId5"/>
          </p:cNvPr>
          <p:cNvPicPr>
            <a:picLocks noChangeAspect="1" noChangeArrowheads="1"/>
          </p:cNvPicPr>
          <p:nvPr/>
        </p:nvPicPr>
        <p:blipFill>
          <a:blip r:embed="rId6" cstate="print"/>
          <a:srcRect/>
          <a:stretch>
            <a:fillRect/>
          </a:stretch>
        </p:blipFill>
        <p:spPr bwMode="auto">
          <a:xfrm>
            <a:off x="805815" y="4927600"/>
            <a:ext cx="2609850" cy="1752600"/>
          </a:xfrm>
          <a:prstGeom prst="rect">
            <a:avLst/>
          </a:prstGeom>
          <a:noFill/>
        </p:spPr>
      </p:pic>
    </p:spTree>
    <p:extLst>
      <p:ext uri="{BB962C8B-B14F-4D97-AF65-F5344CB8AC3E}">
        <p14:creationId xmlns:p14="http://schemas.microsoft.com/office/powerpoint/2010/main" val="44494525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2 of PPA:</a:t>
            </a:r>
            <a:br>
              <a:rPr lang="en-US" b="1" dirty="0" smtClean="0"/>
            </a:br>
            <a:r>
              <a:rPr lang="en-US" b="1" dirty="0" smtClean="0"/>
              <a:t>Gathering Evidence</a:t>
            </a:r>
            <a:endParaRPr lang="en-US" b="1" dirty="0"/>
          </a:p>
        </p:txBody>
      </p:sp>
      <p:sp>
        <p:nvSpPr>
          <p:cNvPr id="3" name="Content Placeholder 2"/>
          <p:cNvSpPr>
            <a:spLocks noGrp="1"/>
          </p:cNvSpPr>
          <p:nvPr>
            <p:ph sz="quarter" idx="13"/>
          </p:nvPr>
        </p:nvSpPr>
        <p:spPr>
          <a:xfrm>
            <a:off x="416858" y="2770188"/>
            <a:ext cx="8523026" cy="3464765"/>
          </a:xfrm>
        </p:spPr>
        <p:txBody>
          <a:bodyPr/>
          <a:lstStyle/>
          <a:p>
            <a:r>
              <a:rPr lang="en-US" sz="2600" dirty="0" smtClean="0"/>
              <a:t>Choose the following links to find evidence of the problem of alcoholism:</a:t>
            </a:r>
          </a:p>
          <a:p>
            <a:endParaRPr lang="en-US" dirty="0"/>
          </a:p>
        </p:txBody>
      </p:sp>
      <p:pic>
        <p:nvPicPr>
          <p:cNvPr id="5" name="Content Placeholder 4" descr="CDC.jpg">
            <a:hlinkClick r:id="rId2"/>
          </p:cNvPr>
          <p:cNvPicPr>
            <a:picLocks noGrp="1" noChangeAspect="1"/>
          </p:cNvPicPr>
          <p:nvPr>
            <p:ph sz="quarter" idx="14"/>
          </p:nvPr>
        </p:nvPicPr>
        <p:blipFill>
          <a:blip r:embed="rId3" cstate="email">
            <a:extLst>
              <a:ext uri="{28A0092B-C50C-407E-A947-70E740481C1C}">
                <a14:useLocalDpi xmlns:a14="http://schemas.microsoft.com/office/drawing/2010/main" val="0"/>
              </a:ext>
            </a:extLst>
          </a:blip>
          <a:srcRect t="5112" b="5112"/>
          <a:stretch>
            <a:fillRect/>
          </a:stretch>
        </p:blipFill>
        <p:spPr>
          <a:xfrm>
            <a:off x="457200" y="3990854"/>
            <a:ext cx="2213562" cy="1997009"/>
          </a:xfrm>
        </p:spPr>
      </p:pic>
      <p:pic>
        <p:nvPicPr>
          <p:cNvPr id="6" name="Picture 5">
            <a:hlinkClick r:id="rId4"/>
          </p:cNvPr>
          <p:cNvPicPr>
            <a:picLocks noChangeAspect="1"/>
          </p:cNvPicPr>
          <p:nvPr/>
        </p:nvPicPr>
        <p:blipFill>
          <a:blip r:embed="rId5" cstate="print"/>
          <a:stretch>
            <a:fillRect/>
          </a:stretch>
        </p:blipFill>
        <p:spPr>
          <a:xfrm>
            <a:off x="3308586" y="3990854"/>
            <a:ext cx="2032000" cy="977900"/>
          </a:xfrm>
          <a:prstGeom prst="rect">
            <a:avLst/>
          </a:prstGeom>
        </p:spPr>
      </p:pic>
      <p:sp>
        <p:nvSpPr>
          <p:cNvPr id="7" name="TextBox 6"/>
          <p:cNvSpPr txBox="1"/>
          <p:nvPr/>
        </p:nvSpPr>
        <p:spPr>
          <a:xfrm>
            <a:off x="2832842" y="5373179"/>
            <a:ext cx="3844467" cy="861774"/>
          </a:xfrm>
          <a:prstGeom prst="rect">
            <a:avLst/>
          </a:prstGeom>
          <a:noFill/>
        </p:spPr>
        <p:txBody>
          <a:bodyPr wrap="square" rtlCol="0">
            <a:spAutoFit/>
          </a:bodyPr>
          <a:lstStyle/>
          <a:p>
            <a:r>
              <a:rPr lang="en-US" sz="2500" dirty="0" smtClean="0"/>
              <a:t>Use  Worksheet #2 to list statistics you have found:</a:t>
            </a:r>
            <a:endParaRPr lang="en-US" sz="2500" dirty="0"/>
          </a:p>
        </p:txBody>
      </p:sp>
      <p:pic>
        <p:nvPicPr>
          <p:cNvPr id="8" name="Picture 7" descr="Screen Shot 2013-08-30 at 1.40.04 PM.png">
            <a:hlinkClick r:id="rId6"/>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718960" y="5372913"/>
            <a:ext cx="1967840" cy="1229900"/>
          </a:xfrm>
          <a:prstGeom prst="rect">
            <a:avLst/>
          </a:prstGeom>
        </p:spPr>
      </p:pic>
      <p:pic>
        <p:nvPicPr>
          <p:cNvPr id="9" name="Picture 8">
            <a:hlinkClick r:id="rId8"/>
          </p:cNvPr>
          <p:cNvPicPr>
            <a:picLocks noChangeAspect="1"/>
          </p:cNvPicPr>
          <p:nvPr/>
        </p:nvPicPr>
        <p:blipFill>
          <a:blip r:embed="rId9" cstate="print"/>
          <a:stretch>
            <a:fillRect/>
          </a:stretch>
        </p:blipFill>
        <p:spPr>
          <a:xfrm>
            <a:off x="5969000" y="3825754"/>
            <a:ext cx="3175000" cy="1143000"/>
          </a:xfrm>
          <a:prstGeom prst="rect">
            <a:avLst/>
          </a:prstGeom>
        </p:spPr>
      </p:pic>
    </p:spTree>
    <p:extLst>
      <p:ext uri="{BB962C8B-B14F-4D97-AF65-F5344CB8AC3E}">
        <p14:creationId xmlns:p14="http://schemas.microsoft.com/office/powerpoint/2010/main" val="27769947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47415" y="2675467"/>
            <a:ext cx="8626492" cy="3450696"/>
          </a:xfrm>
        </p:spPr>
        <p:txBody>
          <a:bodyPr>
            <a:normAutofit/>
          </a:bodyPr>
          <a:lstStyle/>
          <a:p>
            <a:r>
              <a:rPr lang="en-US" sz="3000" dirty="0" smtClean="0"/>
              <a:t>How does the narrator fit into some of the statistics that you have found?</a:t>
            </a:r>
            <a:endParaRPr lang="en-US" sz="3000" dirty="0"/>
          </a:p>
        </p:txBody>
      </p:sp>
      <p:sp>
        <p:nvSpPr>
          <p:cNvPr id="5" name="Title 4"/>
          <p:cNvSpPr>
            <a:spLocks noGrp="1"/>
          </p:cNvSpPr>
          <p:nvPr>
            <p:ph type="title"/>
          </p:nvPr>
        </p:nvSpPr>
        <p:spPr/>
        <p:txBody>
          <a:bodyPr/>
          <a:lstStyle/>
          <a:p>
            <a:r>
              <a:rPr lang="en-US" dirty="0" smtClean="0"/>
              <a:t>Connection to story:</a:t>
            </a:r>
            <a:endParaRPr lang="en-US" dirty="0"/>
          </a:p>
        </p:txBody>
      </p:sp>
      <p:pic>
        <p:nvPicPr>
          <p:cNvPr id="6146" name="Picture 2" descr="http://t3.gstatic.com/images?q=tbn:ANd9GcSNQNEGTmnkCOc_9SgmfupQakaR3mYRvar-JN0BsU2pMivg_HZkmw">
            <a:hlinkClick r:id="rId3"/>
          </p:cNvPr>
          <p:cNvPicPr>
            <a:picLocks noChangeAspect="1" noChangeArrowheads="1"/>
          </p:cNvPicPr>
          <p:nvPr/>
        </p:nvPicPr>
        <p:blipFill>
          <a:blip r:embed="rId4" cstate="print"/>
          <a:srcRect/>
          <a:stretch>
            <a:fillRect/>
          </a:stretch>
        </p:blipFill>
        <p:spPr bwMode="auto">
          <a:xfrm>
            <a:off x="805815" y="4373563"/>
            <a:ext cx="2609850" cy="1752600"/>
          </a:xfrm>
          <a:prstGeom prst="rect">
            <a:avLst/>
          </a:prstGeom>
          <a:noFill/>
        </p:spPr>
      </p:pic>
      <p:pic>
        <p:nvPicPr>
          <p:cNvPr id="7" name="Picture 2" descr="http://t0.gstatic.com/images?q=tbn:ANd9GcSNoSXUtnq43kxqDfCdqjngI88ohMb86nu9LAu2OrDc324Z2btXaw">
            <a:hlinkClick r:id="rId5"/>
          </p:cNvPr>
          <p:cNvPicPr>
            <a:picLocks noChangeAspect="1" noChangeArrowheads="1"/>
          </p:cNvPicPr>
          <p:nvPr/>
        </p:nvPicPr>
        <p:blipFill>
          <a:blip r:embed="rId6" cstate="print"/>
          <a:srcRect/>
          <a:stretch>
            <a:fillRect/>
          </a:stretch>
        </p:blipFill>
        <p:spPr bwMode="auto">
          <a:xfrm>
            <a:off x="5829300" y="4525963"/>
            <a:ext cx="2857500" cy="1600200"/>
          </a:xfrm>
          <a:prstGeom prst="rect">
            <a:avLst/>
          </a:prstGeom>
          <a:noFill/>
        </p:spPr>
      </p:pic>
    </p:spTree>
    <p:extLst>
      <p:ext uri="{BB962C8B-B14F-4D97-AF65-F5344CB8AC3E}">
        <p14:creationId xmlns:p14="http://schemas.microsoft.com/office/powerpoint/2010/main" val="68184915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908" y="2358854"/>
            <a:ext cx="8560515" cy="4107377"/>
          </a:xfrm>
        </p:spPr>
        <p:txBody>
          <a:bodyPr>
            <a:normAutofit/>
          </a:bodyPr>
          <a:lstStyle/>
          <a:p>
            <a:r>
              <a:rPr lang="en-US" dirty="0" smtClean="0"/>
              <a:t>What are some of the underlying reasons that people engage in binge alcohol or chronic alcohol consumption?</a:t>
            </a:r>
          </a:p>
          <a:p>
            <a:r>
              <a:rPr lang="en-US" dirty="0" smtClean="0"/>
              <a:t>Use worksheet #3 to exam what some of the reason can be, you can go back to any of the sites used before to find the information.  </a:t>
            </a:r>
          </a:p>
          <a:p>
            <a:endParaRPr lang="en-US" dirty="0"/>
          </a:p>
          <a:p>
            <a:endParaRPr lang="en-US" dirty="0" smtClean="0"/>
          </a:p>
          <a:p>
            <a:r>
              <a:rPr lang="en-US" dirty="0" smtClean="0"/>
              <a:t>Add to the sheet information on what you think are the underlying reasons for the narrator to engage in this behavior.</a:t>
            </a:r>
            <a:endParaRPr lang="en-US" dirty="0"/>
          </a:p>
        </p:txBody>
      </p:sp>
      <p:sp>
        <p:nvSpPr>
          <p:cNvPr id="2" name="Title 1"/>
          <p:cNvSpPr>
            <a:spLocks noGrp="1"/>
          </p:cNvSpPr>
          <p:nvPr>
            <p:ph type="title"/>
          </p:nvPr>
        </p:nvSpPr>
        <p:spPr/>
        <p:txBody>
          <a:bodyPr>
            <a:normAutofit fontScale="90000"/>
          </a:bodyPr>
          <a:lstStyle/>
          <a:p>
            <a:r>
              <a:rPr lang="en-US" b="1" dirty="0" smtClean="0"/>
              <a:t>Step 3:</a:t>
            </a:r>
            <a:br>
              <a:rPr lang="en-US" b="1" dirty="0" smtClean="0"/>
            </a:br>
            <a:r>
              <a:rPr lang="en-US" b="1" dirty="0"/>
              <a:t>Identifying the cause of the problem </a:t>
            </a:r>
          </a:p>
        </p:txBody>
      </p:sp>
      <p:pic>
        <p:nvPicPr>
          <p:cNvPr id="4" name="Picture 3"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15229" y="4097801"/>
            <a:ext cx="1967840" cy="1229900"/>
          </a:xfrm>
          <a:prstGeom prst="rect">
            <a:avLst/>
          </a:prstGeom>
        </p:spPr>
      </p:pic>
    </p:spTree>
    <p:extLst>
      <p:ext uri="{BB962C8B-B14F-4D97-AF65-F5344CB8AC3E}">
        <p14:creationId xmlns:p14="http://schemas.microsoft.com/office/powerpoint/2010/main" val="34094014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473" y="2415678"/>
            <a:ext cx="8383446" cy="3450696"/>
          </a:xfrm>
        </p:spPr>
        <p:txBody>
          <a:bodyPr/>
          <a:lstStyle/>
          <a:p>
            <a:r>
              <a:rPr lang="en-US" dirty="0" smtClean="0"/>
              <a:t>Below are two different policies that have been created to try to ameliorate the problem of alcoholism.  Use worksheet #4 to evaluate these two policies.</a:t>
            </a:r>
            <a:endParaRPr lang="en-US" dirty="0"/>
          </a:p>
        </p:txBody>
      </p:sp>
      <p:sp>
        <p:nvSpPr>
          <p:cNvPr id="2" name="Title 1"/>
          <p:cNvSpPr>
            <a:spLocks noGrp="1"/>
          </p:cNvSpPr>
          <p:nvPr>
            <p:ph type="title"/>
          </p:nvPr>
        </p:nvSpPr>
        <p:spPr/>
        <p:txBody>
          <a:bodyPr>
            <a:normAutofit fontScale="90000"/>
          </a:bodyPr>
          <a:lstStyle/>
          <a:p>
            <a:r>
              <a:rPr lang="en-US" dirty="0" smtClean="0"/>
              <a:t>Step 4: </a:t>
            </a:r>
            <a:br>
              <a:rPr lang="en-US" dirty="0" smtClean="0"/>
            </a:br>
            <a:r>
              <a:rPr lang="en-US" dirty="0" smtClean="0"/>
              <a:t>Evaluate Policy</a:t>
            </a:r>
            <a:endParaRPr lang="en-US" dirty="0"/>
          </a:p>
        </p:txBody>
      </p:sp>
      <p:pic>
        <p:nvPicPr>
          <p:cNvPr id="5" name="Picture 4" descr="Screen Shot 2013-08-30 at 1.40.04 PM.png">
            <a:hlinkClick r:id="rId2"/>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66780" y="3468658"/>
            <a:ext cx="1583448" cy="989655"/>
          </a:xfrm>
          <a:prstGeom prst="rect">
            <a:avLst/>
          </a:prstGeom>
        </p:spPr>
      </p:pic>
      <p:pic>
        <p:nvPicPr>
          <p:cNvPr id="6" name="Picture 5">
            <a:hlinkClick r:id="rId4"/>
          </p:cNvPr>
          <p:cNvPicPr>
            <a:picLocks noChangeAspect="1"/>
          </p:cNvPicPr>
          <p:nvPr/>
        </p:nvPicPr>
        <p:blipFill>
          <a:blip r:embed="rId5" cstate="print"/>
          <a:stretch>
            <a:fillRect/>
          </a:stretch>
        </p:blipFill>
        <p:spPr>
          <a:xfrm>
            <a:off x="1100747" y="4458313"/>
            <a:ext cx="1917700" cy="1917700"/>
          </a:xfrm>
          <a:prstGeom prst="rect">
            <a:avLst/>
          </a:prstGeom>
        </p:spPr>
      </p:pic>
      <p:pic>
        <p:nvPicPr>
          <p:cNvPr id="7" name="Picture 6">
            <a:hlinkClick r:id="rId6"/>
          </p:cNvPr>
          <p:cNvPicPr>
            <a:picLocks noChangeAspect="1"/>
          </p:cNvPicPr>
          <p:nvPr/>
        </p:nvPicPr>
        <p:blipFill>
          <a:blip r:embed="rId7" cstate="print"/>
          <a:stretch>
            <a:fillRect/>
          </a:stretch>
        </p:blipFill>
        <p:spPr>
          <a:xfrm>
            <a:off x="3581400" y="4772290"/>
            <a:ext cx="5105400" cy="1041400"/>
          </a:xfrm>
          <a:prstGeom prst="rect">
            <a:avLst/>
          </a:prstGeom>
        </p:spPr>
      </p:pic>
    </p:spTree>
    <p:extLst>
      <p:ext uri="{BB962C8B-B14F-4D97-AF65-F5344CB8AC3E}">
        <p14:creationId xmlns:p14="http://schemas.microsoft.com/office/powerpoint/2010/main" val="18183252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5" presetClass="entr" presetSubtype="1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402</TotalTime>
  <Words>725</Words>
  <Application>Microsoft Office PowerPoint</Application>
  <PresentationFormat>On-screen Show (4:3)</PresentationFormat>
  <Paragraphs>64</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Candara</vt:lpstr>
      <vt:lpstr>Symbol</vt:lpstr>
      <vt:lpstr>Waveform</vt:lpstr>
      <vt:lpstr>Alcoholism in “The Black Cat” by Edgar Allan Poe:  A PPA Approach</vt:lpstr>
      <vt:lpstr>Aim: What are the psychological effects of Alcoholism and how are they presented in the narrator?</vt:lpstr>
      <vt:lpstr>Using the TIPS PPA Method to understand this problem as a Public Policy Issue:</vt:lpstr>
      <vt:lpstr>Step 1 of PPA: Defining the problem of Alcoholism:</vt:lpstr>
      <vt:lpstr>Connections to story: </vt:lpstr>
      <vt:lpstr>Step 2 of PPA: Gathering Evidence</vt:lpstr>
      <vt:lpstr>Connection to story:</vt:lpstr>
      <vt:lpstr>Step 3: Identifying the cause of the problem </vt:lpstr>
      <vt:lpstr>Step 4:  Evaluate Policy</vt:lpstr>
      <vt:lpstr>Step 5:  Develop Solution</vt:lpstr>
      <vt:lpstr>Step 6: Select Best Solution</vt:lpstr>
      <vt:lpstr>Final Connection to Text!</vt:lpstr>
    </vt:vector>
  </TitlesOfParts>
  <Company>NYC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Joseph Montecalvo</cp:lastModifiedBy>
  <cp:revision>23</cp:revision>
  <dcterms:created xsi:type="dcterms:W3CDTF">2013-08-30T12:40:10Z</dcterms:created>
  <dcterms:modified xsi:type="dcterms:W3CDTF">2013-09-11T15:32:16Z</dcterms:modified>
</cp:coreProperties>
</file>