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450" y="-15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6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B4239-B456-2F46-8B63-8222EB98962F}" type="datetimeFigureOut">
              <a:rPr lang="en-US" smtClean="0"/>
              <a:pPr/>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44C0A-20E3-DF4F-A3C5-AC3C0CDD59DD}" type="slidenum">
              <a:rPr lang="en-US" smtClean="0"/>
              <a:pPr/>
              <a:t>‹#›</a:t>
            </a:fld>
            <a:endParaRPr lang="en-US"/>
          </a:p>
        </p:txBody>
      </p:sp>
    </p:spTree>
    <p:extLst>
      <p:ext uri="{BB962C8B-B14F-4D97-AF65-F5344CB8AC3E}">
        <p14:creationId xmlns:p14="http://schemas.microsoft.com/office/powerpoint/2010/main" xmlns="" val="22673143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C213D-9B6D-874D-8F62-811F3251422C}" type="slidenum">
              <a:rPr lang="en-US" smtClean="0"/>
              <a:pPr/>
              <a:t>3</a:t>
            </a:fld>
            <a:endParaRPr lang="en-US"/>
          </a:p>
        </p:txBody>
      </p:sp>
    </p:spTree>
    <p:extLst>
      <p:ext uri="{BB962C8B-B14F-4D97-AF65-F5344CB8AC3E}">
        <p14:creationId xmlns:p14="http://schemas.microsoft.com/office/powerpoint/2010/main" xmlns="" val="128034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C44C0A-20E3-DF4F-A3C5-AC3C0CDD59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911CCCA9-5FB6-D340-B4FA-DDADA6BD49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911CCCA9-5FB6-D340-B4FA-DDADA6BD49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CCCA9-5FB6-D340-B4FA-DDADA6BD49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1CCCA9-5FB6-D340-B4FA-DDADA6BD49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1CCCA9-5FB6-D340-B4FA-DDADA6BD49AF}"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0A8FD74-4EAB-5B43-8C24-3FB35A11A62D}"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1CCCA9-5FB6-D340-B4FA-DDADA6BD49AF}"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60A8FD74-4EAB-5B43-8C24-3FB35A11A62D}" type="datetimeFigureOut">
              <a:rPr lang="en-US" smtClean="0"/>
              <a:pPr/>
              <a:t>10/30/2013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911CCCA9-5FB6-D340-B4FA-DDADA6BD49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2.maxwell.syr.edu/plegal/TIPS/sp.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2.maxwell.syr.edu/plegal/TIPS/selec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2.maxwell.syr.edu/plegal/TIPS/gather.html"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2.maxwell.syr.edu/plegal/TIPS/identify.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2.maxwell.syr.edu/plegal/TIPS/existing.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2.maxwell.syr.edu/plegal/TIPS/solution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2.maxwell.syr.edu/plegal/TIPS/bestsol.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1920" y="972311"/>
            <a:ext cx="8042276" cy="1336956"/>
          </a:xfrm>
        </p:spPr>
        <p:txBody>
          <a:bodyPr>
            <a:normAutofit fontScale="90000"/>
          </a:bodyPr>
          <a:lstStyle/>
          <a:p>
            <a:r>
              <a:rPr lang="en-US" sz="4900" dirty="0" smtClean="0"/>
              <a:t>Exploring school data on the Algebra 2/ Trigonometry regents exam over the last 3 years.</a:t>
            </a:r>
            <a:r>
              <a:rPr lang="en-US" sz="3600" dirty="0" smtClean="0"/>
              <a:t/>
            </a:r>
            <a:br>
              <a:rPr lang="en-US" sz="3600" dirty="0" smtClean="0"/>
            </a:br>
            <a:r>
              <a:rPr lang="en-US" sz="5300" b="1" dirty="0" smtClean="0"/>
              <a:t>A PPA Approach</a:t>
            </a:r>
            <a:endParaRPr lang="en-US" sz="5300" b="1" dirty="0"/>
          </a:p>
        </p:txBody>
      </p:sp>
      <p:sp>
        <p:nvSpPr>
          <p:cNvPr id="6" name="Content Placeholder 5"/>
          <p:cNvSpPr>
            <a:spLocks noGrp="1"/>
          </p:cNvSpPr>
          <p:nvPr>
            <p:ph idx="1"/>
          </p:nvPr>
        </p:nvSpPr>
        <p:spPr>
          <a:xfrm>
            <a:off x="551920" y="3488276"/>
            <a:ext cx="8042276" cy="2889349"/>
          </a:xfrm>
        </p:spPr>
        <p:txBody>
          <a:bodyPr/>
          <a:lstStyle/>
          <a:p>
            <a:pPr marL="0" indent="0" algn="ctr">
              <a:buNone/>
            </a:pPr>
            <a:r>
              <a:rPr lang="en-US" dirty="0" smtClean="0"/>
              <a:t>Ms. </a:t>
            </a:r>
            <a:r>
              <a:rPr lang="en-US" dirty="0" err="1" smtClean="0"/>
              <a:t>Etukudo</a:t>
            </a:r>
            <a:endParaRPr lang="en-US" dirty="0" smtClean="0"/>
          </a:p>
          <a:p>
            <a:pPr marL="0" indent="0" algn="ctr">
              <a:buNone/>
            </a:pPr>
            <a:r>
              <a:rPr lang="en-US" dirty="0" smtClean="0"/>
              <a:t>Harry S Truman High School</a:t>
            </a:r>
            <a:endParaRPr lang="en-US" dirty="0"/>
          </a:p>
        </p:txBody>
      </p:sp>
    </p:spTree>
    <p:extLst>
      <p:ext uri="{BB962C8B-B14F-4D97-AF65-F5344CB8AC3E}">
        <p14:creationId xmlns:p14="http://schemas.microsoft.com/office/powerpoint/2010/main" xmlns="" val="2296069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925" y="1925529"/>
            <a:ext cx="8308975" cy="3965439"/>
          </a:xfrm>
        </p:spPr>
        <p:txBody>
          <a:bodyPr>
            <a:normAutofit/>
          </a:bodyPr>
          <a:lstStyle/>
          <a:p>
            <a:pPr marL="0" indent="0">
              <a:buNone/>
            </a:pPr>
            <a:r>
              <a:rPr lang="en-US" dirty="0" smtClean="0"/>
              <a:t>How do you intend to improve your math test scores based on this activity? What do you intend to do differently? How can you apply this to improve test scores in other subject areas?  What other public policy issues do you plan to address moving forward?</a:t>
            </a:r>
            <a:endParaRPr lang="en-US" dirty="0"/>
          </a:p>
        </p:txBody>
      </p:sp>
      <p:sp>
        <p:nvSpPr>
          <p:cNvPr id="2" name="Title 1"/>
          <p:cNvSpPr>
            <a:spLocks noGrp="1"/>
          </p:cNvSpPr>
          <p:nvPr>
            <p:ph type="title"/>
          </p:nvPr>
        </p:nvSpPr>
        <p:spPr/>
        <p:txBody>
          <a:bodyPr>
            <a:normAutofit/>
          </a:bodyPr>
          <a:lstStyle/>
          <a:p>
            <a:r>
              <a:rPr lang="en-US" dirty="0" smtClean="0"/>
              <a:t>Summary and Conclusion</a:t>
            </a:r>
            <a:endParaRPr lang="en-US" dirty="0"/>
          </a:p>
        </p:txBody>
      </p:sp>
    </p:spTree>
    <p:extLst>
      <p:ext uri="{BB962C8B-B14F-4D97-AF65-F5344CB8AC3E}">
        <p14:creationId xmlns:p14="http://schemas.microsoft.com/office/powerpoint/2010/main" xmlns="" val="23528911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29" y="346439"/>
            <a:ext cx="8936271" cy="868362"/>
          </a:xfrm>
        </p:spPr>
        <p:txBody>
          <a:bodyPr/>
          <a:lstStyle/>
          <a:p>
            <a:r>
              <a:rPr lang="en-US" sz="4000" dirty="0" smtClean="0"/>
              <a:t>Aim: How can we improve test scores in mathematics?</a:t>
            </a:r>
            <a:endParaRPr lang="en-US" sz="4000" dirty="0"/>
          </a:p>
        </p:txBody>
      </p:sp>
      <p:sp>
        <p:nvSpPr>
          <p:cNvPr id="3" name="Content Placeholder 2"/>
          <p:cNvSpPr>
            <a:spLocks noGrp="1"/>
          </p:cNvSpPr>
          <p:nvPr>
            <p:ph idx="1"/>
          </p:nvPr>
        </p:nvSpPr>
        <p:spPr>
          <a:xfrm>
            <a:off x="553813" y="1505262"/>
            <a:ext cx="7313613" cy="2054077"/>
          </a:xfrm>
        </p:spPr>
        <p:txBody>
          <a:bodyPr/>
          <a:lstStyle/>
          <a:p>
            <a:pPr marL="0" indent="0">
              <a:buNone/>
            </a:pPr>
            <a:r>
              <a:rPr lang="en-US" u="sng" dirty="0" smtClean="0"/>
              <a:t>DO NOW</a:t>
            </a:r>
          </a:p>
          <a:p>
            <a:pPr marL="0" indent="0">
              <a:buNone/>
            </a:pPr>
            <a:r>
              <a:rPr lang="en-US" dirty="0" smtClean="0"/>
              <a:t>Based on the data given below provide three sentences that describe your observations.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353226477"/>
              </p:ext>
            </p:extLst>
          </p:nvPr>
        </p:nvGraphicFramePr>
        <p:xfrm>
          <a:off x="553811" y="3559339"/>
          <a:ext cx="7974840" cy="2743200"/>
        </p:xfrm>
        <a:graphic>
          <a:graphicData uri="http://schemas.openxmlformats.org/drawingml/2006/table">
            <a:tbl>
              <a:tblPr firstRow="1" bandRow="1">
                <a:tableStyleId>{BDBED569-4797-4DF1-A0F4-6AAB3CD982D8}</a:tableStyleId>
              </a:tblPr>
              <a:tblGrid>
                <a:gridCol w="1993710"/>
                <a:gridCol w="1993710"/>
                <a:gridCol w="1993710"/>
                <a:gridCol w="1993710"/>
              </a:tblGrid>
              <a:tr h="370840">
                <a:tc>
                  <a:txBody>
                    <a:bodyPr/>
                    <a:lstStyle/>
                    <a:p>
                      <a:r>
                        <a:rPr lang="en-US" sz="2400" dirty="0" smtClean="0"/>
                        <a:t>% Students at or above 65 on a</a:t>
                      </a:r>
                      <a:r>
                        <a:rPr lang="en-US" sz="2400" baseline="0" dirty="0" smtClean="0"/>
                        <a:t> given regents exam</a:t>
                      </a:r>
                      <a:endParaRPr lang="en-US" sz="2400" dirty="0"/>
                    </a:p>
                  </a:txBody>
                  <a:tcPr/>
                </a:tc>
                <a:tc>
                  <a:txBody>
                    <a:bodyPr/>
                    <a:lstStyle/>
                    <a:p>
                      <a:r>
                        <a:rPr lang="en-US" sz="2400" dirty="0" smtClean="0"/>
                        <a:t>2009-2010</a:t>
                      </a:r>
                      <a:endParaRPr lang="en-US" sz="2400" dirty="0"/>
                    </a:p>
                  </a:txBody>
                  <a:tcPr/>
                </a:tc>
                <a:tc>
                  <a:txBody>
                    <a:bodyPr/>
                    <a:lstStyle/>
                    <a:p>
                      <a:r>
                        <a:rPr lang="en-US" sz="2400" dirty="0" smtClean="0"/>
                        <a:t>2010-2011</a:t>
                      </a:r>
                      <a:endParaRPr lang="en-US" sz="2400" dirty="0"/>
                    </a:p>
                  </a:txBody>
                  <a:tcPr/>
                </a:tc>
                <a:tc>
                  <a:txBody>
                    <a:bodyPr/>
                    <a:lstStyle/>
                    <a:p>
                      <a:r>
                        <a:rPr lang="en-US" sz="2400" dirty="0" smtClean="0"/>
                        <a:t>2011-2012</a:t>
                      </a:r>
                      <a:endParaRPr lang="en-US" sz="2400" dirty="0"/>
                    </a:p>
                  </a:txBody>
                  <a:tcPr/>
                </a:tc>
              </a:tr>
              <a:tr h="370840">
                <a:tc>
                  <a:txBody>
                    <a:bodyPr/>
                    <a:lstStyle/>
                    <a:p>
                      <a:r>
                        <a:rPr lang="en-US" sz="2400" dirty="0" smtClean="0"/>
                        <a:t>Algebra</a:t>
                      </a:r>
                      <a:r>
                        <a:rPr lang="en-US" sz="2400" baseline="0" dirty="0" smtClean="0"/>
                        <a:t> 2/Trigonometry</a:t>
                      </a:r>
                      <a:endParaRPr lang="en-US" sz="2400" dirty="0"/>
                    </a:p>
                  </a:txBody>
                  <a:tcPr/>
                </a:tc>
                <a:tc>
                  <a:txBody>
                    <a:bodyPr/>
                    <a:lstStyle/>
                    <a:p>
                      <a:r>
                        <a:rPr lang="en-US" sz="2400" dirty="0" smtClean="0"/>
                        <a:t>26%</a:t>
                      </a:r>
                      <a:endParaRPr lang="en-US" sz="2400" dirty="0"/>
                    </a:p>
                  </a:txBody>
                  <a:tcPr/>
                </a:tc>
                <a:tc>
                  <a:txBody>
                    <a:bodyPr/>
                    <a:lstStyle/>
                    <a:p>
                      <a:r>
                        <a:rPr lang="en-US" sz="2400" dirty="0" smtClean="0"/>
                        <a:t>26%</a:t>
                      </a:r>
                      <a:endParaRPr lang="en-US" sz="2400" dirty="0"/>
                    </a:p>
                  </a:txBody>
                  <a:tcPr/>
                </a:tc>
                <a:tc>
                  <a:txBody>
                    <a:bodyPr/>
                    <a:lstStyle/>
                    <a:p>
                      <a:r>
                        <a:rPr lang="en-US" sz="2400" dirty="0" smtClean="0"/>
                        <a:t>34%</a:t>
                      </a:r>
                      <a:endParaRPr lang="en-US" sz="2400" dirty="0"/>
                    </a:p>
                  </a:txBody>
                  <a:tcPr/>
                </a:tc>
              </a:tr>
            </a:tbl>
          </a:graphicData>
        </a:graphic>
      </p:graphicFrame>
    </p:spTree>
    <p:extLst>
      <p:ext uri="{BB962C8B-B14F-4D97-AF65-F5344CB8AC3E}">
        <p14:creationId xmlns:p14="http://schemas.microsoft.com/office/powerpoint/2010/main" xmlns="" val="2671951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942" y="1803470"/>
            <a:ext cx="8758446" cy="3450696"/>
          </a:xfrm>
        </p:spPr>
        <p:txBody>
          <a:bodyPr>
            <a:noAutofit/>
          </a:bodyPr>
          <a:lstStyle/>
          <a:p>
            <a:pPr marL="0" indent="0">
              <a:spcBef>
                <a:spcPts val="0"/>
              </a:spcBef>
              <a:buNone/>
            </a:pPr>
            <a:r>
              <a:rPr lang="en-US" b="1" dirty="0" smtClean="0">
                <a:solidFill>
                  <a:schemeClr val="accent1">
                    <a:lumMod val="60000"/>
                    <a:lumOff val="40000"/>
                  </a:schemeClr>
                </a:solidFill>
              </a:rPr>
              <a:t>“A </a:t>
            </a:r>
            <a:r>
              <a:rPr lang="en-US" b="1" dirty="0">
                <a:solidFill>
                  <a:schemeClr val="accent1">
                    <a:lumMod val="60000"/>
                    <a:lumOff val="40000"/>
                  </a:schemeClr>
                </a:solidFill>
              </a:rPr>
              <a:t>public policy is a government action usually intended to deal with a social problem…The six versions of the Public Policy Analyst (PPA) will guide you through the problem solving skills necessary to study historical and current American and global public policy issues</a:t>
            </a:r>
            <a:r>
              <a:rPr lang="en-US" b="1" dirty="0" smtClean="0">
                <a:solidFill>
                  <a:schemeClr val="accent1">
                    <a:lumMod val="60000"/>
                    <a:lumOff val="40000"/>
                  </a:schemeClr>
                </a:solidFill>
              </a:rPr>
              <a:t>.”</a:t>
            </a:r>
          </a:p>
          <a:p>
            <a:pPr marL="0" indent="0">
              <a:spcBef>
                <a:spcPts val="0"/>
              </a:spcBef>
              <a:buNone/>
            </a:pPr>
            <a:endParaRPr lang="en-US" b="1" dirty="0" smtClean="0">
              <a:solidFill>
                <a:schemeClr val="accent1">
                  <a:lumMod val="60000"/>
                  <a:lumOff val="40000"/>
                </a:schemeClr>
              </a:solidFill>
            </a:endParaRPr>
          </a:p>
          <a:p>
            <a:pPr marL="457200" indent="-457200">
              <a:spcBef>
                <a:spcPts val="0"/>
              </a:spcBef>
              <a:buFont typeface="+mj-lt"/>
              <a:buAutoNum type="arabicPeriod"/>
            </a:pPr>
            <a:r>
              <a:rPr lang="en-US" b="1" dirty="0" smtClean="0">
                <a:solidFill>
                  <a:schemeClr val="accent1">
                    <a:lumMod val="60000"/>
                    <a:lumOff val="40000"/>
                  </a:schemeClr>
                </a:solidFill>
              </a:rPr>
              <a:t>Define the </a:t>
            </a:r>
            <a:r>
              <a:rPr lang="en-US" b="1" dirty="0">
                <a:solidFill>
                  <a:schemeClr val="accent1">
                    <a:lumMod val="60000"/>
                    <a:lumOff val="40000"/>
                  </a:schemeClr>
                </a:solidFill>
              </a:rPr>
              <a:t>problem </a:t>
            </a:r>
            <a:endParaRPr lang="en-US" b="1" dirty="0" smtClean="0">
              <a:solidFill>
                <a:schemeClr val="accent1">
                  <a:lumMod val="60000"/>
                  <a:lumOff val="40000"/>
                </a:schemeClr>
              </a:solidFill>
            </a:endParaRPr>
          </a:p>
          <a:p>
            <a:pPr marL="457200" indent="-457200">
              <a:spcBef>
                <a:spcPts val="0"/>
              </a:spcBef>
              <a:buFont typeface="+mj-lt"/>
              <a:buAutoNum type="arabicPeriod"/>
            </a:pPr>
            <a:r>
              <a:rPr lang="en-US" b="1" dirty="0" smtClean="0">
                <a:solidFill>
                  <a:schemeClr val="accent1">
                    <a:lumMod val="60000"/>
                    <a:lumOff val="40000"/>
                  </a:schemeClr>
                </a:solidFill>
              </a:rPr>
              <a:t>Gather </a:t>
            </a:r>
            <a:r>
              <a:rPr lang="en-US" b="1" dirty="0">
                <a:solidFill>
                  <a:schemeClr val="accent1">
                    <a:lumMod val="60000"/>
                    <a:lumOff val="40000"/>
                  </a:schemeClr>
                </a:solidFill>
              </a:rPr>
              <a:t>evidence </a:t>
            </a:r>
            <a:endParaRPr lang="en-US" b="1" dirty="0" smtClean="0">
              <a:solidFill>
                <a:schemeClr val="accent1">
                  <a:lumMod val="60000"/>
                  <a:lumOff val="40000"/>
                </a:schemeClr>
              </a:solidFill>
            </a:endParaRPr>
          </a:p>
          <a:p>
            <a:pPr marL="457200" indent="-457200">
              <a:spcBef>
                <a:spcPts val="0"/>
              </a:spcBef>
              <a:buFont typeface="+mj-lt"/>
              <a:buAutoNum type="arabicPeriod"/>
            </a:pPr>
            <a:r>
              <a:rPr lang="en-US" b="1" dirty="0" smtClean="0">
                <a:solidFill>
                  <a:schemeClr val="accent1">
                    <a:lumMod val="60000"/>
                    <a:lumOff val="40000"/>
                  </a:schemeClr>
                </a:solidFill>
              </a:rPr>
              <a:t>Identify </a:t>
            </a:r>
            <a:r>
              <a:rPr lang="en-US" b="1" dirty="0">
                <a:solidFill>
                  <a:schemeClr val="accent1">
                    <a:lumMod val="60000"/>
                    <a:lumOff val="40000"/>
                  </a:schemeClr>
                </a:solidFill>
              </a:rPr>
              <a:t>causes </a:t>
            </a:r>
            <a:endParaRPr lang="en-US" b="1" dirty="0" smtClean="0">
              <a:solidFill>
                <a:schemeClr val="accent1">
                  <a:lumMod val="60000"/>
                  <a:lumOff val="40000"/>
                </a:schemeClr>
              </a:solidFill>
            </a:endParaRPr>
          </a:p>
          <a:p>
            <a:pPr marL="457200" indent="-457200">
              <a:spcBef>
                <a:spcPts val="0"/>
              </a:spcBef>
              <a:buFont typeface="+mj-lt"/>
              <a:buAutoNum type="arabicPeriod"/>
            </a:pPr>
            <a:r>
              <a:rPr lang="en-US" b="1" dirty="0" smtClean="0">
                <a:solidFill>
                  <a:schemeClr val="accent1">
                    <a:lumMod val="60000"/>
                    <a:lumOff val="40000"/>
                  </a:schemeClr>
                </a:solidFill>
              </a:rPr>
              <a:t>Evaluate </a:t>
            </a:r>
            <a:r>
              <a:rPr lang="en-US" b="1" dirty="0">
                <a:solidFill>
                  <a:schemeClr val="accent1">
                    <a:lumMod val="60000"/>
                    <a:lumOff val="40000"/>
                  </a:schemeClr>
                </a:solidFill>
              </a:rPr>
              <a:t>a policy </a:t>
            </a:r>
            <a:endParaRPr lang="en-US" b="1" dirty="0" smtClean="0">
              <a:solidFill>
                <a:schemeClr val="accent1">
                  <a:lumMod val="60000"/>
                  <a:lumOff val="40000"/>
                </a:schemeClr>
              </a:solidFill>
            </a:endParaRPr>
          </a:p>
          <a:p>
            <a:pPr marL="457200" indent="-457200">
              <a:spcBef>
                <a:spcPts val="0"/>
              </a:spcBef>
              <a:buFont typeface="+mj-lt"/>
              <a:buAutoNum type="arabicPeriod"/>
            </a:pPr>
            <a:r>
              <a:rPr lang="en-US" b="1" dirty="0" smtClean="0">
                <a:solidFill>
                  <a:schemeClr val="accent1">
                    <a:lumMod val="60000"/>
                    <a:lumOff val="40000"/>
                  </a:schemeClr>
                </a:solidFill>
              </a:rPr>
              <a:t>Develop </a:t>
            </a:r>
            <a:r>
              <a:rPr lang="en-US" b="1" dirty="0">
                <a:solidFill>
                  <a:schemeClr val="accent1">
                    <a:lumMod val="60000"/>
                    <a:lumOff val="40000"/>
                  </a:schemeClr>
                </a:solidFill>
              </a:rPr>
              <a:t>solutions </a:t>
            </a:r>
            <a:endParaRPr lang="en-US" b="1" dirty="0" smtClean="0">
              <a:solidFill>
                <a:schemeClr val="accent1">
                  <a:lumMod val="60000"/>
                  <a:lumOff val="40000"/>
                </a:schemeClr>
              </a:solidFill>
            </a:endParaRPr>
          </a:p>
          <a:p>
            <a:pPr marL="457200" indent="-457200">
              <a:spcBef>
                <a:spcPts val="0"/>
              </a:spcBef>
              <a:buFont typeface="+mj-lt"/>
              <a:buAutoNum type="arabicPeriod"/>
            </a:pPr>
            <a:r>
              <a:rPr lang="en-US" b="1" dirty="0" smtClean="0">
                <a:solidFill>
                  <a:schemeClr val="accent1">
                    <a:lumMod val="60000"/>
                    <a:lumOff val="40000"/>
                  </a:schemeClr>
                </a:solidFill>
              </a:rPr>
              <a:t>Select </a:t>
            </a:r>
            <a:r>
              <a:rPr lang="en-US" b="1" dirty="0">
                <a:solidFill>
                  <a:schemeClr val="accent1">
                    <a:lumMod val="60000"/>
                    <a:lumOff val="40000"/>
                  </a:schemeClr>
                </a:solidFill>
              </a:rPr>
              <a:t>best solution </a:t>
            </a:r>
            <a:endParaRPr lang="en-US" b="1" dirty="0" smtClean="0">
              <a:solidFill>
                <a:schemeClr val="accent1">
                  <a:lumMod val="60000"/>
                  <a:lumOff val="40000"/>
                </a:schemeClr>
              </a:solidFill>
            </a:endParaRPr>
          </a:p>
          <a:p>
            <a:pPr marL="0" indent="0">
              <a:spcBef>
                <a:spcPts val="0"/>
              </a:spcBef>
              <a:buNone/>
            </a:pPr>
            <a:r>
              <a:rPr lang="en-US" b="1" dirty="0" smtClean="0">
                <a:solidFill>
                  <a:srgbClr val="000000"/>
                </a:solidFill>
              </a:rPr>
              <a:t>Select the link below to explore the meaning of a social problem</a:t>
            </a:r>
          </a:p>
          <a:p>
            <a:pPr marL="0" indent="0">
              <a:spcBef>
                <a:spcPts val="0"/>
              </a:spcBef>
              <a:buNone/>
            </a:pPr>
            <a:r>
              <a:rPr lang="en-US" b="1" dirty="0" smtClean="0">
                <a:solidFill>
                  <a:schemeClr val="accent1">
                    <a:lumMod val="60000"/>
                    <a:lumOff val="40000"/>
                  </a:schemeClr>
                </a:solidFill>
                <a:hlinkClick r:id="rId3"/>
              </a:rPr>
              <a:t>What is a social problem?</a:t>
            </a:r>
            <a:endParaRPr lang="en-US" b="1" dirty="0">
              <a:solidFill>
                <a:schemeClr val="accent1">
                  <a:lumMod val="60000"/>
                  <a:lumOff val="40000"/>
                </a:schemeClr>
              </a:solidFill>
            </a:endParaRPr>
          </a:p>
        </p:txBody>
      </p:sp>
      <p:sp>
        <p:nvSpPr>
          <p:cNvPr id="2" name="Title 1"/>
          <p:cNvSpPr>
            <a:spLocks noGrp="1"/>
          </p:cNvSpPr>
          <p:nvPr>
            <p:ph type="title"/>
          </p:nvPr>
        </p:nvSpPr>
        <p:spPr>
          <a:xfrm>
            <a:off x="164942" y="322311"/>
            <a:ext cx="8979057" cy="1143000"/>
          </a:xfrm>
        </p:spPr>
        <p:txBody>
          <a:bodyPr>
            <a:normAutofit fontScale="90000"/>
          </a:bodyPr>
          <a:lstStyle/>
          <a:p>
            <a:r>
              <a:rPr lang="en-US" dirty="0"/>
              <a:t>Using the </a:t>
            </a:r>
            <a:r>
              <a:rPr lang="en-US" dirty="0" smtClean="0"/>
              <a:t>PPA </a:t>
            </a:r>
            <a:r>
              <a:rPr lang="en-US" dirty="0"/>
              <a:t>Method </a:t>
            </a:r>
            <a:r>
              <a:rPr lang="en-US" dirty="0" smtClean="0"/>
              <a:t>to analyze this Issue</a:t>
            </a:r>
            <a:r>
              <a:rPr lang="en-US" dirty="0"/>
              <a:t>:</a:t>
            </a:r>
          </a:p>
        </p:txBody>
      </p:sp>
    </p:spTree>
    <p:extLst>
      <p:ext uri="{BB962C8B-B14F-4D97-AF65-F5344CB8AC3E}">
        <p14:creationId xmlns:p14="http://schemas.microsoft.com/office/powerpoint/2010/main" xmlns="" val="37597927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921" y="2191345"/>
            <a:ext cx="8659480" cy="3450696"/>
          </a:xfrm>
        </p:spPr>
        <p:txBody>
          <a:bodyPr>
            <a:normAutofit lnSpcReduction="10000"/>
          </a:bodyPr>
          <a:lstStyle/>
          <a:p>
            <a:pPr marL="0" indent="0">
              <a:buNone/>
            </a:pPr>
            <a:r>
              <a:rPr lang="en-US" sz="3200" dirty="0" smtClean="0"/>
              <a:t>Task: In your groups complete Worksheet#1</a:t>
            </a:r>
          </a:p>
          <a:p>
            <a:pPr marL="0" indent="0">
              <a:buNone/>
            </a:pPr>
            <a:r>
              <a:rPr lang="en-US" sz="3200" dirty="0" smtClean="0"/>
              <a:t>Click on the link below then select Worksheet1:”Defining the social problem” (MSWORD)</a:t>
            </a:r>
          </a:p>
          <a:p>
            <a:pPr marL="0" indent="0">
              <a:buNone/>
            </a:pPr>
            <a:r>
              <a:rPr lang="en-US" sz="3200" dirty="0" smtClean="0">
                <a:hlinkClick r:id="rId3"/>
              </a:rPr>
              <a:t>http://www2.maxwell.syr.edu/plegal/TIPS/select.html</a:t>
            </a:r>
            <a:endParaRPr lang="en-US" sz="3200" dirty="0" smtClean="0"/>
          </a:p>
        </p:txBody>
      </p:sp>
      <p:sp>
        <p:nvSpPr>
          <p:cNvPr id="2" name="Title 1"/>
          <p:cNvSpPr>
            <a:spLocks noGrp="1"/>
          </p:cNvSpPr>
          <p:nvPr>
            <p:ph type="title"/>
          </p:nvPr>
        </p:nvSpPr>
        <p:spPr/>
        <p:txBody>
          <a:bodyPr>
            <a:normAutofit fontScale="90000"/>
          </a:bodyPr>
          <a:lstStyle/>
          <a:p>
            <a:r>
              <a:rPr lang="en-US" b="1" u="sng" dirty="0" smtClean="0"/>
              <a:t>PPA Step 1</a:t>
            </a:r>
            <a:br>
              <a:rPr lang="en-US" b="1" u="sng" dirty="0" smtClean="0"/>
            </a:br>
            <a:r>
              <a:rPr lang="en-US" b="1" dirty="0" smtClean="0"/>
              <a:t>Defining the problem: </a:t>
            </a:r>
            <a:br>
              <a:rPr lang="en-US" b="1" dirty="0" smtClean="0"/>
            </a:br>
            <a:r>
              <a:rPr lang="en-US" b="1" i="1" dirty="0" smtClean="0"/>
              <a:t>Low test scores in mathematics</a:t>
            </a:r>
            <a:endParaRPr lang="en-US" b="1" i="1" dirty="0"/>
          </a:p>
        </p:txBody>
      </p:sp>
    </p:spTree>
    <p:extLst>
      <p:ext uri="{BB962C8B-B14F-4D97-AF65-F5344CB8AC3E}">
        <p14:creationId xmlns:p14="http://schemas.microsoft.com/office/powerpoint/2010/main" xmlns="" val="2135303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PPA Step 2</a:t>
            </a:r>
            <a:br>
              <a:rPr lang="en-US" b="1" u="sng" dirty="0" smtClean="0"/>
            </a:br>
            <a:r>
              <a:rPr lang="en-US" b="1" i="1" dirty="0" smtClean="0"/>
              <a:t>Gathering Evidence</a:t>
            </a:r>
            <a:endParaRPr lang="en-US" b="1" i="1" dirty="0"/>
          </a:p>
        </p:txBody>
      </p:sp>
      <p:sp>
        <p:nvSpPr>
          <p:cNvPr id="3" name="Content Placeholder 2"/>
          <p:cNvSpPr>
            <a:spLocks noGrp="1"/>
          </p:cNvSpPr>
          <p:nvPr>
            <p:ph sz="quarter" idx="4294967295"/>
          </p:nvPr>
        </p:nvSpPr>
        <p:spPr>
          <a:xfrm>
            <a:off x="416858" y="2095952"/>
            <a:ext cx="8523026" cy="3464765"/>
          </a:xfrm>
          <a:prstGeom prst="rect">
            <a:avLst/>
          </a:prstGeom>
        </p:spPr>
        <p:txBody>
          <a:bodyPr/>
          <a:lstStyle/>
          <a:p>
            <a:pPr marL="0" indent="0">
              <a:buNone/>
            </a:pPr>
            <a:r>
              <a:rPr lang="en-US" dirty="0" smtClean="0"/>
              <a:t>TASK: Do some research and find evidence to support your observations.</a:t>
            </a:r>
          </a:p>
          <a:p>
            <a:pPr marL="0" indent="0">
              <a:buNone/>
            </a:pPr>
            <a:r>
              <a:rPr lang="en-US" dirty="0" smtClean="0"/>
              <a:t>Use Worksheet2 as a guide (Click on the link below to access the worksheet)</a:t>
            </a:r>
          </a:p>
          <a:p>
            <a:pPr marL="0" indent="0">
              <a:buNone/>
            </a:pPr>
            <a:r>
              <a:rPr lang="en-US" dirty="0" smtClean="0">
                <a:hlinkClick r:id="rId3"/>
              </a:rPr>
              <a:t>http://www2.maxwell.syr.edu/plegal/TIPS/gather.html</a:t>
            </a:r>
            <a:endParaRPr lang="en-US" dirty="0"/>
          </a:p>
        </p:txBody>
      </p:sp>
    </p:spTree>
    <p:extLst>
      <p:ext uri="{BB962C8B-B14F-4D97-AF65-F5344CB8AC3E}">
        <p14:creationId xmlns:p14="http://schemas.microsoft.com/office/powerpoint/2010/main" xmlns="" val="35855019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908" y="2358854"/>
            <a:ext cx="8560515" cy="4107377"/>
          </a:xfrm>
        </p:spPr>
        <p:txBody>
          <a:bodyPr>
            <a:normAutofit/>
          </a:bodyPr>
          <a:lstStyle/>
          <a:p>
            <a:pPr marL="0" indent="0">
              <a:buNone/>
            </a:pPr>
            <a:r>
              <a:rPr lang="en-US" dirty="0" smtClean="0"/>
              <a:t>What factors contribute to poor performance on mathematics exams?</a:t>
            </a:r>
          </a:p>
          <a:p>
            <a:pPr marL="0" indent="0">
              <a:buNone/>
            </a:pPr>
            <a:r>
              <a:rPr lang="en-US" dirty="0" smtClean="0"/>
              <a:t>Task: Use Worksheet3 </a:t>
            </a:r>
            <a:r>
              <a:rPr lang="en-US" dirty="0"/>
              <a:t>as a </a:t>
            </a:r>
            <a:r>
              <a:rPr lang="en-US" dirty="0" smtClean="0"/>
              <a:t>guide to provide evidence to support the causes of low test scores in mathematics.</a:t>
            </a:r>
          </a:p>
          <a:p>
            <a:pPr marL="0" indent="0">
              <a:buNone/>
            </a:pPr>
            <a:r>
              <a:rPr lang="en-US" dirty="0" smtClean="0"/>
              <a:t>(</a:t>
            </a:r>
            <a:r>
              <a:rPr lang="en-US" dirty="0"/>
              <a:t>Click on the link below to access the worksheet)</a:t>
            </a:r>
          </a:p>
          <a:p>
            <a:pPr marL="0" indent="0">
              <a:buNone/>
            </a:pPr>
            <a:r>
              <a:rPr lang="en-US" dirty="0" smtClean="0">
                <a:hlinkClick r:id="rId3"/>
              </a:rPr>
              <a:t>http://www2.maxwell.syr.edu/plegal/TIPS/identify.html</a:t>
            </a:r>
            <a:endParaRPr lang="en-US" dirty="0"/>
          </a:p>
        </p:txBody>
      </p:sp>
      <p:sp>
        <p:nvSpPr>
          <p:cNvPr id="2" name="Title 1"/>
          <p:cNvSpPr>
            <a:spLocks noGrp="1"/>
          </p:cNvSpPr>
          <p:nvPr>
            <p:ph type="title"/>
          </p:nvPr>
        </p:nvSpPr>
        <p:spPr/>
        <p:txBody>
          <a:bodyPr>
            <a:normAutofit fontScale="90000"/>
          </a:bodyPr>
          <a:lstStyle/>
          <a:p>
            <a:r>
              <a:rPr lang="en-US" b="1" u="sng" dirty="0" smtClean="0"/>
              <a:t>PPA Step 3</a:t>
            </a:r>
            <a:br>
              <a:rPr lang="en-US" b="1" u="sng" dirty="0" smtClean="0"/>
            </a:br>
            <a:r>
              <a:rPr lang="en-US" b="1" i="1" dirty="0"/>
              <a:t>Identifying the cause of the problem </a:t>
            </a:r>
          </a:p>
        </p:txBody>
      </p:sp>
    </p:spTree>
    <p:extLst>
      <p:ext uri="{BB962C8B-B14F-4D97-AF65-F5344CB8AC3E}">
        <p14:creationId xmlns:p14="http://schemas.microsoft.com/office/powerpoint/2010/main" xmlns="" val="18182958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473" y="2415678"/>
            <a:ext cx="8383446" cy="3450696"/>
          </a:xfrm>
        </p:spPr>
        <p:txBody>
          <a:bodyPr/>
          <a:lstStyle/>
          <a:p>
            <a:pPr marL="0" indent="0">
              <a:buNone/>
            </a:pPr>
            <a:r>
              <a:rPr lang="en-US" dirty="0" smtClean="0"/>
              <a:t>What school policies are currently in place to improve test scores in mathematics for parents and students?</a:t>
            </a:r>
          </a:p>
          <a:p>
            <a:pPr marL="0" indent="0">
              <a:buNone/>
            </a:pPr>
            <a:r>
              <a:rPr lang="en-US" dirty="0" smtClean="0"/>
              <a:t>Task: Use worksheet 4 as a guide</a:t>
            </a:r>
          </a:p>
          <a:p>
            <a:pPr marL="0" indent="0">
              <a:buNone/>
            </a:pPr>
            <a:r>
              <a:rPr lang="en-US" dirty="0"/>
              <a:t>(Click on the link below to access the worksheet)</a:t>
            </a:r>
          </a:p>
          <a:p>
            <a:pPr marL="0" indent="0">
              <a:buNone/>
            </a:pPr>
            <a:r>
              <a:rPr lang="en-US" dirty="0" smtClean="0">
                <a:hlinkClick r:id="rId3"/>
              </a:rPr>
              <a:t>http://www2.maxwell.syr.edu/plegal/TIPS/existing.html</a:t>
            </a:r>
            <a:endParaRPr lang="en-US" dirty="0"/>
          </a:p>
        </p:txBody>
      </p:sp>
      <p:sp>
        <p:nvSpPr>
          <p:cNvPr id="2" name="Title 1"/>
          <p:cNvSpPr>
            <a:spLocks noGrp="1"/>
          </p:cNvSpPr>
          <p:nvPr>
            <p:ph type="title"/>
          </p:nvPr>
        </p:nvSpPr>
        <p:spPr>
          <a:xfrm>
            <a:off x="914400" y="346439"/>
            <a:ext cx="7313613" cy="868362"/>
          </a:xfrm>
        </p:spPr>
        <p:txBody>
          <a:bodyPr>
            <a:normAutofit fontScale="90000"/>
          </a:bodyPr>
          <a:lstStyle/>
          <a:p>
            <a:r>
              <a:rPr lang="en-US" u="sng" dirty="0" smtClean="0"/>
              <a:t>PPA Step 4</a:t>
            </a:r>
            <a:r>
              <a:rPr lang="en-US" dirty="0" smtClean="0"/>
              <a:t/>
            </a:r>
            <a:br>
              <a:rPr lang="en-US" dirty="0" smtClean="0"/>
            </a:br>
            <a:r>
              <a:rPr lang="en-US" i="1" dirty="0" smtClean="0"/>
              <a:t>Evaluate Policy</a:t>
            </a:r>
            <a:endParaRPr lang="en-US" i="1" dirty="0"/>
          </a:p>
        </p:txBody>
      </p:sp>
    </p:spTree>
    <p:extLst>
      <p:ext uri="{BB962C8B-B14F-4D97-AF65-F5344CB8AC3E}">
        <p14:creationId xmlns:p14="http://schemas.microsoft.com/office/powerpoint/2010/main" xmlns="" val="8615497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402" y="1985551"/>
            <a:ext cx="8544021" cy="3450696"/>
          </a:xfrm>
        </p:spPr>
        <p:txBody>
          <a:bodyPr>
            <a:normAutofit/>
          </a:bodyPr>
          <a:lstStyle/>
          <a:p>
            <a:pPr marL="0" indent="0">
              <a:buNone/>
            </a:pPr>
            <a:r>
              <a:rPr lang="en-US" dirty="0" smtClean="0"/>
              <a:t>Task: Brainstorm and come up with feasible solutions that address the initial problem or modifications to existing policies that are currently in place.</a:t>
            </a:r>
          </a:p>
          <a:p>
            <a:pPr marL="0" indent="0">
              <a:buNone/>
            </a:pPr>
            <a:r>
              <a:rPr lang="en-US" dirty="0"/>
              <a:t>(Click on the link below to </a:t>
            </a:r>
            <a:r>
              <a:rPr lang="en-US" dirty="0" smtClean="0"/>
              <a:t>access worksheet5)</a:t>
            </a:r>
            <a:endParaRPr lang="en-US" dirty="0"/>
          </a:p>
          <a:p>
            <a:pPr marL="0" indent="0">
              <a:buNone/>
            </a:pPr>
            <a:endParaRPr lang="en-US" dirty="0" smtClean="0"/>
          </a:p>
          <a:p>
            <a:pPr marL="0" indent="0">
              <a:buNone/>
            </a:pPr>
            <a:r>
              <a:rPr lang="en-US" dirty="0" smtClean="0">
                <a:hlinkClick r:id="rId3"/>
              </a:rPr>
              <a:t>http://www2.maxwell.syr.edu/plegal/TIPS/solutions.html</a:t>
            </a:r>
            <a:endParaRPr lang="en-US" dirty="0"/>
          </a:p>
        </p:txBody>
      </p:sp>
      <p:sp>
        <p:nvSpPr>
          <p:cNvPr id="2" name="Title 1"/>
          <p:cNvSpPr>
            <a:spLocks noGrp="1"/>
          </p:cNvSpPr>
          <p:nvPr>
            <p:ph type="title"/>
          </p:nvPr>
        </p:nvSpPr>
        <p:spPr/>
        <p:txBody>
          <a:bodyPr>
            <a:normAutofit fontScale="90000"/>
          </a:bodyPr>
          <a:lstStyle/>
          <a:p>
            <a:r>
              <a:rPr lang="en-US" u="sng" dirty="0" smtClean="0"/>
              <a:t>PPA Step 5</a:t>
            </a:r>
            <a:r>
              <a:rPr lang="en-US" u="sng" dirty="0"/>
              <a:t/>
            </a:r>
            <a:br>
              <a:rPr lang="en-US" u="sng" dirty="0"/>
            </a:br>
            <a:r>
              <a:rPr lang="en-US" i="1" dirty="0" smtClean="0"/>
              <a:t>Develop Solution</a:t>
            </a:r>
            <a:endParaRPr lang="en-US" i="1" dirty="0"/>
          </a:p>
        </p:txBody>
      </p:sp>
    </p:spTree>
    <p:extLst>
      <p:ext uri="{BB962C8B-B14F-4D97-AF65-F5344CB8AC3E}">
        <p14:creationId xmlns:p14="http://schemas.microsoft.com/office/powerpoint/2010/main" xmlns="" val="23045691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131" y="1211580"/>
            <a:ext cx="8620851" cy="2130280"/>
          </a:xfrm>
        </p:spPr>
        <p:txBody>
          <a:bodyPr>
            <a:normAutofit/>
          </a:bodyPr>
          <a:lstStyle/>
          <a:p>
            <a:pPr marL="0" indent="0">
              <a:buNone/>
            </a:pPr>
            <a:r>
              <a:rPr lang="en-US" dirty="0" smtClean="0"/>
              <a:t>Task: Using the matrix on worksheet#6, analyze all the policies and choose one (the best policy) that represents the best solution to the problem. Feasibility </a:t>
            </a:r>
            <a:r>
              <a:rPr lang="en-US" dirty="0"/>
              <a:t>and E</a:t>
            </a:r>
            <a:r>
              <a:rPr lang="en-US" dirty="0" smtClean="0"/>
              <a:t>ffectiveness will help you determine the best policy . (Click on the link below to access worksheet6)</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2" name="Title 1"/>
          <p:cNvSpPr>
            <a:spLocks noGrp="1"/>
          </p:cNvSpPr>
          <p:nvPr>
            <p:ph type="title"/>
          </p:nvPr>
        </p:nvSpPr>
        <p:spPr>
          <a:xfrm>
            <a:off x="724439" y="0"/>
            <a:ext cx="7313613" cy="1211580"/>
          </a:xfrm>
        </p:spPr>
        <p:txBody>
          <a:bodyPr>
            <a:normAutofit fontScale="90000"/>
          </a:bodyPr>
          <a:lstStyle/>
          <a:p>
            <a:r>
              <a:rPr lang="en-US" u="sng" dirty="0" smtClean="0"/>
              <a:t>PPA Step 6</a:t>
            </a:r>
            <a:r>
              <a:rPr lang="en-US" u="sng" dirty="0"/>
              <a:t/>
            </a:r>
            <a:br>
              <a:rPr lang="en-US" u="sng" dirty="0"/>
            </a:br>
            <a:r>
              <a:rPr lang="en-US" i="1" dirty="0" smtClean="0"/>
              <a:t>Select the Best Solution</a:t>
            </a:r>
            <a:endParaRPr lang="en-US" i="1" dirty="0"/>
          </a:p>
        </p:txBody>
      </p:sp>
      <p:graphicFrame>
        <p:nvGraphicFramePr>
          <p:cNvPr id="6" name="Table 5"/>
          <p:cNvGraphicFramePr>
            <a:graphicFrameLocks noGrp="1"/>
          </p:cNvGraphicFramePr>
          <p:nvPr>
            <p:extLst>
              <p:ext uri="{D42A27DB-BD31-4B8C-83A1-F6EECF244321}">
                <p14:modId xmlns:p14="http://schemas.microsoft.com/office/powerpoint/2010/main" xmlns="" val="277739146"/>
              </p:ext>
            </p:extLst>
          </p:nvPr>
        </p:nvGraphicFramePr>
        <p:xfrm>
          <a:off x="378131" y="3006090"/>
          <a:ext cx="8351064" cy="3108960"/>
        </p:xfrm>
        <a:graphic>
          <a:graphicData uri="http://schemas.openxmlformats.org/drawingml/2006/table">
            <a:tbl>
              <a:tblPr firstRow="1" bandRow="1">
                <a:tableStyleId>{E8B1032C-EA38-4F05-BA0D-38AFFFC7BED3}</a:tableStyleId>
              </a:tblPr>
              <a:tblGrid>
                <a:gridCol w="4340847"/>
                <a:gridCol w="4010217"/>
              </a:tblGrid>
              <a:tr h="441463">
                <a:tc>
                  <a:txBody>
                    <a:bodyPr/>
                    <a:lstStyle/>
                    <a:p>
                      <a:r>
                        <a:rPr lang="en-US" sz="2400" dirty="0" smtClean="0">
                          <a:solidFill>
                            <a:srgbClr val="F3302F"/>
                          </a:solidFill>
                        </a:rPr>
                        <a:t>Feasibility</a:t>
                      </a:r>
                      <a:endParaRPr lang="en-US" sz="2400" dirty="0">
                        <a:solidFill>
                          <a:srgbClr val="F3302F"/>
                        </a:solidFill>
                      </a:endParaRPr>
                    </a:p>
                  </a:txBody>
                  <a:tcPr/>
                </a:tc>
                <a:tc>
                  <a:txBody>
                    <a:bodyPr/>
                    <a:lstStyle/>
                    <a:p>
                      <a:r>
                        <a:rPr lang="en-US" sz="2400" dirty="0" smtClean="0">
                          <a:solidFill>
                            <a:srgbClr val="F3302F"/>
                          </a:solidFill>
                        </a:rPr>
                        <a:t>Effectiveness</a:t>
                      </a:r>
                      <a:endParaRPr lang="en-US" sz="2400" dirty="0">
                        <a:solidFill>
                          <a:srgbClr val="F3302F"/>
                        </a:solidFill>
                      </a:endParaRPr>
                    </a:p>
                  </a:txBody>
                  <a:tcPr/>
                </a:tc>
              </a:tr>
              <a:tr h="2517338">
                <a:tc>
                  <a:txBody>
                    <a:bodyPr/>
                    <a:lstStyle/>
                    <a:p>
                      <a:r>
                        <a:rPr lang="en-US" sz="2400" dirty="0" smtClean="0">
                          <a:solidFill>
                            <a:srgbClr val="F3302F"/>
                          </a:solidFill>
                        </a:rPr>
                        <a:t>How likely will your policy be adopted by the government or government agency? </a:t>
                      </a:r>
                    </a:p>
                    <a:p>
                      <a:r>
                        <a:rPr lang="en-US" sz="2400" dirty="0" smtClean="0">
                          <a:solidFill>
                            <a:srgbClr val="F3302F"/>
                          </a:solidFill>
                        </a:rPr>
                        <a:t>Will</a:t>
                      </a:r>
                      <a:r>
                        <a:rPr lang="en-US" sz="2400" baseline="0" dirty="0" smtClean="0">
                          <a:solidFill>
                            <a:srgbClr val="F3302F"/>
                          </a:solidFill>
                        </a:rPr>
                        <a:t> it be widely accepted in the school by most of the students, parents and staff?</a:t>
                      </a:r>
                    </a:p>
                    <a:p>
                      <a:r>
                        <a:rPr lang="en-US" sz="2400" baseline="0" dirty="0" smtClean="0">
                          <a:solidFill>
                            <a:srgbClr val="F3302F"/>
                          </a:solidFill>
                        </a:rPr>
                        <a:t>Are the benefits worth the costs?</a:t>
                      </a:r>
                      <a:endParaRPr lang="en-US" sz="2400" dirty="0">
                        <a:solidFill>
                          <a:srgbClr val="F3302F"/>
                        </a:solidFill>
                      </a:endParaRPr>
                    </a:p>
                  </a:txBody>
                  <a:tcPr/>
                </a:tc>
                <a:tc>
                  <a:txBody>
                    <a:bodyPr/>
                    <a:lstStyle/>
                    <a:p>
                      <a:r>
                        <a:rPr lang="en-US" sz="2400" dirty="0" smtClean="0">
                          <a:solidFill>
                            <a:srgbClr val="F3302F"/>
                          </a:solidFill>
                        </a:rPr>
                        <a:t>Will your policy produce results that increase</a:t>
                      </a:r>
                      <a:r>
                        <a:rPr lang="en-US" sz="2400" baseline="0" dirty="0" smtClean="0">
                          <a:solidFill>
                            <a:srgbClr val="F3302F"/>
                          </a:solidFill>
                        </a:rPr>
                        <a:t> math scores?</a:t>
                      </a:r>
                      <a:endParaRPr lang="en-US" sz="2400" dirty="0">
                        <a:solidFill>
                          <a:srgbClr val="F3302F"/>
                        </a:solidFill>
                      </a:endParaRPr>
                    </a:p>
                  </a:txBody>
                  <a:tcPr/>
                </a:tc>
              </a:tr>
            </a:tbl>
          </a:graphicData>
        </a:graphic>
      </p:graphicFrame>
      <p:sp>
        <p:nvSpPr>
          <p:cNvPr id="5" name="TextBox 4"/>
          <p:cNvSpPr txBox="1"/>
          <p:nvPr/>
        </p:nvSpPr>
        <p:spPr>
          <a:xfrm>
            <a:off x="378131" y="6295058"/>
            <a:ext cx="6998881" cy="461665"/>
          </a:xfrm>
          <a:prstGeom prst="rect">
            <a:avLst/>
          </a:prstGeom>
          <a:noFill/>
        </p:spPr>
        <p:txBody>
          <a:bodyPr wrap="none" rtlCol="0">
            <a:spAutoFit/>
          </a:bodyPr>
          <a:lstStyle/>
          <a:p>
            <a:r>
              <a:rPr lang="en-US" sz="2400" dirty="0" smtClean="0">
                <a:hlinkClick r:id="rId3"/>
              </a:rPr>
              <a:t>http://www2.maxwell.syr.edu/plegal/TIPS/bestsol.html</a:t>
            </a:r>
            <a:endParaRPr lang="en-US" sz="2400" dirty="0"/>
          </a:p>
        </p:txBody>
      </p:sp>
    </p:spTree>
    <p:extLst>
      <p:ext uri="{BB962C8B-B14F-4D97-AF65-F5344CB8AC3E}">
        <p14:creationId xmlns:p14="http://schemas.microsoft.com/office/powerpoint/2010/main" xmlns="" val="23528911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122</TotalTime>
  <Words>530</Words>
  <Application>Microsoft Office PowerPoint</Application>
  <PresentationFormat>On-screen Show (4:3)</PresentationFormat>
  <Paragraphs>74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Exploring school data on the Algebra 2/ Trigonometry regents exam over the last 3 years. A PPA Approach</vt:lpstr>
      <vt:lpstr>Aim: How can we improve test scores in mathematics?</vt:lpstr>
      <vt:lpstr>Using the PPA Method to analyze this Issue:</vt:lpstr>
      <vt:lpstr>PPA Step 1 Defining the problem:  Low test scores in mathematics</vt:lpstr>
      <vt:lpstr>PPA Step 2 Gathering Evidence</vt:lpstr>
      <vt:lpstr>PPA Step 3 Identifying the cause of the problem </vt:lpstr>
      <vt:lpstr>PPA Step 4 Evaluate Policy</vt:lpstr>
      <vt:lpstr>PPA Step 5 Develop Solution</vt:lpstr>
      <vt:lpstr>PPA Step 6 Select the Best Solution</vt:lpstr>
      <vt:lpstr>Summary and Conclusion</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school data on math regents exams for over the last 5 years. A PPA Approach</dc:title>
  <dc:creator>User</dc:creator>
  <cp:lastModifiedBy>ann nigro</cp:lastModifiedBy>
  <cp:revision>28</cp:revision>
  <dcterms:created xsi:type="dcterms:W3CDTF">2013-09-29T21:41:06Z</dcterms:created>
  <dcterms:modified xsi:type="dcterms:W3CDTF">2013-10-31T01:13:37Z</dcterms:modified>
</cp:coreProperties>
</file>