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70" r:id="rId2"/>
    <p:sldId id="268" r:id="rId3"/>
    <p:sldId id="279" r:id="rId4"/>
    <p:sldId id="259" r:id="rId5"/>
    <p:sldId id="263" r:id="rId6"/>
    <p:sldId id="267" r:id="rId7"/>
    <p:sldId id="272" r:id="rId8"/>
    <p:sldId id="273" r:id="rId9"/>
    <p:sldId id="274" r:id="rId1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p:cViewPr varScale="1">
        <p:scale>
          <a:sx n="83" d="100"/>
          <a:sy n="83" d="100"/>
        </p:scale>
        <p:origin x="-450" y="-7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F9CC28B-3268-48B4-B2A0-CBD9BCEFE8A9}" type="datetimeFigureOut">
              <a:rPr lang="en-US" smtClean="0"/>
              <a:pPr/>
              <a:t>10/4/2013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3929ACB-53B6-47FC-9D20-EAAC6D8DEB4C}"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929ACB-53B6-47FC-9D20-EAAC6D8DEB4C}"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929ACB-53B6-47FC-9D20-EAAC6D8DEB4C}"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929ACB-53B6-47FC-9D20-EAAC6D8DEB4C}"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929ACB-53B6-47FC-9D20-EAAC6D8DEB4C}"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929ACB-53B6-47FC-9D20-EAAC6D8DEB4C}"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Present the following problem/cause</a:t>
            </a:r>
            <a:r>
              <a:rPr lang="en-US" baseline="0" dirty="0" smtClean="0"/>
              <a:t> and evidence to the class. </a:t>
            </a:r>
            <a:endParaRPr lang="en-US" dirty="0"/>
          </a:p>
        </p:txBody>
      </p:sp>
      <p:sp>
        <p:nvSpPr>
          <p:cNvPr id="4" name="Slide Number Placeholder 3"/>
          <p:cNvSpPr>
            <a:spLocks noGrp="1"/>
          </p:cNvSpPr>
          <p:nvPr>
            <p:ph type="sldNum" sz="quarter" idx="10"/>
          </p:nvPr>
        </p:nvSpPr>
        <p:spPr/>
        <p:txBody>
          <a:bodyPr/>
          <a:lstStyle/>
          <a:p>
            <a:fld id="{B3929ACB-53B6-47FC-9D20-EAAC6D8DEB4C}"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Write down student</a:t>
            </a:r>
            <a:r>
              <a:rPr lang="en-US" baseline="0" dirty="0" smtClean="0"/>
              <a:t> answers for current/existing policy; Provide students will the following solutions, have them right them down in their notebook. </a:t>
            </a:r>
            <a:endParaRPr lang="en-US" dirty="0"/>
          </a:p>
        </p:txBody>
      </p:sp>
      <p:sp>
        <p:nvSpPr>
          <p:cNvPr id="4" name="Slide Number Placeholder 3"/>
          <p:cNvSpPr>
            <a:spLocks noGrp="1"/>
          </p:cNvSpPr>
          <p:nvPr>
            <p:ph type="sldNum" sz="quarter" idx="10"/>
          </p:nvPr>
        </p:nvSpPr>
        <p:spPr/>
        <p:txBody>
          <a:bodyPr/>
          <a:lstStyle/>
          <a:p>
            <a:fld id="{B3929ACB-53B6-47FC-9D20-EAAC6D8DEB4C}"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Allow students to work together to complete the chart based on the three solutions you have provided. After they are finished, instruct students to choose the one that is the best and provide an explanation to support their choice based on the above chart. </a:t>
            </a:r>
            <a:endParaRPr lang="en-US" dirty="0"/>
          </a:p>
        </p:txBody>
      </p:sp>
      <p:sp>
        <p:nvSpPr>
          <p:cNvPr id="4" name="Slide Number Placeholder 3"/>
          <p:cNvSpPr>
            <a:spLocks noGrp="1"/>
          </p:cNvSpPr>
          <p:nvPr>
            <p:ph type="sldNum" sz="quarter" idx="10"/>
          </p:nvPr>
        </p:nvSpPr>
        <p:spPr/>
        <p:txBody>
          <a:bodyPr/>
          <a:lstStyle/>
          <a:p>
            <a:fld id="{B3929ACB-53B6-47FC-9D20-EAAC6D8DEB4C}"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3929ACB-53B6-47FC-9D20-EAAC6D8DEB4C}"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pPr>
              <a:defRPr/>
            </a:pPr>
            <a:fld id="{FA818A8E-7A33-43BF-B7FB-2300DDB42996}" type="datetimeFigureOut">
              <a:rPr lang="en-US" smtClean="0"/>
              <a:pPr>
                <a:defRPr/>
              </a:pPr>
              <a:t>10/4/2013</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pPr>
              <a:defRPr/>
            </a:pPr>
            <a:fld id="{DCD93083-500C-41F5-954B-658B34E07446}" type="slidenum">
              <a:rPr lang="en-US" smtClean="0"/>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49F134B7-29A7-49E1-862C-F496A24709E4}" type="datetimeFigureOut">
              <a:rPr lang="en-US" smtClean="0"/>
              <a:pPr>
                <a:defRPr/>
              </a:pPr>
              <a:t>10/4/2013</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8FED3913-545E-44AC-9E74-57E4EC802932}"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1EF9CA4A-8BB7-46C0-8A36-1BEF19F5A913}" type="datetimeFigureOut">
              <a:rPr lang="en-US" smtClean="0"/>
              <a:pPr>
                <a:defRPr/>
              </a:pPr>
              <a:t>10/4/2013</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7CB52FDC-14C7-41F9-AE1E-DC659753A6CE}"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pPr>
              <a:defRPr/>
            </a:pPr>
            <a:fld id="{BE595EB1-5C38-4152-B0A0-CE1D55727081}" type="datetimeFigureOut">
              <a:rPr lang="en-US" smtClean="0"/>
              <a:pPr>
                <a:defRPr/>
              </a:pPr>
              <a:t>10/4/2013</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01F91D83-1DAC-4066-A13B-9314AE971867}" type="slidenum">
              <a:rPr lang="en-US" smtClean="0"/>
              <a:pPr>
                <a:defRPr/>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pPr>
              <a:defRPr/>
            </a:pPr>
            <a:fld id="{F9438BDA-2028-407B-9738-EF6F7CDCECB1}" type="datetimeFigureOut">
              <a:rPr lang="en-US" smtClean="0"/>
              <a:pPr>
                <a:defRPr/>
              </a:pPr>
              <a:t>10/4/2013</a:t>
            </a:fld>
            <a:endParaRPr lang="en-US"/>
          </a:p>
        </p:txBody>
      </p:sp>
      <p:sp>
        <p:nvSpPr>
          <p:cNvPr id="5" name="Footer Placeholder 4"/>
          <p:cNvSpPr>
            <a:spLocks noGrp="1"/>
          </p:cNvSpPr>
          <p:nvPr>
            <p:ph type="ftr" sz="quarter" idx="11"/>
          </p:nvPr>
        </p:nvSpPr>
        <p:spPr/>
        <p:txBody>
          <a:bodyPr/>
          <a:lstStyle>
            <a:extLst/>
          </a:lstStyle>
          <a:p>
            <a:pPr>
              <a:defRPr/>
            </a:pPr>
            <a:endParaRPr lang="en-US"/>
          </a:p>
        </p:txBody>
      </p:sp>
      <p:sp>
        <p:nvSpPr>
          <p:cNvPr id="6" name="Slide Number Placeholder 5"/>
          <p:cNvSpPr>
            <a:spLocks noGrp="1"/>
          </p:cNvSpPr>
          <p:nvPr>
            <p:ph type="sldNum" sz="quarter" idx="12"/>
          </p:nvPr>
        </p:nvSpPr>
        <p:spPr/>
        <p:txBody>
          <a:bodyPr/>
          <a:lstStyle>
            <a:extLst/>
          </a:lstStyle>
          <a:p>
            <a:pPr>
              <a:defRPr/>
            </a:pPr>
            <a:fld id="{B110E208-8015-4D3F-85C0-CF426C5D737F}" type="slidenum">
              <a:rPr lang="en-US" smtClean="0"/>
              <a:pPr>
                <a:defRPr/>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pPr>
              <a:defRPr/>
            </a:pPr>
            <a:fld id="{AD553D86-0236-404C-8E08-71FA02B281D1}" type="datetimeFigureOut">
              <a:rPr lang="en-US" smtClean="0"/>
              <a:pPr>
                <a:defRPr/>
              </a:pPr>
              <a:t>10/4/2013</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06246D5D-F12D-45CB-9321-8151610C1F0B}" type="slidenum">
              <a:rPr lang="en-US" smtClean="0"/>
              <a:pPr>
                <a:defRPr/>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pPr>
              <a:defRPr/>
            </a:pPr>
            <a:fld id="{26B10D94-AE84-4213-96A0-D7C8DCEC3564}" type="datetimeFigureOut">
              <a:rPr lang="en-US" smtClean="0"/>
              <a:pPr>
                <a:defRPr/>
              </a:pPr>
              <a:t>10/4/2013</a:t>
            </a:fld>
            <a:endParaRPr lang="en-US"/>
          </a:p>
        </p:txBody>
      </p:sp>
      <p:sp>
        <p:nvSpPr>
          <p:cNvPr id="8" name="Footer Placeholder 7"/>
          <p:cNvSpPr>
            <a:spLocks noGrp="1"/>
          </p:cNvSpPr>
          <p:nvPr>
            <p:ph type="ftr" sz="quarter" idx="11"/>
          </p:nvPr>
        </p:nvSpPr>
        <p:spPr/>
        <p:txBody>
          <a:bodyPr/>
          <a:lstStyle>
            <a:extLst/>
          </a:lstStyle>
          <a:p>
            <a:pPr>
              <a:defRPr/>
            </a:pPr>
            <a:endParaRPr lang="en-US"/>
          </a:p>
        </p:txBody>
      </p:sp>
      <p:sp>
        <p:nvSpPr>
          <p:cNvPr id="9" name="Slide Number Placeholder 8"/>
          <p:cNvSpPr>
            <a:spLocks noGrp="1"/>
          </p:cNvSpPr>
          <p:nvPr>
            <p:ph type="sldNum" sz="quarter" idx="12"/>
          </p:nvPr>
        </p:nvSpPr>
        <p:spPr/>
        <p:txBody>
          <a:bodyPr/>
          <a:lstStyle>
            <a:extLst/>
          </a:lstStyle>
          <a:p>
            <a:pPr>
              <a:defRPr/>
            </a:pPr>
            <a:fld id="{F092DE9E-ED97-4F24-9D3F-FA8452838DB9}"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pPr>
              <a:defRPr/>
            </a:pPr>
            <a:fld id="{49C28C71-12D2-48FD-8168-8E996E871462}" type="datetimeFigureOut">
              <a:rPr lang="en-US" smtClean="0"/>
              <a:pPr>
                <a:defRPr/>
              </a:pPr>
              <a:t>10/4/2013</a:t>
            </a:fld>
            <a:endParaRPr lang="en-US"/>
          </a:p>
        </p:txBody>
      </p:sp>
      <p:sp>
        <p:nvSpPr>
          <p:cNvPr id="4" name="Footer Placeholder 3"/>
          <p:cNvSpPr>
            <a:spLocks noGrp="1"/>
          </p:cNvSpPr>
          <p:nvPr>
            <p:ph type="ftr" sz="quarter" idx="11"/>
          </p:nvPr>
        </p:nvSpPr>
        <p:spPr/>
        <p:txBody>
          <a:bodyPr/>
          <a:lstStyle>
            <a:extLst/>
          </a:lstStyle>
          <a:p>
            <a:pPr>
              <a:defRPr/>
            </a:pPr>
            <a:endParaRPr lang="en-US"/>
          </a:p>
        </p:txBody>
      </p:sp>
      <p:sp>
        <p:nvSpPr>
          <p:cNvPr id="5" name="Slide Number Placeholder 4"/>
          <p:cNvSpPr>
            <a:spLocks noGrp="1"/>
          </p:cNvSpPr>
          <p:nvPr>
            <p:ph type="sldNum" sz="quarter" idx="12"/>
          </p:nvPr>
        </p:nvSpPr>
        <p:spPr/>
        <p:txBody>
          <a:bodyPr/>
          <a:lstStyle>
            <a:extLst/>
          </a:lstStyle>
          <a:p>
            <a:pPr>
              <a:defRPr/>
            </a:pPr>
            <a:fld id="{A3BCF117-776E-437D-9351-E7E2A68D81FE}" type="slidenum">
              <a:rPr lang="en-US" smtClean="0"/>
              <a:pPr>
                <a:defRPr/>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pPr>
              <a:defRPr/>
            </a:pPr>
            <a:fld id="{7E1D970E-19C8-4890-B071-A4A21EAE6EE4}" type="datetimeFigureOut">
              <a:rPr lang="en-US" smtClean="0"/>
              <a:pPr>
                <a:defRPr/>
              </a:pPr>
              <a:t>10/4/2013</a:t>
            </a:fld>
            <a:endParaRPr lang="en-US"/>
          </a:p>
        </p:txBody>
      </p:sp>
      <p:sp>
        <p:nvSpPr>
          <p:cNvPr id="3" name="Footer Placeholder 2"/>
          <p:cNvSpPr>
            <a:spLocks noGrp="1"/>
          </p:cNvSpPr>
          <p:nvPr>
            <p:ph type="ftr" sz="quarter" idx="11"/>
          </p:nvPr>
        </p:nvSpPr>
        <p:spPr/>
        <p:txBody>
          <a:bodyPr/>
          <a:lstStyle>
            <a:extLst/>
          </a:lstStyle>
          <a:p>
            <a:pPr>
              <a:defRPr/>
            </a:pPr>
            <a:endParaRPr lang="en-US"/>
          </a:p>
        </p:txBody>
      </p:sp>
      <p:sp>
        <p:nvSpPr>
          <p:cNvPr id="4" name="Slide Number Placeholder 3"/>
          <p:cNvSpPr>
            <a:spLocks noGrp="1"/>
          </p:cNvSpPr>
          <p:nvPr>
            <p:ph type="sldNum" sz="quarter" idx="12"/>
          </p:nvPr>
        </p:nvSpPr>
        <p:spPr/>
        <p:txBody>
          <a:bodyPr/>
          <a:lstStyle>
            <a:extLst/>
          </a:lstStyle>
          <a:p>
            <a:pPr>
              <a:defRPr/>
            </a:pPr>
            <a:fld id="{847F7571-96B0-4A81-88E8-BDEEBD9FE191}"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pPr>
              <a:defRPr/>
            </a:pPr>
            <a:fld id="{41D12360-E3C3-41E3-9AD0-B834B31F4153}" type="datetimeFigureOut">
              <a:rPr lang="en-US" smtClean="0"/>
              <a:pPr>
                <a:defRPr/>
              </a:pPr>
              <a:t>10/4/2013</a:t>
            </a:fld>
            <a:endParaRPr lang="en-US"/>
          </a:p>
        </p:txBody>
      </p:sp>
      <p:sp>
        <p:nvSpPr>
          <p:cNvPr id="6" name="Footer Placeholder 5"/>
          <p:cNvSpPr>
            <a:spLocks noGrp="1"/>
          </p:cNvSpPr>
          <p:nvPr>
            <p:ph type="ftr" sz="quarter" idx="11"/>
          </p:nvPr>
        </p:nvSpPr>
        <p:spPr/>
        <p:txBody>
          <a:bodyPr/>
          <a:lstStyle>
            <a:extLst/>
          </a:lstStyle>
          <a:p>
            <a:pPr>
              <a:defRPr/>
            </a:pPr>
            <a:endParaRPr lang="en-US"/>
          </a:p>
        </p:txBody>
      </p:sp>
      <p:sp>
        <p:nvSpPr>
          <p:cNvPr id="7" name="Slide Number Placeholder 6"/>
          <p:cNvSpPr>
            <a:spLocks noGrp="1"/>
          </p:cNvSpPr>
          <p:nvPr>
            <p:ph type="sldNum" sz="quarter" idx="12"/>
          </p:nvPr>
        </p:nvSpPr>
        <p:spPr/>
        <p:txBody>
          <a:bodyPr/>
          <a:lstStyle>
            <a:extLst/>
          </a:lstStyle>
          <a:p>
            <a:pPr>
              <a:defRPr/>
            </a:pPr>
            <a:fld id="{7D4D1923-C5AF-49EF-9673-4A682A0E39D9}"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pPr>
              <a:defRPr/>
            </a:pPr>
            <a:fld id="{4A7C417B-4C44-40D9-90FC-65BBCE344160}" type="datetimeFigureOut">
              <a:rPr lang="en-US" smtClean="0"/>
              <a:pPr>
                <a:defRPr/>
              </a:pPr>
              <a:t>10/4/2013</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pPr>
              <a:defRPr/>
            </a:pPr>
            <a:fld id="{903B6AA5-994B-43F2-B393-4BD3BCC33462}" type="slidenum">
              <a:rPr lang="en-US" smtClean="0"/>
              <a:pPr>
                <a:defRPr/>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pPr>
              <a:defRPr/>
            </a:pPr>
            <a:fld id="{C241E46C-DA3F-4E83-B416-FED5125DE646}" type="datetimeFigureOut">
              <a:rPr lang="en-US" smtClean="0"/>
              <a:pPr>
                <a:defRPr/>
              </a:pPr>
              <a:t>10/4/2013</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pPr>
              <a:defRPr/>
            </a:pP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pPr>
              <a:defRPr/>
            </a:pPr>
            <a:fld id="{D4C7AE82-611F-4E89-983B-A017FFCE7785}"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8" Type="http://schemas.openxmlformats.org/officeDocument/2006/relationships/hyperlink" Target="http://www2.maxwell.syr.edu/plegal/TIPS/bestsol.html" TargetMode="External"/><Relationship Id="rId3" Type="http://schemas.openxmlformats.org/officeDocument/2006/relationships/hyperlink" Target="http://www2.maxwell.syr.edu/plegal/TIPS/select.html" TargetMode="External"/><Relationship Id="rId7" Type="http://schemas.openxmlformats.org/officeDocument/2006/relationships/hyperlink" Target="http://www2.maxwell.syr.edu/plegal/TIPS/solutions.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www2.maxwell.syr.edu/plegal/TIPS/existing.html" TargetMode="External"/><Relationship Id="rId5" Type="http://schemas.openxmlformats.org/officeDocument/2006/relationships/hyperlink" Target="http://www2.maxwell.syr.edu/plegal/TIPS/identify.html" TargetMode="External"/><Relationship Id="rId4" Type="http://schemas.openxmlformats.org/officeDocument/2006/relationships/hyperlink" Target="http://www2.maxwell.syr.edu/plegal/TIPS/gather.html"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www.google.com/url?sa=i&amp;rct=j&amp;q=obesity&amp;source=images&amp;cd=&amp;cad=rja&amp;docid=f3qxmVSLfmHlCM&amp;tbnid=CvHKXHuSAM-68M:&amp;ved=0CAUQjRw&amp;url=http://www.upi.com/blog/2013/03/26/Obesity-bug-on-breath-may-offer-clues-on-weight-gain/2931364323564/&amp;ei=fz8lUrPDPNK84APlVg&amp;bvm=bv.51495398,d.cWc&amp;psig=AFQjCNGU85NqNU0EM92EyLtzt-t5Zk1JaQ&amp;ust=1378259095050647"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828800"/>
            <a:ext cx="8305800" cy="1695451"/>
          </a:xfrm>
        </p:spPr>
        <p:txBody>
          <a:bodyPr/>
          <a:lstStyle/>
          <a:p>
            <a:pPr algn="l"/>
            <a:r>
              <a:rPr lang="en-US" dirty="0" smtClean="0"/>
              <a:t>Aim: How is the PPA used to determine public policy? </a:t>
            </a:r>
            <a:endParaRPr lang="en-US" b="1" dirty="0"/>
          </a:p>
        </p:txBody>
      </p:sp>
      <p:sp>
        <p:nvSpPr>
          <p:cNvPr id="4" name="Subtitle 3"/>
          <p:cNvSpPr>
            <a:spLocks noGrp="1"/>
          </p:cNvSpPr>
          <p:nvPr>
            <p:ph type="subTitle" idx="1"/>
          </p:nvPr>
        </p:nvSpPr>
        <p:spPr/>
        <p:txBody>
          <a:bodyPr>
            <a:normAutofit fontScale="92500" lnSpcReduction="20000"/>
          </a:bodyPr>
          <a:lstStyle/>
          <a:p>
            <a:r>
              <a:rPr lang="en-US" dirty="0" smtClean="0"/>
              <a:t>Ms. </a:t>
            </a:r>
            <a:r>
              <a:rPr lang="en-US" dirty="0" err="1" smtClean="0"/>
              <a:t>DiLucchio</a:t>
            </a:r>
            <a:endParaRPr lang="en-US" dirty="0" smtClean="0"/>
          </a:p>
          <a:p>
            <a:r>
              <a:rPr lang="en-US" dirty="0" smtClean="0"/>
              <a:t>Harry S Truman High School </a:t>
            </a:r>
          </a:p>
          <a:p>
            <a:r>
              <a:rPr lang="en-US" dirty="0" smtClean="0"/>
              <a:t>Living Environment</a:t>
            </a:r>
            <a:endParaRPr lang="en-US" dirty="0"/>
          </a:p>
        </p:txBody>
      </p:sp>
      <p:sp>
        <p:nvSpPr>
          <p:cNvPr id="5" name="TextBox 4"/>
          <p:cNvSpPr txBox="1"/>
          <p:nvPr/>
        </p:nvSpPr>
        <p:spPr>
          <a:xfrm>
            <a:off x="304800" y="457200"/>
            <a:ext cx="7924800" cy="769441"/>
          </a:xfrm>
          <a:prstGeom prst="rect">
            <a:avLst/>
          </a:prstGeom>
          <a:noFill/>
        </p:spPr>
        <p:txBody>
          <a:bodyPr wrap="square" rtlCol="0">
            <a:spAutoFit/>
          </a:bodyPr>
          <a:lstStyle/>
          <a:p>
            <a:r>
              <a:rPr lang="en-US" sz="4400" b="1" dirty="0" smtClean="0"/>
              <a:t>Day 1: PPA Introduction</a:t>
            </a:r>
            <a:endParaRPr lang="en-US" sz="4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marL="0" indent="0">
              <a:buNone/>
            </a:pPr>
            <a:r>
              <a:rPr lang="en-US" b="1" dirty="0" smtClean="0"/>
              <a:t>Discuss</a:t>
            </a:r>
            <a:r>
              <a:rPr lang="en-US" dirty="0" smtClean="0"/>
              <a:t> the following question with your</a:t>
            </a:r>
          </a:p>
          <a:p>
            <a:pPr marL="0" indent="0">
              <a:buNone/>
            </a:pPr>
            <a:r>
              <a:rPr lang="en-US" dirty="0" smtClean="0"/>
              <a:t>partner, come to a consensus on the answer and  </a:t>
            </a:r>
            <a:r>
              <a:rPr lang="en-US" b="1" dirty="0" smtClean="0"/>
              <a:t>write </a:t>
            </a:r>
            <a:r>
              <a:rPr lang="en-US" dirty="0" smtClean="0"/>
              <a:t>it down in your notebook. </a:t>
            </a:r>
          </a:p>
          <a:p>
            <a:endParaRPr lang="en-US" dirty="0" smtClean="0"/>
          </a:p>
          <a:p>
            <a:r>
              <a:rPr lang="en-US" dirty="0" smtClean="0"/>
              <a:t>When creating public policy/laws/regulations what are some factors that must be considered before decisions are ultimately made? </a:t>
            </a:r>
            <a:endParaRPr lang="en-US" dirty="0"/>
          </a:p>
        </p:txBody>
      </p:sp>
      <p:sp>
        <p:nvSpPr>
          <p:cNvPr id="2" name="Title 1"/>
          <p:cNvSpPr>
            <a:spLocks noGrp="1"/>
          </p:cNvSpPr>
          <p:nvPr>
            <p:ph type="title"/>
          </p:nvPr>
        </p:nvSpPr>
        <p:spPr/>
        <p:txBody>
          <a:bodyPr/>
          <a:lstStyle/>
          <a:p>
            <a:r>
              <a:rPr lang="en-US" b="1" u="sng" dirty="0" smtClean="0">
                <a:solidFill>
                  <a:srgbClr val="C00000"/>
                </a:solidFill>
              </a:rPr>
              <a:t>Do Now: </a:t>
            </a:r>
            <a:endParaRPr lang="en-US" b="1" u="sng" dirty="0">
              <a:solidFill>
                <a:srgbClr val="C00000"/>
              </a:solidFill>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0" y="1481328"/>
            <a:ext cx="7162800" cy="4690872"/>
          </a:xfrm>
        </p:spPr>
        <p:txBody>
          <a:bodyPr>
            <a:normAutofit/>
          </a:bodyPr>
          <a:lstStyle/>
          <a:p>
            <a:endParaRPr lang="en-US" dirty="0" smtClean="0"/>
          </a:p>
          <a:p>
            <a:endParaRPr lang="en-US" dirty="0" smtClean="0"/>
          </a:p>
          <a:p>
            <a:endParaRPr lang="en-US" dirty="0" smtClean="0"/>
          </a:p>
          <a:p>
            <a:endParaRPr lang="en-US" dirty="0" smtClean="0"/>
          </a:p>
          <a:p>
            <a:endParaRPr lang="en-US" dirty="0" smtClean="0"/>
          </a:p>
          <a:p>
            <a:endParaRPr lang="en-US" dirty="0" smtClean="0"/>
          </a:p>
          <a:p>
            <a:endParaRPr lang="en-US" dirty="0" smtClean="0"/>
          </a:p>
          <a:p>
            <a:r>
              <a:rPr lang="en-US" dirty="0" smtClean="0"/>
              <a:t>Which factor do you think is the most important when deciding public policy? </a:t>
            </a:r>
            <a:r>
              <a:rPr lang="en-US" b="1" dirty="0" smtClean="0"/>
              <a:t>Explain</a:t>
            </a:r>
            <a:r>
              <a:rPr lang="en-US" dirty="0" smtClean="0"/>
              <a:t> your answer. </a:t>
            </a:r>
            <a:endParaRPr lang="en-US" dirty="0"/>
          </a:p>
        </p:txBody>
      </p:sp>
      <p:sp>
        <p:nvSpPr>
          <p:cNvPr id="3" name="Title 2"/>
          <p:cNvSpPr>
            <a:spLocks noGrp="1"/>
          </p:cNvSpPr>
          <p:nvPr>
            <p:ph type="title"/>
          </p:nvPr>
        </p:nvSpPr>
        <p:spPr>
          <a:xfrm>
            <a:off x="457200" y="274638"/>
            <a:ext cx="8229600" cy="792162"/>
          </a:xfrm>
        </p:spPr>
        <p:txBody>
          <a:bodyPr/>
          <a:lstStyle/>
          <a:p>
            <a:pPr algn="ctr"/>
            <a:r>
              <a:rPr lang="en-US" dirty="0" smtClean="0">
                <a:solidFill>
                  <a:schemeClr val="accent2"/>
                </a:solidFill>
              </a:rPr>
              <a:t>Factors to Consider </a:t>
            </a:r>
            <a:endParaRPr lang="en-US" dirty="0">
              <a:solidFill>
                <a:schemeClr val="accent2"/>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Content Placeholder 2"/>
          <p:cNvSpPr>
            <a:spLocks noGrp="1"/>
          </p:cNvSpPr>
          <p:nvPr>
            <p:ph idx="1"/>
          </p:nvPr>
        </p:nvSpPr>
        <p:spPr/>
        <p:txBody>
          <a:bodyPr/>
          <a:lstStyle/>
          <a:p>
            <a:r>
              <a:rPr lang="en-US" dirty="0" smtClean="0">
                <a:hlinkClick r:id="rId3"/>
              </a:rPr>
              <a:t>Define the Problem</a:t>
            </a:r>
            <a:endParaRPr lang="en-US" dirty="0" smtClean="0"/>
          </a:p>
          <a:p>
            <a:r>
              <a:rPr lang="en-US" dirty="0" smtClean="0">
                <a:hlinkClick r:id="rId4"/>
              </a:rPr>
              <a:t>Gather Evidence</a:t>
            </a:r>
            <a:endParaRPr lang="en-US" dirty="0" smtClean="0"/>
          </a:p>
          <a:p>
            <a:r>
              <a:rPr lang="en-US" dirty="0" smtClean="0">
                <a:hlinkClick r:id="rId5"/>
              </a:rPr>
              <a:t>Identify the Causes</a:t>
            </a:r>
            <a:endParaRPr lang="en-US" dirty="0" smtClean="0"/>
          </a:p>
          <a:p>
            <a:r>
              <a:rPr lang="en-US" dirty="0" smtClean="0">
                <a:hlinkClick r:id="rId6"/>
              </a:rPr>
              <a:t>Evaluate the Existing Policy</a:t>
            </a:r>
            <a:endParaRPr lang="en-US" dirty="0" smtClean="0"/>
          </a:p>
          <a:p>
            <a:r>
              <a:rPr lang="en-US" dirty="0" smtClean="0">
                <a:hlinkClick r:id="rId7"/>
              </a:rPr>
              <a:t>Develop Solutions</a:t>
            </a:r>
            <a:endParaRPr lang="en-US" dirty="0" smtClean="0"/>
          </a:p>
          <a:p>
            <a:r>
              <a:rPr lang="en-US" dirty="0" smtClean="0">
                <a:hlinkClick r:id="rId8"/>
              </a:rPr>
              <a:t>Select the Best Solution (Feasibility vs. Effectiveness)</a:t>
            </a:r>
            <a:endParaRPr lang="en-US" dirty="0" smtClean="0"/>
          </a:p>
        </p:txBody>
      </p:sp>
      <p:sp>
        <p:nvSpPr>
          <p:cNvPr id="4098" name="Title 1"/>
          <p:cNvSpPr>
            <a:spLocks noGrp="1"/>
          </p:cNvSpPr>
          <p:nvPr>
            <p:ph type="title"/>
          </p:nvPr>
        </p:nvSpPr>
        <p:spPr/>
        <p:txBody>
          <a:bodyPr>
            <a:normAutofit fontScale="90000"/>
          </a:bodyPr>
          <a:lstStyle/>
          <a:p>
            <a:r>
              <a:rPr lang="en-US" dirty="0" smtClean="0"/>
              <a:t>Public Policy Analyst: Includes the following steps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099">
                                            <p:txEl>
                                              <p:pRg st="0" end="0"/>
                                            </p:txEl>
                                          </p:spTgt>
                                        </p:tgtEl>
                                        <p:attrNameLst>
                                          <p:attrName>style.visibility</p:attrName>
                                        </p:attrNameLst>
                                      </p:cBhvr>
                                      <p:to>
                                        <p:strVal val="visible"/>
                                      </p:to>
                                    </p:set>
                                    <p:animEffect transition="in" filter="fade">
                                      <p:cBhvr>
                                        <p:cTn id="7" dur="2000"/>
                                        <p:tgtEl>
                                          <p:spTgt spid="409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099">
                                            <p:txEl>
                                              <p:pRg st="1" end="1"/>
                                            </p:txEl>
                                          </p:spTgt>
                                        </p:tgtEl>
                                        <p:attrNameLst>
                                          <p:attrName>style.visibility</p:attrName>
                                        </p:attrNameLst>
                                      </p:cBhvr>
                                      <p:to>
                                        <p:strVal val="visible"/>
                                      </p:to>
                                    </p:set>
                                    <p:animEffect transition="in" filter="fade">
                                      <p:cBhvr>
                                        <p:cTn id="12" dur="2000"/>
                                        <p:tgtEl>
                                          <p:spTgt spid="409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4099">
                                            <p:txEl>
                                              <p:pRg st="2" end="2"/>
                                            </p:txEl>
                                          </p:spTgt>
                                        </p:tgtEl>
                                        <p:attrNameLst>
                                          <p:attrName>style.visibility</p:attrName>
                                        </p:attrNameLst>
                                      </p:cBhvr>
                                      <p:to>
                                        <p:strVal val="visible"/>
                                      </p:to>
                                    </p:set>
                                    <p:animEffect transition="in" filter="fade">
                                      <p:cBhvr>
                                        <p:cTn id="17" dur="2000"/>
                                        <p:tgtEl>
                                          <p:spTgt spid="409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4099">
                                            <p:txEl>
                                              <p:pRg st="3" end="3"/>
                                            </p:txEl>
                                          </p:spTgt>
                                        </p:tgtEl>
                                        <p:attrNameLst>
                                          <p:attrName>style.visibility</p:attrName>
                                        </p:attrNameLst>
                                      </p:cBhvr>
                                      <p:to>
                                        <p:strVal val="visible"/>
                                      </p:to>
                                    </p:set>
                                    <p:animEffect transition="in" filter="fade">
                                      <p:cBhvr>
                                        <p:cTn id="22" dur="2000"/>
                                        <p:tgtEl>
                                          <p:spTgt spid="409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4099">
                                            <p:txEl>
                                              <p:pRg st="4" end="4"/>
                                            </p:txEl>
                                          </p:spTgt>
                                        </p:tgtEl>
                                        <p:attrNameLst>
                                          <p:attrName>style.visibility</p:attrName>
                                        </p:attrNameLst>
                                      </p:cBhvr>
                                      <p:to>
                                        <p:strVal val="visible"/>
                                      </p:to>
                                    </p:set>
                                    <p:animEffect transition="in" filter="fade">
                                      <p:cBhvr>
                                        <p:cTn id="27" dur="2000"/>
                                        <p:tgtEl>
                                          <p:spTgt spid="409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4099">
                                            <p:txEl>
                                              <p:pRg st="5" end="5"/>
                                            </p:txEl>
                                          </p:spTgt>
                                        </p:tgtEl>
                                        <p:attrNameLst>
                                          <p:attrName>style.visibility</p:attrName>
                                        </p:attrNameLst>
                                      </p:cBhvr>
                                      <p:to>
                                        <p:strVal val="visible"/>
                                      </p:to>
                                    </p:set>
                                    <p:animEffect transition="in" filter="fade">
                                      <p:cBhvr>
                                        <p:cTn id="32" dur="2000"/>
                                        <p:tgtEl>
                                          <p:spTgt spid="4099">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0600" y="1481328"/>
            <a:ext cx="7696200" cy="4525963"/>
          </a:xfrm>
        </p:spPr>
        <p:txBody>
          <a:bodyPr>
            <a:normAutofit/>
          </a:bodyPr>
          <a:lstStyle/>
          <a:p>
            <a:r>
              <a:rPr lang="en-US" dirty="0" smtClean="0"/>
              <a:t>We are going to use the PPA steps to identify a solution that is best for a given situation considering the following factors which greatly determine/influence current public policy.</a:t>
            </a:r>
          </a:p>
          <a:p>
            <a:pPr>
              <a:buNone/>
            </a:pPr>
            <a:r>
              <a:rPr lang="en-US" dirty="0" smtClean="0"/>
              <a:t>1. Feasibility </a:t>
            </a:r>
          </a:p>
          <a:p>
            <a:pPr>
              <a:buNone/>
            </a:pPr>
            <a:r>
              <a:rPr lang="en-US" dirty="0" smtClean="0"/>
              <a:t>2. Effectiveness </a:t>
            </a:r>
          </a:p>
          <a:p>
            <a:endParaRPr lang="en-US" dirty="0" smtClean="0"/>
          </a:p>
          <a:p>
            <a:pPr marL="624078" indent="-514350">
              <a:buFont typeface="+mj-lt"/>
              <a:buAutoNum type="arabicPeriod"/>
            </a:pPr>
            <a:r>
              <a:rPr lang="en-US" dirty="0" smtClean="0"/>
              <a:t>What do you think these words mean? </a:t>
            </a:r>
          </a:p>
          <a:p>
            <a:pPr marL="624078" indent="-514350">
              <a:buFont typeface="+mj-lt"/>
              <a:buAutoNum type="arabicPeriod"/>
            </a:pPr>
            <a:r>
              <a:rPr lang="en-US" dirty="0" smtClean="0"/>
              <a:t>Where have you heard them before? </a:t>
            </a:r>
            <a:endParaRPr lang="en-US" dirty="0"/>
          </a:p>
        </p:txBody>
      </p:sp>
      <p:sp>
        <p:nvSpPr>
          <p:cNvPr id="2" name="Title 1"/>
          <p:cNvSpPr>
            <a:spLocks noGrp="1"/>
          </p:cNvSpPr>
          <p:nvPr>
            <p:ph type="title"/>
          </p:nvPr>
        </p:nvSpPr>
        <p:spPr/>
        <p:txBody>
          <a:bodyPr/>
          <a:lstStyle/>
          <a:p>
            <a:r>
              <a:rPr lang="en-US" dirty="0" smtClean="0">
                <a:solidFill>
                  <a:srgbClr val="C00000"/>
                </a:solidFill>
              </a:rPr>
              <a:t>Focus of Activity: </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1066800"/>
            <a:ext cx="8915400" cy="4940491"/>
          </a:xfrm>
        </p:spPr>
        <p:txBody>
          <a:bodyPr>
            <a:normAutofit fontScale="92500" lnSpcReduction="10000"/>
          </a:bodyPr>
          <a:lstStyle/>
          <a:p>
            <a:pPr>
              <a:buNone/>
            </a:pPr>
            <a:r>
              <a:rPr lang="en-US" b="1" dirty="0" smtClean="0"/>
              <a:t>Problem</a:t>
            </a:r>
            <a:r>
              <a:rPr lang="en-US" dirty="0" smtClean="0"/>
              <a:t>:  1 in 3 adults is overweight/obese, health care costs are increasing</a:t>
            </a:r>
          </a:p>
          <a:p>
            <a:pPr>
              <a:buNone/>
            </a:pPr>
            <a:r>
              <a:rPr lang="en-US" dirty="0" smtClean="0"/>
              <a:t>  </a:t>
            </a:r>
          </a:p>
          <a:p>
            <a:pPr>
              <a:buNone/>
            </a:pPr>
            <a:r>
              <a:rPr lang="en-US" b="1" dirty="0" smtClean="0"/>
              <a:t>Evidence:  </a:t>
            </a:r>
          </a:p>
          <a:p>
            <a:pPr>
              <a:buNone/>
            </a:pPr>
            <a:endParaRPr lang="en-US" b="1" dirty="0" smtClean="0"/>
          </a:p>
          <a:p>
            <a:pPr>
              <a:buNone/>
            </a:pPr>
            <a:endParaRPr lang="en-US" b="1" dirty="0" smtClean="0"/>
          </a:p>
          <a:p>
            <a:pPr>
              <a:buNone/>
            </a:pPr>
            <a:endParaRPr lang="en-US" b="1" dirty="0" smtClean="0"/>
          </a:p>
          <a:p>
            <a:pPr>
              <a:buNone/>
            </a:pPr>
            <a:endParaRPr lang="en-US" b="1" dirty="0" smtClean="0"/>
          </a:p>
          <a:p>
            <a:pPr>
              <a:buNone/>
            </a:pPr>
            <a:r>
              <a:rPr lang="en-US" b="1" dirty="0" smtClean="0"/>
              <a:t>Cause: </a:t>
            </a:r>
          </a:p>
          <a:p>
            <a:pPr marL="0" indent="0">
              <a:buNone/>
            </a:pPr>
            <a:r>
              <a:rPr lang="en-US" dirty="0" smtClean="0"/>
              <a:t>Eating food too high in fat, sugar and cholesterol without exercising enough. Not enough movement based on job demands, lifestyle, etc.</a:t>
            </a:r>
            <a:endParaRPr lang="en-US" b="1" dirty="0" smtClean="0"/>
          </a:p>
          <a:p>
            <a:pPr>
              <a:buNone/>
            </a:pPr>
            <a:endParaRPr lang="en-US" dirty="0"/>
          </a:p>
        </p:txBody>
      </p:sp>
      <p:sp>
        <p:nvSpPr>
          <p:cNvPr id="2" name="Title 1"/>
          <p:cNvSpPr>
            <a:spLocks noGrp="1"/>
          </p:cNvSpPr>
          <p:nvPr>
            <p:ph type="title"/>
          </p:nvPr>
        </p:nvSpPr>
        <p:spPr/>
        <p:txBody>
          <a:bodyPr>
            <a:normAutofit fontScale="90000"/>
          </a:bodyPr>
          <a:lstStyle/>
          <a:p>
            <a:r>
              <a:rPr lang="en-US" dirty="0" smtClean="0">
                <a:solidFill>
                  <a:srgbClr val="C00000"/>
                </a:solidFill>
              </a:rPr>
              <a:t>Example of Public Policy Analyst</a:t>
            </a:r>
            <a:endParaRPr lang="en-US" dirty="0">
              <a:solidFill>
                <a:srgbClr val="C00000"/>
              </a:solidFill>
            </a:endParaRPr>
          </a:p>
        </p:txBody>
      </p:sp>
      <p:pic>
        <p:nvPicPr>
          <p:cNvPr id="5" name="Picture 2" descr="http://cdn.ph.upi.com/sv/upi/UPI-2931364323564/2013/1/afbbde1538acaebac3427f551a090b0b/Obesity-bug-on-breath-may-offer-clues-on-weight-gain.jpg">
            <a:hlinkClick r:id="rId3"/>
          </p:cNvPr>
          <p:cNvPicPr>
            <a:picLocks noChangeAspect="1" noChangeArrowheads="1"/>
          </p:cNvPicPr>
          <p:nvPr/>
        </p:nvPicPr>
        <p:blipFill>
          <a:blip r:embed="rId4" cstate="print"/>
          <a:srcRect/>
          <a:stretch>
            <a:fillRect/>
          </a:stretch>
        </p:blipFill>
        <p:spPr bwMode="auto">
          <a:xfrm>
            <a:off x="3200400" y="1981200"/>
            <a:ext cx="4203914" cy="2362200"/>
          </a:xfrm>
          <a:prstGeom prst="rect">
            <a:avLst/>
          </a:prstGeom>
          <a:noFill/>
        </p:spPr>
      </p:pic>
    </p:spTree>
  </p:cSld>
  <p:clrMapOvr>
    <a:masterClrMapping/>
  </p:clrMapOvr>
  <p:transition advClick="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5"/>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r>
              <a:rPr lang="en-US" b="1" dirty="0" smtClean="0"/>
              <a:t>Current/Existing Policy: </a:t>
            </a:r>
          </a:p>
          <a:p>
            <a:pPr>
              <a:buNone/>
            </a:pPr>
            <a:endParaRPr lang="en-US" b="1" dirty="0" smtClean="0"/>
          </a:p>
          <a:p>
            <a:endParaRPr lang="en-US" b="1" dirty="0" smtClean="0"/>
          </a:p>
          <a:p>
            <a:r>
              <a:rPr lang="en-US" b="1" dirty="0" smtClean="0"/>
              <a:t>Develop Solutions:  </a:t>
            </a:r>
          </a:p>
          <a:p>
            <a:pPr>
              <a:buNone/>
            </a:pPr>
            <a:r>
              <a:rPr lang="en-US" b="1" dirty="0" smtClean="0"/>
              <a:t>		</a:t>
            </a:r>
            <a:r>
              <a:rPr lang="en-US" dirty="0" smtClean="0"/>
              <a:t>1. Jobs require all employees to go to a gym one hour for four days a week</a:t>
            </a:r>
          </a:p>
          <a:p>
            <a:pPr>
              <a:buNone/>
            </a:pPr>
            <a:r>
              <a:rPr lang="en-US" b="1" dirty="0" smtClean="0"/>
              <a:t>		2. </a:t>
            </a:r>
            <a:r>
              <a:rPr lang="en-US" dirty="0" smtClean="0"/>
              <a:t>Increase the cost of health insurance for those that are overweight/obese since they will cost more long-term</a:t>
            </a:r>
          </a:p>
          <a:p>
            <a:pPr>
              <a:buNone/>
            </a:pPr>
            <a:r>
              <a:rPr lang="en-US" b="1" dirty="0" smtClean="0"/>
              <a:t>		</a:t>
            </a:r>
            <a:r>
              <a:rPr lang="en-US" dirty="0" smtClean="0"/>
              <a:t>3. Offer incentives to employees to join/attend a gym, offer healthier snacks in work vending machines. </a:t>
            </a:r>
            <a:endParaRPr lang="en-US" b="1" dirty="0" smtClean="0"/>
          </a:p>
          <a:p>
            <a:pPr>
              <a:buNone/>
            </a:pPr>
            <a:endParaRPr lang="en-US" b="1" dirty="0" smtClean="0"/>
          </a:p>
          <a:p>
            <a:pPr>
              <a:buNone/>
            </a:pPr>
            <a:endParaRPr lang="en-US" b="1" dirty="0" smtClean="0"/>
          </a:p>
          <a:p>
            <a:endParaRPr lang="en-US" dirty="0"/>
          </a:p>
        </p:txBody>
      </p:sp>
      <p:sp>
        <p:nvSpPr>
          <p:cNvPr id="2" name="Title 1"/>
          <p:cNvSpPr>
            <a:spLocks noGrp="1"/>
          </p:cNvSpPr>
          <p:nvPr>
            <p:ph type="title"/>
          </p:nvPr>
        </p:nvSpPr>
        <p:spPr/>
        <p:txBody>
          <a:bodyPr/>
          <a:lstStyle/>
          <a:p>
            <a:r>
              <a:rPr lang="en-US" dirty="0" smtClean="0">
                <a:solidFill>
                  <a:srgbClr val="C00000"/>
                </a:solidFill>
              </a:rPr>
              <a:t>Continuation</a:t>
            </a:r>
            <a:endParaRPr lang="en-US" dirty="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143001"/>
            <a:ext cx="8229600" cy="1600200"/>
          </a:xfrm>
        </p:spPr>
        <p:txBody>
          <a:bodyPr/>
          <a:lstStyle/>
          <a:p>
            <a:r>
              <a:rPr lang="en-US" dirty="0" smtClean="0"/>
              <a:t>For each of the 3 solutions that you have agreed upon, use the chart below to </a:t>
            </a:r>
            <a:r>
              <a:rPr lang="en-US" b="1" dirty="0" smtClean="0"/>
              <a:t>determine </a:t>
            </a:r>
            <a:r>
              <a:rPr lang="en-US" dirty="0" smtClean="0"/>
              <a:t>their feasibility </a:t>
            </a:r>
            <a:r>
              <a:rPr lang="en-US" dirty="0" err="1" smtClean="0"/>
              <a:t>vs</a:t>
            </a:r>
            <a:r>
              <a:rPr lang="en-US" dirty="0" smtClean="0"/>
              <a:t> effectiveness</a:t>
            </a:r>
          </a:p>
          <a:p>
            <a:endParaRPr lang="en-US" dirty="0"/>
          </a:p>
        </p:txBody>
      </p:sp>
      <p:sp>
        <p:nvSpPr>
          <p:cNvPr id="2" name="Title 1"/>
          <p:cNvSpPr>
            <a:spLocks noGrp="1"/>
          </p:cNvSpPr>
          <p:nvPr>
            <p:ph type="title"/>
          </p:nvPr>
        </p:nvSpPr>
        <p:spPr>
          <a:xfrm>
            <a:off x="457200" y="274638"/>
            <a:ext cx="8229600" cy="868362"/>
          </a:xfrm>
        </p:spPr>
        <p:txBody>
          <a:bodyPr/>
          <a:lstStyle/>
          <a:p>
            <a:r>
              <a:rPr lang="en-US" dirty="0" smtClean="0">
                <a:solidFill>
                  <a:srgbClr val="C00000"/>
                </a:solidFill>
              </a:rPr>
              <a:t>Deciding on the Best Solution </a:t>
            </a:r>
            <a:endParaRPr lang="en-US" dirty="0">
              <a:solidFill>
                <a:srgbClr val="C00000"/>
              </a:solidFill>
            </a:endParaRPr>
          </a:p>
        </p:txBody>
      </p:sp>
      <p:graphicFrame>
        <p:nvGraphicFramePr>
          <p:cNvPr id="4" name="Table 3"/>
          <p:cNvGraphicFramePr>
            <a:graphicFrameLocks noGrp="1"/>
          </p:cNvGraphicFramePr>
          <p:nvPr/>
        </p:nvGraphicFramePr>
        <p:xfrm>
          <a:off x="685800" y="2743200"/>
          <a:ext cx="7543800" cy="3886200"/>
        </p:xfrm>
        <a:graphic>
          <a:graphicData uri="http://schemas.openxmlformats.org/drawingml/2006/table">
            <a:tbl>
              <a:tblPr firstRow="1" bandRow="1">
                <a:tableStyleId>{5C22544A-7EE6-4342-B048-85BDC9FD1C3A}</a:tableStyleId>
              </a:tblPr>
              <a:tblGrid>
                <a:gridCol w="1752600"/>
                <a:gridCol w="1676400"/>
                <a:gridCol w="2228850"/>
                <a:gridCol w="1885950"/>
              </a:tblGrid>
              <a:tr h="971550">
                <a:tc>
                  <a:txBody>
                    <a:bodyPr/>
                    <a:lstStyle/>
                    <a:p>
                      <a:pPr algn="ctr"/>
                      <a:endParaRPr lang="en-US" dirty="0"/>
                    </a:p>
                  </a:txBody>
                  <a:tcPr/>
                </a:tc>
                <a:tc>
                  <a:txBody>
                    <a:bodyPr/>
                    <a:lstStyle/>
                    <a:p>
                      <a:pPr algn="ctr"/>
                      <a:endParaRPr lang="en-US" dirty="0" smtClean="0"/>
                    </a:p>
                    <a:p>
                      <a:pPr algn="ctr"/>
                      <a:r>
                        <a:rPr lang="en-US" dirty="0" smtClean="0"/>
                        <a:t>High</a:t>
                      </a:r>
                      <a:r>
                        <a:rPr lang="en-US" baseline="0" dirty="0" smtClean="0"/>
                        <a:t> Feasibility </a:t>
                      </a:r>
                      <a:endParaRPr lang="en-US" dirty="0"/>
                    </a:p>
                  </a:txBody>
                  <a:tcPr/>
                </a:tc>
                <a:tc>
                  <a:txBody>
                    <a:bodyPr/>
                    <a:lstStyle/>
                    <a:p>
                      <a:pPr algn="ctr"/>
                      <a:endParaRPr lang="en-US" dirty="0" smtClean="0"/>
                    </a:p>
                    <a:p>
                      <a:pPr algn="ctr"/>
                      <a:r>
                        <a:rPr lang="en-US" dirty="0" smtClean="0"/>
                        <a:t>Medium Feasibility</a:t>
                      </a:r>
                      <a:endParaRPr lang="en-US" dirty="0"/>
                    </a:p>
                  </a:txBody>
                  <a:tcPr/>
                </a:tc>
                <a:tc>
                  <a:txBody>
                    <a:bodyPr/>
                    <a:lstStyle/>
                    <a:p>
                      <a:pPr algn="ctr"/>
                      <a:endParaRPr lang="en-US" dirty="0" smtClean="0"/>
                    </a:p>
                    <a:p>
                      <a:pPr algn="ctr"/>
                      <a:r>
                        <a:rPr lang="en-US" dirty="0" smtClean="0"/>
                        <a:t>Low Feasibility </a:t>
                      </a:r>
                      <a:endParaRPr lang="en-US" dirty="0"/>
                    </a:p>
                  </a:txBody>
                  <a:tcPr/>
                </a:tc>
              </a:tr>
              <a:tr h="971550">
                <a:tc>
                  <a:txBody>
                    <a:bodyPr/>
                    <a:lstStyle/>
                    <a:p>
                      <a:pPr algn="ctr">
                        <a:spcBef>
                          <a:spcPts val="600"/>
                        </a:spcBef>
                      </a:pPr>
                      <a:r>
                        <a:rPr lang="en-US" smtClean="0"/>
                        <a:t>High </a:t>
                      </a:r>
                      <a:r>
                        <a:rPr lang="en-US" dirty="0" smtClean="0"/>
                        <a:t>Effectiveness</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971550">
                <a:tc>
                  <a:txBody>
                    <a:bodyPr/>
                    <a:lstStyle/>
                    <a:p>
                      <a:pPr algn="ctr">
                        <a:spcBef>
                          <a:spcPts val="600"/>
                        </a:spcBef>
                      </a:pPr>
                      <a:r>
                        <a:rPr lang="en-US" dirty="0" smtClean="0"/>
                        <a:t>Medium Effectiveness</a:t>
                      </a:r>
                      <a:endParaRPr lang="en-US" dirty="0"/>
                    </a:p>
                  </a:txBody>
                  <a:tcPr/>
                </a:tc>
                <a:tc>
                  <a:txBody>
                    <a:bodyPr/>
                    <a:lstStyle/>
                    <a:p>
                      <a:endParaRPr lang="en-US" dirty="0"/>
                    </a:p>
                  </a:txBody>
                  <a:tcPr/>
                </a:tc>
                <a:tc>
                  <a:txBody>
                    <a:bodyPr/>
                    <a:lstStyle/>
                    <a:p>
                      <a:endParaRPr lang="en-US"/>
                    </a:p>
                  </a:txBody>
                  <a:tcPr/>
                </a:tc>
                <a:tc>
                  <a:txBody>
                    <a:bodyPr/>
                    <a:lstStyle/>
                    <a:p>
                      <a:endParaRPr lang="en-US"/>
                    </a:p>
                  </a:txBody>
                  <a:tcPr/>
                </a:tc>
              </a:tr>
              <a:tr h="971550">
                <a:tc>
                  <a:txBody>
                    <a:bodyPr/>
                    <a:lstStyle/>
                    <a:p>
                      <a:pPr algn="ctr">
                        <a:spcBef>
                          <a:spcPts val="600"/>
                        </a:spcBef>
                      </a:pPr>
                      <a:r>
                        <a:rPr lang="en-US" dirty="0" smtClean="0"/>
                        <a:t>Low Effectiveness</a:t>
                      </a:r>
                      <a:endParaRPr lang="en-US" dirty="0"/>
                    </a:p>
                  </a:txBody>
                  <a:tcPr/>
                </a:tc>
                <a:tc>
                  <a:txBody>
                    <a:bodyPr/>
                    <a:lstStyle/>
                    <a:p>
                      <a:endParaRPr lang="en-US"/>
                    </a:p>
                  </a:txBody>
                  <a:tcPr/>
                </a:tc>
                <a:tc>
                  <a:txBody>
                    <a:bodyPr/>
                    <a:lstStyle/>
                    <a:p>
                      <a:endParaRPr lang="en-US"/>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09800"/>
            <a:ext cx="8229600" cy="3916363"/>
          </a:xfrm>
        </p:spPr>
        <p:txBody>
          <a:bodyPr/>
          <a:lstStyle/>
          <a:p>
            <a:r>
              <a:rPr lang="en-US" dirty="0" smtClean="0"/>
              <a:t>What are some decisions that you think were made  using PPA that directly effect you? </a:t>
            </a:r>
          </a:p>
          <a:p>
            <a:pPr>
              <a:buNone/>
            </a:pPr>
            <a:endParaRPr lang="en-US" dirty="0" smtClean="0"/>
          </a:p>
          <a:p>
            <a:r>
              <a:rPr lang="en-US" dirty="0" smtClean="0"/>
              <a:t>(ex: </a:t>
            </a:r>
            <a:r>
              <a:rPr lang="en-US" dirty="0" err="1" smtClean="0"/>
              <a:t>metrocards</a:t>
            </a:r>
            <a:r>
              <a:rPr lang="en-US" dirty="0" smtClean="0"/>
              <a:t> for students; what problem do you think it was solving?)</a:t>
            </a:r>
          </a:p>
        </p:txBody>
      </p:sp>
      <p:sp>
        <p:nvSpPr>
          <p:cNvPr id="2" name="Title 1"/>
          <p:cNvSpPr>
            <a:spLocks noGrp="1"/>
          </p:cNvSpPr>
          <p:nvPr>
            <p:ph type="title"/>
          </p:nvPr>
        </p:nvSpPr>
        <p:spPr>
          <a:xfrm>
            <a:off x="0" y="274638"/>
            <a:ext cx="9144000" cy="1782762"/>
          </a:xfrm>
        </p:spPr>
        <p:txBody>
          <a:bodyPr>
            <a:normAutofit fontScale="90000"/>
          </a:bodyPr>
          <a:lstStyle/>
          <a:p>
            <a:r>
              <a:rPr lang="en-US" dirty="0" smtClean="0">
                <a:solidFill>
                  <a:srgbClr val="C00000"/>
                </a:solidFill>
              </a:rPr>
              <a:t>Summary: </a:t>
            </a:r>
            <a:r>
              <a:rPr lang="en-US" dirty="0" smtClean="0"/>
              <a:t>How do you think that using the PPA  can benefit you and society? </a:t>
            </a: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ustom 2">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9B2D1F"/>
      </a:hlink>
      <a:folHlink>
        <a:srgbClr val="9B2D1F"/>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254</TotalTime>
  <Words>413</Words>
  <Application>Microsoft Office PowerPoint</Application>
  <PresentationFormat>On-screen Show (4:3)</PresentationFormat>
  <Paragraphs>79</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Concourse</vt:lpstr>
      <vt:lpstr>Aim: How is the PPA used to determine public policy? </vt:lpstr>
      <vt:lpstr>Do Now: </vt:lpstr>
      <vt:lpstr>Factors to Consider </vt:lpstr>
      <vt:lpstr>Public Policy Analyst: Includes the following steps</vt:lpstr>
      <vt:lpstr>Focus of Activity: </vt:lpstr>
      <vt:lpstr>Example of Public Policy Analyst</vt:lpstr>
      <vt:lpstr>Continuation</vt:lpstr>
      <vt:lpstr>Deciding on the Best Solution </vt:lpstr>
      <vt:lpstr>Summary: How do you think that using the PPA  can benefit you and society? </vt:lpstr>
    </vt:vector>
  </TitlesOfParts>
  <Company>New York City Department of Education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Aim:  How is animal testing solving one problem but causing another?</dc:title>
  <dc:creator>NYCDOE Administration</dc:creator>
  <cp:lastModifiedBy>ann nigro</cp:lastModifiedBy>
  <cp:revision>65</cp:revision>
  <dcterms:created xsi:type="dcterms:W3CDTF">2013-08-29T18:12:20Z</dcterms:created>
  <dcterms:modified xsi:type="dcterms:W3CDTF">2013-10-04T14:40:05Z</dcterms:modified>
</cp:coreProperties>
</file>