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B6441F2-2EC1-4285-90A6-347FCFCAEA41}" type="datetimeFigureOut">
              <a:rPr lang="en-US" smtClean="0"/>
              <a:pPr/>
              <a:t>4/11/2013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8490B0E-6E2D-4251-97FD-17B2D6F3E2A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6441F2-2EC1-4285-90A6-347FCFCAEA41}" type="datetimeFigureOut">
              <a:rPr lang="en-US" smtClean="0"/>
              <a:pPr/>
              <a:t>4/11/2013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90B0E-6E2D-4251-97FD-17B2D6F3E2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8490B0E-6E2D-4251-97FD-17B2D6F3E2A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6441F2-2EC1-4285-90A6-347FCFCAEA41}" type="datetimeFigureOut">
              <a:rPr lang="en-US" smtClean="0"/>
              <a:pPr/>
              <a:t>4/11/2013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B6441F2-2EC1-4285-90A6-347FCFCAEA41}" type="datetimeFigureOut">
              <a:rPr lang="en-US" smtClean="0"/>
              <a:pPr/>
              <a:t>4/11/2013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88490B0E-6E2D-4251-97FD-17B2D6F3E2A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B6441F2-2EC1-4285-90A6-347FCFCAEA41}" type="datetimeFigureOut">
              <a:rPr lang="en-US" smtClean="0"/>
              <a:pPr/>
              <a:t>4/11/2013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8490B0E-6E2D-4251-97FD-17B2D6F3E2A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B6441F2-2EC1-4285-90A6-347FCFCAEA41}" type="datetimeFigureOut">
              <a:rPr lang="en-US" smtClean="0"/>
              <a:pPr/>
              <a:t>4/11/2013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90B0E-6E2D-4251-97FD-17B2D6F3E2A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B6441F2-2EC1-4285-90A6-347FCFCAEA41}" type="datetimeFigureOut">
              <a:rPr lang="en-US" smtClean="0"/>
              <a:pPr/>
              <a:t>4/11/2013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8490B0E-6E2D-4251-97FD-17B2D6F3E2A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B6441F2-2EC1-4285-90A6-347FCFCAEA41}" type="datetimeFigureOut">
              <a:rPr lang="en-US" smtClean="0"/>
              <a:pPr/>
              <a:t>4/11/2013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88490B0E-6E2D-4251-97FD-17B2D6F3E2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B6441F2-2EC1-4285-90A6-347FCFCAEA41}" type="datetimeFigureOut">
              <a:rPr lang="en-US" smtClean="0"/>
              <a:pPr/>
              <a:t>4/11/2013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8490B0E-6E2D-4251-97FD-17B2D6F3E2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8490B0E-6E2D-4251-97FD-17B2D6F3E2A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B6441F2-2EC1-4285-90A6-347FCFCAEA41}" type="datetimeFigureOut">
              <a:rPr lang="en-US" smtClean="0"/>
              <a:pPr/>
              <a:t>4/11/2013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8490B0E-6E2D-4251-97FD-17B2D6F3E2A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B6441F2-2EC1-4285-90A6-347FCFCAEA41}" type="datetimeFigureOut">
              <a:rPr lang="en-US" smtClean="0"/>
              <a:pPr/>
              <a:t>4/11/2013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B6441F2-2EC1-4285-90A6-347FCFCAEA41}" type="datetimeFigureOut">
              <a:rPr lang="en-US" smtClean="0"/>
              <a:pPr/>
              <a:t>4/11/2013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8490B0E-6E2D-4251-97FD-17B2D6F3E2A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climatekids.nasa.gov/big-questions/#/greenhous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2.maxwell.syr.edu/plegal/ppas/gather.html" TargetMode="External"/><Relationship Id="rId7" Type="http://schemas.openxmlformats.org/officeDocument/2006/relationships/hyperlink" Target="http://www2.maxwell.syr.edu/plegal/ppas/bestsol.html" TargetMode="External"/><Relationship Id="rId2" Type="http://schemas.openxmlformats.org/officeDocument/2006/relationships/hyperlink" Target="http://www2.maxwell.syr.edu/plegal/ppas/select.html" TargetMode="External"/><Relationship Id="rId1" Type="http://schemas.openxmlformats.org/officeDocument/2006/relationships/slideLayout" Target="../slideLayouts/slideLayout2.xml"/><Relationship Id="rId6" Type="http://schemas.openxmlformats.org/officeDocument/2006/relationships/hyperlink" Target="http://www2.maxwell.syr.edu/plegal/ppas/solutions.html" TargetMode="External"/><Relationship Id="rId5" Type="http://schemas.openxmlformats.org/officeDocument/2006/relationships/hyperlink" Target="http://www2.maxwell.syr.edu/plegal/ppas/existing.html" TargetMode="External"/><Relationship Id="rId4" Type="http://schemas.openxmlformats.org/officeDocument/2006/relationships/hyperlink" Target="http://www2.maxwell.syr.edu/plegal/ppas/identify.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4572000"/>
            <a:ext cx="8153400" cy="1524000"/>
          </a:xfrm>
        </p:spPr>
        <p:txBody>
          <a:bodyPr>
            <a:normAutofit/>
          </a:bodyPr>
          <a:lstStyle/>
          <a:p>
            <a:r>
              <a:rPr lang="en-US" dirty="0" smtClean="0">
                <a:solidFill>
                  <a:schemeClr val="tx1"/>
                </a:solidFill>
              </a:rPr>
              <a:t>A lesson on the Environment and Human Impact</a:t>
            </a:r>
          </a:p>
          <a:p>
            <a:r>
              <a:rPr lang="en-US" sz="1600" dirty="0" smtClean="0">
                <a:solidFill>
                  <a:schemeClr val="tx1"/>
                </a:solidFill>
              </a:rPr>
              <a:t>8</a:t>
            </a:r>
            <a:r>
              <a:rPr lang="en-US" sz="1600" baseline="30000" dirty="0" smtClean="0">
                <a:solidFill>
                  <a:schemeClr val="tx1"/>
                </a:solidFill>
              </a:rPr>
              <a:t>th</a:t>
            </a:r>
            <a:r>
              <a:rPr lang="en-US" sz="1600" dirty="0" smtClean="0">
                <a:solidFill>
                  <a:schemeClr val="tx1"/>
                </a:solidFill>
              </a:rPr>
              <a:t> Grade Science</a:t>
            </a:r>
          </a:p>
          <a:p>
            <a:endParaRPr lang="en-US" sz="1600" dirty="0" smtClean="0">
              <a:solidFill>
                <a:schemeClr val="tx1"/>
              </a:solidFill>
            </a:endParaRPr>
          </a:p>
          <a:p>
            <a:endParaRPr lang="en-US" sz="1600" dirty="0">
              <a:solidFill>
                <a:schemeClr val="tx1"/>
              </a:solidFill>
            </a:endParaRPr>
          </a:p>
        </p:txBody>
      </p:sp>
      <p:sp>
        <p:nvSpPr>
          <p:cNvPr id="2" name="Title 1"/>
          <p:cNvSpPr>
            <a:spLocks noGrp="1"/>
          </p:cNvSpPr>
          <p:nvPr>
            <p:ph type="ctrTitle"/>
          </p:nvPr>
        </p:nvSpPr>
        <p:spPr>
          <a:xfrm>
            <a:off x="685800" y="609600"/>
            <a:ext cx="7772400" cy="1470025"/>
          </a:xfrm>
        </p:spPr>
        <p:txBody>
          <a:bodyPr/>
          <a:lstStyle/>
          <a:p>
            <a:r>
              <a:rPr lang="en-US" dirty="0" smtClean="0"/>
              <a:t>CLIMATE CHANGE</a:t>
            </a:r>
            <a:endParaRPr lang="en-US" dirty="0"/>
          </a:p>
        </p:txBody>
      </p:sp>
      <p:pic>
        <p:nvPicPr>
          <p:cNvPr id="1027" name="Picture 3" descr="C:\Users\Student\AppData\Local\Microsoft\Windows\Temporary Internet Files\Content.IE5\20O8LFEY\MP900437185[1].jpg"/>
          <p:cNvPicPr>
            <a:picLocks noChangeAspect="1" noChangeArrowheads="1"/>
          </p:cNvPicPr>
          <p:nvPr/>
        </p:nvPicPr>
        <p:blipFill>
          <a:blip r:embed="rId2" cstate="print"/>
          <a:srcRect/>
          <a:stretch>
            <a:fillRect/>
          </a:stretch>
        </p:blipFill>
        <p:spPr bwMode="auto">
          <a:xfrm>
            <a:off x="3657600" y="2895600"/>
            <a:ext cx="1828800" cy="16002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EFFECTS HAS THIS HAD ON EARTH? </a:t>
            </a:r>
            <a:r>
              <a:rPr lang="en-US" sz="2400" dirty="0" smtClean="0"/>
              <a:t>(STEP 3)</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dirty="0" smtClean="0">
                <a:solidFill>
                  <a:schemeClr val="accent1"/>
                </a:solidFill>
              </a:rPr>
              <a:t>4</a:t>
            </a:r>
            <a:r>
              <a:rPr lang="en-US" sz="3200" dirty="0" smtClean="0">
                <a:solidFill>
                  <a:schemeClr val="accent1"/>
                </a:solidFill>
              </a:rPr>
              <a:t>)</a:t>
            </a:r>
            <a:r>
              <a:rPr lang="en-US" sz="3200" dirty="0" smtClean="0"/>
              <a:t> </a:t>
            </a:r>
            <a:r>
              <a:rPr lang="en-US" sz="3200" u="sng" dirty="0" smtClean="0"/>
              <a:t>WATER</a:t>
            </a:r>
            <a:r>
              <a:rPr lang="en-US" sz="3200" dirty="0" smtClean="0"/>
              <a:t>:</a:t>
            </a:r>
          </a:p>
          <a:p>
            <a:r>
              <a:rPr lang="en-US" sz="3200" dirty="0" smtClean="0"/>
              <a:t>Everywhere in the world, there is a big demand for water and in many regions, such as the Sahara in Africa, there is not enough water for the people. Changes in the weather will bring more rain in some countries, but others will have less rain. </a:t>
            </a:r>
          </a:p>
          <a:p>
            <a:r>
              <a:rPr lang="en-US" sz="3200" dirty="0" smtClean="0"/>
              <a:t>Some parts of the world will be at risk from drought. </a:t>
            </a:r>
          </a:p>
          <a:p>
            <a:pPr>
              <a:buNone/>
            </a:pPr>
            <a:endParaRPr lang="en-US" dirty="0"/>
          </a:p>
        </p:txBody>
      </p:sp>
      <p:pic>
        <p:nvPicPr>
          <p:cNvPr id="5122" name="Picture 2" descr="C:\Users\Student\AppData\Local\Microsoft\Windows\Temporary Internet Files\Content.IE5\LWSBW8E0\MP900402175[1].jpg"/>
          <p:cNvPicPr>
            <a:picLocks noChangeAspect="1" noChangeArrowheads="1"/>
          </p:cNvPicPr>
          <p:nvPr/>
        </p:nvPicPr>
        <p:blipFill>
          <a:blip r:embed="rId2" cstate="print"/>
          <a:srcRect/>
          <a:stretch>
            <a:fillRect/>
          </a:stretch>
        </p:blipFill>
        <p:spPr bwMode="auto">
          <a:xfrm>
            <a:off x="6477000" y="5257800"/>
            <a:ext cx="2362200" cy="13716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AT RISK?</a:t>
            </a:r>
            <a:endParaRPr lang="en-US" dirty="0"/>
          </a:p>
        </p:txBody>
      </p:sp>
      <p:sp>
        <p:nvSpPr>
          <p:cNvPr id="3" name="Content Placeholder 2"/>
          <p:cNvSpPr>
            <a:spLocks noGrp="1"/>
          </p:cNvSpPr>
          <p:nvPr>
            <p:ph sz="quarter" idx="1"/>
          </p:nvPr>
        </p:nvSpPr>
        <p:spPr/>
        <p:txBody>
          <a:bodyPr>
            <a:normAutofit lnSpcReduction="10000"/>
          </a:bodyPr>
          <a:lstStyle/>
          <a:p>
            <a:pPr marL="514350" indent="-514350">
              <a:buAutoNum type="arabicParenR"/>
            </a:pPr>
            <a:r>
              <a:rPr lang="en-US" sz="3200" u="sng" dirty="0" smtClean="0"/>
              <a:t>PLANTS &amp; ANIMALS</a:t>
            </a:r>
            <a:r>
              <a:rPr lang="en-US" sz="3200" dirty="0" smtClean="0"/>
              <a:t>:</a:t>
            </a:r>
          </a:p>
          <a:p>
            <a:r>
              <a:rPr lang="en-US" sz="3200" dirty="0" smtClean="0"/>
              <a:t>polar bears and seals, will have to find new land for hunting and living, if the ice in the Arctic melts. </a:t>
            </a:r>
          </a:p>
          <a:p>
            <a:r>
              <a:rPr lang="en-US" sz="3200" dirty="0" smtClean="0"/>
              <a:t>Many animals and plants may not be able to cope with these changes and could die. This could cause the loss of some animal and plant species in certain areas of the world or everywhere on Earth.</a:t>
            </a:r>
          </a:p>
          <a:p>
            <a:pPr marL="514350" indent="-514350">
              <a:buNone/>
            </a:pPr>
            <a:endParaRPr lang="en-US" dirty="0" smtClean="0"/>
          </a:p>
        </p:txBody>
      </p:sp>
      <p:pic>
        <p:nvPicPr>
          <p:cNvPr id="6146" name="Picture 2" descr="C:\Users\Student\AppData\Local\Microsoft\Windows\Temporary Internet Files\Content.IE5\4Y9MMTK3\MP900403392[1].jpg"/>
          <p:cNvPicPr>
            <a:picLocks noChangeAspect="1" noChangeArrowheads="1"/>
          </p:cNvPicPr>
          <p:nvPr/>
        </p:nvPicPr>
        <p:blipFill>
          <a:blip r:embed="rId2" cstate="print"/>
          <a:srcRect/>
          <a:stretch>
            <a:fillRect/>
          </a:stretch>
        </p:blipFill>
        <p:spPr bwMode="auto">
          <a:xfrm>
            <a:off x="4800600" y="5257800"/>
            <a:ext cx="3276600" cy="1371599"/>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AT RISK?</a:t>
            </a:r>
            <a:endParaRPr lang="en-US" dirty="0"/>
          </a:p>
        </p:txBody>
      </p:sp>
      <p:sp>
        <p:nvSpPr>
          <p:cNvPr id="3" name="Content Placeholder 2"/>
          <p:cNvSpPr>
            <a:spLocks noGrp="1"/>
          </p:cNvSpPr>
          <p:nvPr>
            <p:ph sz="quarter" idx="1"/>
          </p:nvPr>
        </p:nvSpPr>
        <p:spPr/>
        <p:txBody>
          <a:bodyPr>
            <a:normAutofit fontScale="92500"/>
          </a:bodyPr>
          <a:lstStyle/>
          <a:p>
            <a:pPr>
              <a:buNone/>
            </a:pPr>
            <a:r>
              <a:rPr lang="en-US" dirty="0" smtClean="0">
                <a:solidFill>
                  <a:schemeClr val="accent1"/>
                </a:solidFill>
              </a:rPr>
              <a:t>2)</a:t>
            </a:r>
            <a:r>
              <a:rPr lang="en-US" dirty="0" smtClean="0"/>
              <a:t> </a:t>
            </a:r>
            <a:r>
              <a:rPr lang="en-US" sz="3600" u="sng" dirty="0" smtClean="0"/>
              <a:t>PEOPLE</a:t>
            </a:r>
            <a:r>
              <a:rPr lang="en-US" sz="3600" dirty="0" smtClean="0"/>
              <a:t>:	</a:t>
            </a:r>
          </a:p>
          <a:p>
            <a:r>
              <a:rPr lang="en-US" sz="3600" dirty="0" smtClean="0"/>
              <a:t>Countries whose coastal regions have a large population, such as Egypt and China, may see whole populations move inland to avoid flood risk areas. The effect on people will depend on how well we can adapt to the changes and how much we can do to reduce climate change in the world.</a:t>
            </a:r>
          </a:p>
        </p:txBody>
      </p:sp>
      <p:pic>
        <p:nvPicPr>
          <p:cNvPr id="7170" name="Picture 2" descr="C:\Program Files\Microsoft Office\MEDIA\CAGCAT10\j0302953.jpg"/>
          <p:cNvPicPr>
            <a:picLocks noChangeAspect="1" noChangeArrowheads="1"/>
          </p:cNvPicPr>
          <p:nvPr/>
        </p:nvPicPr>
        <p:blipFill>
          <a:blip r:embed="rId2" cstate="print"/>
          <a:srcRect/>
          <a:stretch>
            <a:fillRect/>
          </a:stretch>
        </p:blipFill>
        <p:spPr bwMode="auto">
          <a:xfrm>
            <a:off x="7467600" y="5181600"/>
            <a:ext cx="1447800" cy="14478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WE DO? </a:t>
            </a:r>
            <a:r>
              <a:rPr lang="en-US" sz="2400" dirty="0" smtClean="0"/>
              <a:t>(STEPS 4* , 5**, &amp; 6***) </a:t>
            </a:r>
            <a:endParaRPr lang="en-US" dirty="0"/>
          </a:p>
        </p:txBody>
      </p:sp>
      <p:sp>
        <p:nvSpPr>
          <p:cNvPr id="3" name="Content Placeholder 2"/>
          <p:cNvSpPr>
            <a:spLocks noGrp="1"/>
          </p:cNvSpPr>
          <p:nvPr>
            <p:ph sz="quarter" idx="1"/>
          </p:nvPr>
        </p:nvSpPr>
        <p:spPr>
          <a:xfrm>
            <a:off x="301752" y="1527048"/>
            <a:ext cx="8503920" cy="5102352"/>
          </a:xfrm>
        </p:spPr>
        <p:txBody>
          <a:bodyPr>
            <a:normAutofit fontScale="92500" lnSpcReduction="10000"/>
          </a:bodyPr>
          <a:lstStyle/>
          <a:p>
            <a:r>
              <a:rPr lang="en-US" sz="3600" dirty="0" smtClean="0"/>
              <a:t>Use less cars </a:t>
            </a:r>
            <a:r>
              <a:rPr lang="en-US" sz="3000" dirty="0" smtClean="0"/>
              <a:t>(**)</a:t>
            </a:r>
          </a:p>
          <a:p>
            <a:r>
              <a:rPr lang="en-US" sz="3500" dirty="0" smtClean="0"/>
              <a:t>Walk or Bicycle </a:t>
            </a:r>
          </a:p>
          <a:p>
            <a:pPr>
              <a:buNone/>
            </a:pPr>
            <a:r>
              <a:rPr lang="en-US" sz="1100" dirty="0" smtClean="0"/>
              <a:t>(**)</a:t>
            </a:r>
          </a:p>
          <a:p>
            <a:r>
              <a:rPr lang="en-US" sz="3600" dirty="0" smtClean="0"/>
              <a:t>Recycle </a:t>
            </a:r>
            <a:r>
              <a:rPr lang="en-US" sz="3000" dirty="0" smtClean="0"/>
              <a:t>(*)</a:t>
            </a:r>
          </a:p>
          <a:p>
            <a:r>
              <a:rPr lang="en-US" sz="3600" dirty="0" smtClean="0"/>
              <a:t>Do not pollute </a:t>
            </a:r>
            <a:r>
              <a:rPr lang="en-US" sz="2600" dirty="0" smtClean="0"/>
              <a:t>(**)</a:t>
            </a:r>
          </a:p>
          <a:p>
            <a:r>
              <a:rPr lang="en-US" sz="3600" dirty="0" smtClean="0"/>
              <a:t>Turn off lights when they are not being used </a:t>
            </a:r>
            <a:r>
              <a:rPr lang="en-US" sz="2600" dirty="0" smtClean="0"/>
              <a:t>(**)</a:t>
            </a:r>
          </a:p>
          <a:p>
            <a:r>
              <a:rPr lang="en-US" sz="3600" dirty="0" smtClean="0"/>
              <a:t>Use alternative energy sources </a:t>
            </a:r>
            <a:r>
              <a:rPr lang="en-US" sz="3000" dirty="0" smtClean="0"/>
              <a:t>(***)</a:t>
            </a:r>
          </a:p>
          <a:p>
            <a:r>
              <a:rPr lang="en-US" sz="3600" dirty="0" smtClean="0">
                <a:hlinkClick r:id="rId2"/>
              </a:rPr>
              <a:t>http://climatekids.nasa.gov/big-questions/#/greenhouse</a:t>
            </a:r>
            <a:endParaRPr lang="en-US" sz="3600" dirty="0"/>
          </a:p>
        </p:txBody>
      </p:sp>
      <p:pic>
        <p:nvPicPr>
          <p:cNvPr id="8194" name="Picture 2" descr="C:\Users\Student\AppData\Local\Microsoft\Windows\Temporary Internet Files\Content.IE5\V32AK666\MP900437342[1].jpg"/>
          <p:cNvPicPr>
            <a:picLocks noChangeAspect="1" noChangeArrowheads="1"/>
          </p:cNvPicPr>
          <p:nvPr/>
        </p:nvPicPr>
        <p:blipFill>
          <a:blip r:embed="rId3" cstate="print"/>
          <a:srcRect/>
          <a:stretch>
            <a:fillRect/>
          </a:stretch>
        </p:blipFill>
        <p:spPr bwMode="auto">
          <a:xfrm>
            <a:off x="4038600" y="1600200"/>
            <a:ext cx="4724400" cy="21336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PPA STEPS</a:t>
            </a:r>
            <a:endParaRPr lang="en-US" sz="4800" dirty="0"/>
          </a:p>
        </p:txBody>
      </p:sp>
      <p:sp>
        <p:nvSpPr>
          <p:cNvPr id="3" name="Content Placeholder 2"/>
          <p:cNvSpPr>
            <a:spLocks noGrp="1"/>
          </p:cNvSpPr>
          <p:nvPr>
            <p:ph sz="quarter" idx="1"/>
          </p:nvPr>
        </p:nvSpPr>
        <p:spPr>
          <a:xfrm>
            <a:off x="301752" y="1527048"/>
            <a:ext cx="8503920" cy="4949952"/>
          </a:xfrm>
        </p:spPr>
        <p:txBody>
          <a:bodyPr>
            <a:noAutofit/>
          </a:bodyPr>
          <a:lstStyle/>
          <a:p>
            <a:pPr algn="ctr"/>
            <a:r>
              <a:rPr lang="en-US" sz="3600" dirty="0" smtClean="0">
                <a:hlinkClick r:id="rId2"/>
              </a:rPr>
              <a:t>DEFINE THE PROBLEM </a:t>
            </a:r>
            <a:r>
              <a:rPr lang="en-US" sz="1800" dirty="0" smtClean="0">
                <a:hlinkClick r:id="rId2"/>
              </a:rPr>
              <a:t>(STEP 1)</a:t>
            </a:r>
            <a:endParaRPr lang="en-US" sz="3600" dirty="0" smtClean="0"/>
          </a:p>
          <a:p>
            <a:pPr algn="ctr"/>
            <a:r>
              <a:rPr lang="en-US" sz="3600" dirty="0" smtClean="0">
                <a:hlinkClick r:id="rId3"/>
              </a:rPr>
              <a:t>GATHER THE EVIDENCE </a:t>
            </a:r>
            <a:r>
              <a:rPr lang="en-US" sz="1800" dirty="0" smtClean="0">
                <a:hlinkClick r:id="rId3"/>
              </a:rPr>
              <a:t>(STEP 2)</a:t>
            </a:r>
            <a:endParaRPr lang="en-US" sz="3600" dirty="0" smtClean="0"/>
          </a:p>
          <a:p>
            <a:pPr algn="ctr"/>
            <a:r>
              <a:rPr lang="en-US" sz="3600" dirty="0" smtClean="0">
                <a:hlinkClick r:id="rId4"/>
              </a:rPr>
              <a:t>IDENTIFY THE CAUSES </a:t>
            </a:r>
            <a:r>
              <a:rPr lang="en-US" sz="1800" dirty="0" smtClean="0">
                <a:hlinkClick r:id="rId4"/>
              </a:rPr>
              <a:t>(STEP 3)</a:t>
            </a:r>
            <a:endParaRPr lang="en-US" sz="3600" dirty="0" smtClean="0"/>
          </a:p>
          <a:p>
            <a:pPr algn="ctr"/>
            <a:r>
              <a:rPr lang="en-US" sz="3600" dirty="0" smtClean="0">
                <a:hlinkClick r:id="rId5"/>
              </a:rPr>
              <a:t>EVALUATE AN EXISTING POLICY </a:t>
            </a:r>
            <a:endParaRPr lang="en-US" sz="3600" dirty="0" smtClean="0"/>
          </a:p>
          <a:p>
            <a:pPr algn="ctr">
              <a:buNone/>
            </a:pPr>
            <a:r>
              <a:rPr lang="en-US" sz="1800" dirty="0" smtClean="0">
                <a:hlinkClick r:id="rId5"/>
              </a:rPr>
              <a:t>(STEP 4)</a:t>
            </a:r>
            <a:endParaRPr lang="en-US" sz="3600" dirty="0" smtClean="0"/>
          </a:p>
          <a:p>
            <a:pPr algn="ctr"/>
            <a:r>
              <a:rPr lang="en-US" sz="3600" dirty="0" smtClean="0">
                <a:hlinkClick r:id="rId6"/>
              </a:rPr>
              <a:t>DEVELOP SOLUTIONS </a:t>
            </a:r>
            <a:r>
              <a:rPr lang="en-US" sz="1800" dirty="0" smtClean="0">
                <a:hlinkClick r:id="rId6"/>
              </a:rPr>
              <a:t>(STEP 5)</a:t>
            </a:r>
            <a:endParaRPr lang="en-US" sz="3600" dirty="0" smtClean="0"/>
          </a:p>
          <a:p>
            <a:pPr algn="ctr"/>
            <a:r>
              <a:rPr lang="en-US" sz="3600" dirty="0" smtClean="0">
                <a:hlinkClick r:id="rId7"/>
              </a:rPr>
              <a:t>SELECT THE BEST SOLUTION </a:t>
            </a:r>
            <a:r>
              <a:rPr lang="en-US" sz="1800" dirty="0" smtClean="0">
                <a:hlinkClick r:id="rId7"/>
              </a:rPr>
              <a:t>(STEP 6)</a:t>
            </a:r>
            <a:endParaRPr lang="en-US" sz="3600" dirty="0" smtClean="0">
              <a:hlinkClick r:id="rId7"/>
            </a:endParaRPr>
          </a:p>
          <a:p>
            <a:pPr algn="ctr">
              <a:buNone/>
            </a:pPr>
            <a:r>
              <a:rPr lang="en-US" sz="2400" dirty="0" smtClean="0">
                <a:hlinkClick r:id="rId7"/>
              </a:rPr>
              <a:t>(FEASIBILITY VS. EFFECTIVENESS)</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WHAT IS CLIMATE CHANGE?</a:t>
            </a:r>
            <a:br>
              <a:rPr lang="en-US" sz="2400" dirty="0" smtClean="0"/>
            </a:br>
            <a:r>
              <a:rPr lang="en-US" sz="2400" dirty="0" smtClean="0"/>
              <a:t>(PPA STEP 1)</a:t>
            </a:r>
            <a:endParaRPr lang="en-US" sz="2400" dirty="0"/>
          </a:p>
        </p:txBody>
      </p:sp>
      <p:sp>
        <p:nvSpPr>
          <p:cNvPr id="3" name="Content Placeholder 2"/>
          <p:cNvSpPr>
            <a:spLocks noGrp="1"/>
          </p:cNvSpPr>
          <p:nvPr>
            <p:ph sz="quarter" idx="1"/>
          </p:nvPr>
        </p:nvSpPr>
        <p:spPr/>
        <p:txBody>
          <a:bodyPr/>
          <a:lstStyle/>
          <a:p>
            <a:r>
              <a:rPr lang="en-US" sz="4000" dirty="0" smtClean="0"/>
              <a:t>A change in global weather patterns: </a:t>
            </a:r>
            <a:r>
              <a:rPr lang="en-US" sz="4000" b="1" i="1" u="sng" dirty="0" smtClean="0"/>
              <a:t>long-term</a:t>
            </a:r>
            <a:r>
              <a:rPr lang="en-US" sz="4000" dirty="0" smtClean="0"/>
              <a:t> changes in global weather patterns, </a:t>
            </a:r>
            <a:r>
              <a:rPr lang="en-US" sz="4000" i="1" dirty="0" smtClean="0"/>
              <a:t>especially </a:t>
            </a:r>
            <a:r>
              <a:rPr lang="en-US" sz="4000" b="1" i="1" u="sng" dirty="0" smtClean="0"/>
              <a:t>increases</a:t>
            </a:r>
            <a:r>
              <a:rPr lang="en-US" sz="4000" i="1" dirty="0" smtClean="0"/>
              <a:t> in temperature and storm activity</a:t>
            </a:r>
            <a:r>
              <a:rPr lang="en-US" sz="4000" dirty="0" smtClean="0"/>
              <a:t>, regarded as a potential consequence of the </a:t>
            </a:r>
            <a:r>
              <a:rPr lang="en-US" sz="4000" b="1" i="1" u="sng" dirty="0" smtClean="0"/>
              <a:t>greenhouse effect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GREENHOUSE GASES? </a:t>
            </a:r>
            <a:r>
              <a:rPr lang="en-US" sz="2400" dirty="0" smtClean="0"/>
              <a:t>(STEP 2)</a:t>
            </a:r>
            <a:endParaRPr lang="en-US" dirty="0"/>
          </a:p>
        </p:txBody>
      </p:sp>
      <p:sp>
        <p:nvSpPr>
          <p:cNvPr id="3" name="Content Placeholder 2"/>
          <p:cNvSpPr>
            <a:spLocks noGrp="1"/>
          </p:cNvSpPr>
          <p:nvPr>
            <p:ph sz="quarter" idx="1"/>
          </p:nvPr>
        </p:nvSpPr>
        <p:spPr/>
        <p:txBody>
          <a:bodyPr>
            <a:normAutofit/>
          </a:bodyPr>
          <a:lstStyle/>
          <a:p>
            <a:r>
              <a:rPr lang="en-US" sz="3600" dirty="0" smtClean="0"/>
              <a:t>The atmosphere has a number of gases, often in tiny amounts, which trap the heat given out by the Earth. </a:t>
            </a:r>
          </a:p>
          <a:p>
            <a:r>
              <a:rPr lang="en-US" sz="3600" dirty="0" smtClean="0"/>
              <a:t>To make sure that the Earth's temperature remains constant, the balance of these gases in the atmosphere must not be upset.</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534400" cy="914400"/>
          </a:xfrm>
        </p:spPr>
        <p:txBody>
          <a:bodyPr>
            <a:normAutofit fontScale="90000"/>
          </a:bodyPr>
          <a:lstStyle/>
          <a:p>
            <a:r>
              <a:rPr lang="en-US" dirty="0" smtClean="0"/>
              <a:t>WHAT ARE THE GREENHOUSE GASES ON EARTH? </a:t>
            </a:r>
            <a:r>
              <a:rPr lang="en-US" sz="2400" dirty="0" smtClean="0"/>
              <a:t>(STEP 2)</a:t>
            </a:r>
            <a:endParaRPr lang="en-US" dirty="0"/>
          </a:p>
        </p:txBody>
      </p:sp>
      <p:sp>
        <p:nvSpPr>
          <p:cNvPr id="3" name="Content Placeholder 2"/>
          <p:cNvSpPr>
            <a:spLocks noGrp="1"/>
          </p:cNvSpPr>
          <p:nvPr>
            <p:ph sz="quarter" idx="1"/>
          </p:nvPr>
        </p:nvSpPr>
        <p:spPr>
          <a:xfrm>
            <a:off x="301752" y="1371600"/>
            <a:ext cx="8503920" cy="5029200"/>
          </a:xfrm>
        </p:spPr>
        <p:txBody>
          <a:bodyPr>
            <a:normAutofit fontScale="92500" lnSpcReduction="20000"/>
          </a:bodyPr>
          <a:lstStyle/>
          <a:p>
            <a:r>
              <a:rPr lang="en-US" b="1" i="1" dirty="0" smtClean="0"/>
              <a:t>water vapor</a:t>
            </a:r>
            <a:r>
              <a:rPr lang="en-US" dirty="0" smtClean="0"/>
              <a:t/>
            </a:r>
            <a:br>
              <a:rPr lang="en-US" dirty="0" smtClean="0"/>
            </a:br>
            <a:r>
              <a:rPr lang="en-US" dirty="0" smtClean="0"/>
              <a:t>occurs naturally in the atmosphere. </a:t>
            </a:r>
          </a:p>
          <a:p>
            <a:r>
              <a:rPr lang="en-US" b="1" i="1" dirty="0" smtClean="0"/>
              <a:t>carbon dioxide</a:t>
            </a:r>
            <a:r>
              <a:rPr lang="en-US" dirty="0" smtClean="0"/>
              <a:t/>
            </a:r>
            <a:br>
              <a:rPr lang="en-US" dirty="0" smtClean="0"/>
            </a:br>
            <a:r>
              <a:rPr lang="en-US" dirty="0" smtClean="0"/>
              <a:t>produced naturally when people and animals breath. Plants and trees absorb carbon dioxide to live. Volcanoes also produce this gas. Carbon dioxide is not the same as carbon monoxide </a:t>
            </a:r>
          </a:p>
          <a:p>
            <a:r>
              <a:rPr lang="en-US" b="1" i="1" dirty="0" smtClean="0"/>
              <a:t>methane</a:t>
            </a:r>
            <a:r>
              <a:rPr lang="en-US" dirty="0" smtClean="0"/>
              <a:t/>
            </a:r>
            <a:br>
              <a:rPr lang="en-US" dirty="0" smtClean="0"/>
            </a:br>
            <a:r>
              <a:rPr lang="en-US" dirty="0" smtClean="0"/>
              <a:t>comes from cattle as they digest their food. The gas also comes from fields where rice is grown in paddy fields. </a:t>
            </a:r>
          </a:p>
          <a:p>
            <a:r>
              <a:rPr lang="en-US" b="1" i="1" dirty="0" smtClean="0"/>
              <a:t>nitrous oxide</a:t>
            </a:r>
            <a:r>
              <a:rPr lang="en-US" dirty="0" smtClean="0"/>
              <a:t/>
            </a:r>
            <a:br>
              <a:rPr lang="en-US" dirty="0" smtClean="0"/>
            </a:br>
            <a:r>
              <a:rPr lang="en-US" dirty="0" smtClean="0"/>
              <a:t>when plants die and rot, nitrous oxide is produced. </a:t>
            </a:r>
          </a:p>
          <a:p>
            <a:r>
              <a:rPr lang="en-US" b="1" i="1" dirty="0" smtClean="0"/>
              <a:t>ozone</a:t>
            </a:r>
            <a:r>
              <a:rPr lang="en-US" dirty="0" smtClean="0"/>
              <a:t/>
            </a:r>
            <a:br>
              <a:rPr lang="en-US" dirty="0" smtClean="0"/>
            </a:br>
            <a:r>
              <a:rPr lang="en-US" dirty="0" smtClean="0"/>
              <a:t>occurs naturally in the atmosphere.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534400" cy="914400"/>
          </a:xfrm>
        </p:spPr>
        <p:txBody>
          <a:bodyPr>
            <a:normAutofit fontScale="90000"/>
          </a:bodyPr>
          <a:lstStyle/>
          <a:p>
            <a:r>
              <a:rPr lang="en-US" dirty="0" smtClean="0"/>
              <a:t>WHAT EFFECTS DO HUMANS HAVE ON GREENHOUSE GASES? </a:t>
            </a:r>
            <a:r>
              <a:rPr lang="en-US" sz="2700" dirty="0" smtClean="0"/>
              <a:t>(PPA STEP 3)</a:t>
            </a:r>
            <a:endParaRPr lang="en-US" sz="2700" dirty="0"/>
          </a:p>
        </p:txBody>
      </p:sp>
      <p:graphicFrame>
        <p:nvGraphicFramePr>
          <p:cNvPr id="4" name="Content Placeholder 3"/>
          <p:cNvGraphicFramePr>
            <a:graphicFrameLocks noGrp="1"/>
          </p:cNvGraphicFramePr>
          <p:nvPr>
            <p:ph sz="quarter" idx="1"/>
          </p:nvPr>
        </p:nvGraphicFramePr>
        <p:xfrm>
          <a:off x="301625" y="1527172"/>
          <a:ext cx="8613774" cy="5120640"/>
        </p:xfrm>
        <a:graphic>
          <a:graphicData uri="http://schemas.openxmlformats.org/drawingml/2006/table">
            <a:tbl>
              <a:tblPr firstRow="1" bandRow="1">
                <a:tableStyleId>{5C22544A-7EE6-4342-B048-85BDC9FD1C3A}</a:tableStyleId>
              </a:tblPr>
              <a:tblGrid>
                <a:gridCol w="2871258"/>
                <a:gridCol w="2871258"/>
                <a:gridCol w="2871258"/>
              </a:tblGrid>
              <a:tr h="657119">
                <a:tc>
                  <a:txBody>
                    <a:bodyPr/>
                    <a:lstStyle/>
                    <a:p>
                      <a:pPr algn="ctr"/>
                      <a:r>
                        <a:rPr lang="en-US" sz="2400" dirty="0" smtClean="0"/>
                        <a:t>HUMAN</a:t>
                      </a:r>
                      <a:r>
                        <a:rPr lang="en-US" sz="2400" baseline="0" dirty="0" smtClean="0"/>
                        <a:t> ACTION</a:t>
                      </a:r>
                      <a:endParaRPr lang="en-US" sz="2400" dirty="0"/>
                    </a:p>
                  </a:txBody>
                  <a:tcPr/>
                </a:tc>
                <a:tc>
                  <a:txBody>
                    <a:bodyPr/>
                    <a:lstStyle/>
                    <a:p>
                      <a:pPr algn="ctr"/>
                      <a:r>
                        <a:rPr lang="en-US" sz="2400" dirty="0" smtClean="0"/>
                        <a:t>PURPOSE OF HUMAN ACTION</a:t>
                      </a:r>
                      <a:endParaRPr lang="en-US" sz="2400" dirty="0"/>
                    </a:p>
                  </a:txBody>
                  <a:tcPr/>
                </a:tc>
                <a:tc>
                  <a:txBody>
                    <a:bodyPr/>
                    <a:lstStyle/>
                    <a:p>
                      <a:pPr algn="ctr"/>
                      <a:r>
                        <a:rPr lang="en-US" sz="2400" dirty="0" smtClean="0"/>
                        <a:t>EFFECT ON THE ENVIRONMENT</a:t>
                      </a:r>
                      <a:endParaRPr lang="en-US" sz="2400" dirty="0"/>
                    </a:p>
                  </a:txBody>
                  <a:tcPr/>
                </a:tc>
              </a:tr>
              <a:tr h="375497">
                <a:tc>
                  <a:txBody>
                    <a:bodyPr/>
                    <a:lstStyle/>
                    <a:p>
                      <a:pPr algn="ctr"/>
                      <a:r>
                        <a:rPr lang="en-US" sz="2400" dirty="0" smtClean="0"/>
                        <a:t>Burning</a:t>
                      </a:r>
                      <a:r>
                        <a:rPr lang="en-US" sz="2400" baseline="0" dirty="0" smtClean="0"/>
                        <a:t> Fossil Fuels</a:t>
                      </a:r>
                      <a:endParaRPr lang="en-US" sz="2400" dirty="0"/>
                    </a:p>
                  </a:txBody>
                  <a:tcPr/>
                </a:tc>
                <a:tc>
                  <a:txBody>
                    <a:bodyPr/>
                    <a:lstStyle/>
                    <a:p>
                      <a:pPr algn="ctr"/>
                      <a:r>
                        <a:rPr lang="en-US" sz="2400" dirty="0" smtClean="0"/>
                        <a:t>Need for Coal, Oil, and Natural</a:t>
                      </a:r>
                      <a:r>
                        <a:rPr lang="en-US" sz="2400" baseline="0" dirty="0" smtClean="0"/>
                        <a:t> Gases</a:t>
                      </a:r>
                      <a:endParaRPr lang="en-US" sz="2400" dirty="0"/>
                    </a:p>
                  </a:txBody>
                  <a:tcPr/>
                </a:tc>
                <a:tc>
                  <a:txBody>
                    <a:bodyPr/>
                    <a:lstStyle/>
                    <a:p>
                      <a:pPr algn="ctr"/>
                      <a:r>
                        <a:rPr lang="en-US" sz="2400" dirty="0" smtClean="0"/>
                        <a:t>Releases</a:t>
                      </a:r>
                      <a:r>
                        <a:rPr lang="en-US" sz="2400" baseline="0" dirty="0" smtClean="0"/>
                        <a:t> CO2 into the atmosphere</a:t>
                      </a:r>
                      <a:endParaRPr lang="en-US" sz="2400" dirty="0"/>
                    </a:p>
                  </a:txBody>
                  <a:tcPr/>
                </a:tc>
              </a:tr>
              <a:tr h="657119">
                <a:tc>
                  <a:txBody>
                    <a:bodyPr/>
                    <a:lstStyle/>
                    <a:p>
                      <a:pPr algn="ctr"/>
                      <a:r>
                        <a:rPr lang="en-US" sz="2400" dirty="0" smtClean="0"/>
                        <a:t>Cutting Down &amp; Burning Trees</a:t>
                      </a:r>
                      <a:endParaRPr lang="en-US" sz="2400" dirty="0"/>
                    </a:p>
                  </a:txBody>
                  <a:tcPr/>
                </a:tc>
                <a:tc>
                  <a:txBody>
                    <a:bodyPr/>
                    <a:lstStyle/>
                    <a:p>
                      <a:pPr algn="ctr"/>
                      <a:r>
                        <a:rPr lang="en-US" sz="2400" dirty="0" smtClean="0"/>
                        <a:t>Need for lumber,</a:t>
                      </a:r>
                      <a:r>
                        <a:rPr lang="en-US" sz="2400" baseline="0" dirty="0" smtClean="0"/>
                        <a:t> need for space</a:t>
                      </a:r>
                      <a:endParaRPr lang="en-US" sz="2400" dirty="0"/>
                    </a:p>
                  </a:txBody>
                  <a:tcPr/>
                </a:tc>
                <a:tc>
                  <a:txBody>
                    <a:bodyPr/>
                    <a:lstStyle/>
                    <a:p>
                      <a:pPr algn="ctr"/>
                      <a:r>
                        <a:rPr lang="en-US" sz="2400" dirty="0" smtClean="0"/>
                        <a:t>Releases CO2 into the atmosphere</a:t>
                      </a:r>
                      <a:endParaRPr lang="en-US" sz="2400" dirty="0"/>
                    </a:p>
                  </a:txBody>
                  <a:tcPr/>
                </a:tc>
              </a:tr>
              <a:tr h="375497">
                <a:tc>
                  <a:txBody>
                    <a:bodyPr/>
                    <a:lstStyle/>
                    <a:p>
                      <a:pPr algn="ctr"/>
                      <a:r>
                        <a:rPr lang="en-US" sz="2400" dirty="0" smtClean="0"/>
                        <a:t>Using CFC’s</a:t>
                      </a:r>
                      <a:endParaRPr lang="en-US" sz="2400" dirty="0"/>
                    </a:p>
                  </a:txBody>
                  <a:tcPr/>
                </a:tc>
                <a:tc>
                  <a:txBody>
                    <a:bodyPr/>
                    <a:lstStyle/>
                    <a:p>
                      <a:pPr algn="ctr"/>
                      <a:r>
                        <a:rPr lang="en-US" sz="2400" dirty="0" smtClean="0"/>
                        <a:t>Used to make aerosol cans, like hairspray, used</a:t>
                      </a:r>
                      <a:r>
                        <a:rPr lang="en-US" sz="2400" baseline="0" dirty="0" smtClean="0"/>
                        <a:t> in fridges, and in making foam plastic</a:t>
                      </a:r>
                      <a:endParaRPr lang="en-US" sz="2400" dirty="0"/>
                    </a:p>
                  </a:txBody>
                  <a:tcPr/>
                </a:tc>
                <a:tc>
                  <a:txBody>
                    <a:bodyPr/>
                    <a:lstStyle/>
                    <a:p>
                      <a:pPr algn="ctr"/>
                      <a:r>
                        <a:rPr lang="en-US" sz="2400" dirty="0" smtClean="0"/>
                        <a:t>Small amounts of CFC’s can trap large amounts of heat in</a:t>
                      </a:r>
                      <a:r>
                        <a:rPr lang="en-US" sz="2400" baseline="0" dirty="0" smtClean="0"/>
                        <a:t> the atmosphere</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EFFECTS HAS THIS HAD ON EARTH? </a:t>
            </a:r>
            <a:r>
              <a:rPr lang="en-US" sz="2400" dirty="0" smtClean="0"/>
              <a:t>(STEP 3)</a:t>
            </a:r>
            <a:endParaRPr lang="en-US" dirty="0"/>
          </a:p>
        </p:txBody>
      </p:sp>
      <p:sp>
        <p:nvSpPr>
          <p:cNvPr id="3" name="Content Placeholder 2"/>
          <p:cNvSpPr>
            <a:spLocks noGrp="1"/>
          </p:cNvSpPr>
          <p:nvPr>
            <p:ph sz="quarter" idx="1"/>
          </p:nvPr>
        </p:nvSpPr>
        <p:spPr/>
        <p:txBody>
          <a:bodyPr>
            <a:normAutofit/>
          </a:bodyPr>
          <a:lstStyle/>
          <a:p>
            <a:pPr marL="514350" indent="-514350">
              <a:buAutoNum type="arabicParenR"/>
            </a:pPr>
            <a:r>
              <a:rPr lang="en-US" sz="3200" u="sng" dirty="0" smtClean="0"/>
              <a:t>THE WEATHER</a:t>
            </a:r>
            <a:r>
              <a:rPr lang="en-US" sz="3200" dirty="0" smtClean="0"/>
              <a:t>:</a:t>
            </a:r>
          </a:p>
          <a:p>
            <a:r>
              <a:rPr lang="en-US" sz="3200" dirty="0" smtClean="0"/>
              <a:t>The effects will be different, some places will become drier and others will be wetter. Although most areas will be warmer, some areas will become cooler. There may be many storms, floods and drought, but we do not know which areas of the world will be affected. </a:t>
            </a:r>
          </a:p>
          <a:p>
            <a:pPr marL="514350" indent="-514350">
              <a:buNone/>
            </a:pPr>
            <a:endParaRPr lang="en-US" dirty="0"/>
          </a:p>
        </p:txBody>
      </p:sp>
      <p:pic>
        <p:nvPicPr>
          <p:cNvPr id="4098" name="Picture 2" descr="C:\Users\Student\AppData\Local\Microsoft\Windows\Temporary Internet Files\Content.IE5\20O8LFEY\MC900160558[1].wmf"/>
          <p:cNvPicPr>
            <a:picLocks noChangeAspect="1" noChangeArrowheads="1"/>
          </p:cNvPicPr>
          <p:nvPr/>
        </p:nvPicPr>
        <p:blipFill>
          <a:blip r:embed="rId2" cstate="print"/>
          <a:srcRect/>
          <a:stretch>
            <a:fillRect/>
          </a:stretch>
        </p:blipFill>
        <p:spPr bwMode="auto">
          <a:xfrm>
            <a:off x="6477000" y="5562599"/>
            <a:ext cx="2209800" cy="106680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EFFECTS HAS THIS HAD ON EARTH? </a:t>
            </a:r>
            <a:r>
              <a:rPr lang="en-US" sz="2400" dirty="0" smtClean="0"/>
              <a:t>(PPA STEP 3)</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solidFill>
                  <a:schemeClr val="accent1"/>
                </a:solidFill>
              </a:rPr>
              <a:t>2)</a:t>
            </a:r>
            <a:r>
              <a:rPr lang="en-US" dirty="0" smtClean="0"/>
              <a:t> </a:t>
            </a:r>
            <a:r>
              <a:rPr lang="en-US" u="sng" dirty="0" smtClean="0"/>
              <a:t>SEA LEVELS</a:t>
            </a:r>
            <a:r>
              <a:rPr lang="en-US" dirty="0" smtClean="0"/>
              <a:t>:</a:t>
            </a:r>
          </a:p>
          <a:p>
            <a:r>
              <a:rPr lang="en-US" dirty="0" smtClean="0"/>
              <a:t>Higher temperatures will make the water of the seas and oceans expand. Ice melting in the Antarctic and Greenland will flow into the sea. </a:t>
            </a:r>
          </a:p>
          <a:p>
            <a:r>
              <a:rPr lang="en-US" dirty="0" smtClean="0"/>
              <a:t>Millions of people and areas of land will be at danger from flooding. Many people will have to leave their homes and large areas of farmland will be ruined because of floods. </a:t>
            </a:r>
          </a:p>
          <a:p>
            <a:pPr>
              <a:buNone/>
            </a:pPr>
            <a:endParaRPr lang="en-US" dirty="0"/>
          </a:p>
        </p:txBody>
      </p:sp>
      <p:pic>
        <p:nvPicPr>
          <p:cNvPr id="2050" name="Picture 2" descr="C:\Users\Student\AppData\Local\Microsoft\Windows\Temporary Internet Files\Content.IE5\20O8LFEY\MC900058218[1].wmf"/>
          <p:cNvPicPr>
            <a:picLocks noChangeAspect="1" noChangeArrowheads="1"/>
          </p:cNvPicPr>
          <p:nvPr/>
        </p:nvPicPr>
        <p:blipFill>
          <a:blip r:embed="rId2" cstate="print"/>
          <a:srcRect/>
          <a:stretch>
            <a:fillRect/>
          </a:stretch>
        </p:blipFill>
        <p:spPr bwMode="auto">
          <a:xfrm>
            <a:off x="6019801" y="4572001"/>
            <a:ext cx="2743200" cy="18288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EFFECTS HAS THIS HAD ON EARTH? </a:t>
            </a:r>
            <a:r>
              <a:rPr lang="en-US" sz="2400" dirty="0" smtClean="0"/>
              <a:t>(STEP 3)</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solidFill>
                  <a:schemeClr val="accent1"/>
                </a:solidFill>
              </a:rPr>
              <a:t>3)</a:t>
            </a:r>
            <a:r>
              <a:rPr lang="en-US" dirty="0" smtClean="0"/>
              <a:t> </a:t>
            </a:r>
            <a:r>
              <a:rPr lang="en-US" u="sng" dirty="0" smtClean="0"/>
              <a:t>FARMING</a:t>
            </a:r>
            <a:r>
              <a:rPr lang="en-US" dirty="0" smtClean="0"/>
              <a:t>:</a:t>
            </a:r>
          </a:p>
          <a:p>
            <a:r>
              <a:rPr lang="en-US" dirty="0" smtClean="0"/>
              <a:t>Some crops, such as wheat and rice grow better in higher temperatures, but other plants, such as maize and sugarcane do not. Changes in the amount of rainfall will also affect how many plants grow. </a:t>
            </a:r>
          </a:p>
          <a:p>
            <a:r>
              <a:rPr lang="en-US" dirty="0" smtClean="0"/>
              <a:t>The effect of a change in the weather on plant growth may lead to some countries not having enough food. Brazil, parts of Africa, south-east Asia and China will be affected the most and many people could suffer from hunger.</a:t>
            </a:r>
          </a:p>
          <a:p>
            <a:pPr>
              <a:buNone/>
            </a:pPr>
            <a:endParaRPr lang="en-US" dirty="0" smtClean="0"/>
          </a:p>
          <a:p>
            <a:pPr>
              <a:buNone/>
            </a:pPr>
            <a:endParaRPr lang="en-US" dirty="0"/>
          </a:p>
        </p:txBody>
      </p:sp>
      <p:pic>
        <p:nvPicPr>
          <p:cNvPr id="3074" name="Picture 2" descr="C:\Program Files\Microsoft Office\MEDIA\CAGCAT10\j0233312.wmf"/>
          <p:cNvPicPr>
            <a:picLocks noChangeAspect="1" noChangeArrowheads="1"/>
          </p:cNvPicPr>
          <p:nvPr/>
        </p:nvPicPr>
        <p:blipFill>
          <a:blip r:embed="rId2" cstate="print"/>
          <a:srcRect/>
          <a:stretch>
            <a:fillRect/>
          </a:stretch>
        </p:blipFill>
        <p:spPr bwMode="auto">
          <a:xfrm>
            <a:off x="3429000" y="5486400"/>
            <a:ext cx="2533650" cy="12192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142</TotalTime>
  <Words>693</Words>
  <Application>Microsoft Office PowerPoint</Application>
  <PresentationFormat>On-screen Show (4:3)</PresentationFormat>
  <Paragraphs>67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CLIMATE CHANGE</vt:lpstr>
      <vt:lpstr>PPA STEPS</vt:lpstr>
      <vt:lpstr>WHAT IS CLIMATE CHANGE? (PPA STEP 1)</vt:lpstr>
      <vt:lpstr>WHAT ARE GREENHOUSE GASES? (STEP 2)</vt:lpstr>
      <vt:lpstr>WHAT ARE THE GREENHOUSE GASES ON EARTH? (STEP 2)</vt:lpstr>
      <vt:lpstr>WHAT EFFECTS DO HUMANS HAVE ON GREENHOUSE GASES? (PPA STEP 3)</vt:lpstr>
      <vt:lpstr>WHAT EFFECTS HAS THIS HAD ON EARTH? (STEP 3)</vt:lpstr>
      <vt:lpstr>WHAT EFFECTS HAS THIS HAD ON EARTH? (PPA STEP 3)</vt:lpstr>
      <vt:lpstr>WHAT EFFECTS HAS THIS HAD ON EARTH? (STEP 3)</vt:lpstr>
      <vt:lpstr>WHAT EFFECTS HAS THIS HAD ON EARTH? (STEP 3)</vt:lpstr>
      <vt:lpstr>WHO IS AT RISK?</vt:lpstr>
      <vt:lpstr>WHO IS AT RISK?</vt:lpstr>
      <vt:lpstr>WHAT CAN WE DO? (STEPS 4* , 5**, &amp; 6***) </vt:lpstr>
    </vt:vector>
  </TitlesOfParts>
  <Company>New York City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dc:title>
  <dc:creator>NYCDOE Administration</dc:creator>
  <cp:lastModifiedBy>Joe Montecalvo</cp:lastModifiedBy>
  <cp:revision>17</cp:revision>
  <dcterms:created xsi:type="dcterms:W3CDTF">2013-01-28T17:39:28Z</dcterms:created>
  <dcterms:modified xsi:type="dcterms:W3CDTF">2013-04-11T16:15:22Z</dcterms:modified>
</cp:coreProperties>
</file>