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61" r:id="rId5"/>
    <p:sldId id="262" r:id="rId6"/>
    <p:sldId id="264" r:id="rId7"/>
    <p:sldId id="259" r:id="rId8"/>
    <p:sldId id="266" r:id="rId9"/>
    <p:sldId id="267" r:id="rId10"/>
    <p:sldId id="268" r:id="rId11"/>
    <p:sldId id="269" r:id="rId12"/>
    <p:sldId id="270" r:id="rId13"/>
    <p:sldId id="260"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3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D2BD47-90F3-4FBD-9E45-9612B8002549}" type="datetimeFigureOut">
              <a:rPr lang="en-US" smtClean="0"/>
              <a:t>2/6/2013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F18280-D3A9-4DB5-B5EA-EF13B35E1720}" type="slidenum">
              <a:rPr lang="en-US" smtClean="0"/>
              <a:t>‹#›</a:t>
            </a:fld>
            <a:endParaRPr lang="en-US"/>
          </a:p>
        </p:txBody>
      </p:sp>
    </p:spTree>
    <p:extLst>
      <p:ext uri="{BB962C8B-B14F-4D97-AF65-F5344CB8AC3E}">
        <p14:creationId xmlns:p14="http://schemas.microsoft.com/office/powerpoint/2010/main" val="32085805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18280-D3A9-4DB5-B5EA-EF13B35E1720}"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18280-D3A9-4DB5-B5EA-EF13B35E1720}"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18280-D3A9-4DB5-B5EA-EF13B35E1720}"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18280-D3A9-4DB5-B5EA-EF13B35E1720}"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18280-D3A9-4DB5-B5EA-EF13B35E1720}" type="slidenum">
              <a:rPr lang="en-US" smtClean="0"/>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18280-D3A9-4DB5-B5EA-EF13B35E1720}"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18280-D3A9-4DB5-B5EA-EF13B35E1720}"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18280-D3A9-4DB5-B5EA-EF13B35E1720}"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18280-D3A9-4DB5-B5EA-EF13B35E1720}"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18280-D3A9-4DB5-B5EA-EF13B35E1720}"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18280-D3A9-4DB5-B5EA-EF13B35E1720}"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18280-D3A9-4DB5-B5EA-EF13B35E1720}"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FF18280-D3A9-4DB5-B5EA-EF13B35E1720}"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3F905DDE-0AA2-4AFC-9768-57CE3E31A3BF}" type="datetimeFigureOut">
              <a:rPr lang="en-US" smtClean="0"/>
              <a:pPr/>
              <a:t>2/6/2013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17866DB-91AB-4ACD-B335-546BEEB7FF3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905DDE-0AA2-4AFC-9768-57CE3E31A3BF}" type="datetimeFigureOut">
              <a:rPr lang="en-US" smtClean="0"/>
              <a:pPr/>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866DB-91AB-4ACD-B335-546BEEB7FF3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905DDE-0AA2-4AFC-9768-57CE3E31A3BF}" type="datetimeFigureOut">
              <a:rPr lang="en-US" smtClean="0"/>
              <a:pPr/>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866DB-91AB-4ACD-B335-546BEEB7FF3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F905DDE-0AA2-4AFC-9768-57CE3E31A3BF}" type="datetimeFigureOut">
              <a:rPr lang="en-US" smtClean="0"/>
              <a:pPr/>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7866DB-91AB-4ACD-B335-546BEEB7FF3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F905DDE-0AA2-4AFC-9768-57CE3E31A3BF}" type="datetimeFigureOut">
              <a:rPr lang="en-US" smtClean="0"/>
              <a:pPr/>
              <a:t>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17866DB-91AB-4ACD-B335-546BEEB7FF3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905DDE-0AA2-4AFC-9768-57CE3E31A3BF}" type="datetimeFigureOut">
              <a:rPr lang="en-US" smtClean="0"/>
              <a:pPr/>
              <a:t>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866DB-91AB-4ACD-B335-546BEEB7FF3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F905DDE-0AA2-4AFC-9768-57CE3E31A3BF}" type="datetimeFigureOut">
              <a:rPr lang="en-US" smtClean="0"/>
              <a:pPr/>
              <a:t>2/6/2013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7866DB-91AB-4ACD-B335-546BEEB7FF3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F905DDE-0AA2-4AFC-9768-57CE3E31A3BF}" type="datetimeFigureOut">
              <a:rPr lang="en-US" smtClean="0"/>
              <a:pPr/>
              <a:t>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7866DB-91AB-4ACD-B335-546BEEB7FF3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905DDE-0AA2-4AFC-9768-57CE3E31A3BF}" type="datetimeFigureOut">
              <a:rPr lang="en-US" smtClean="0"/>
              <a:pPr/>
              <a:t>2/6/2013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7866DB-91AB-4ACD-B335-546BEEB7FF3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F905DDE-0AA2-4AFC-9768-57CE3E31A3BF}" type="datetimeFigureOut">
              <a:rPr lang="en-US" smtClean="0"/>
              <a:pPr/>
              <a:t>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866DB-91AB-4ACD-B335-546BEEB7FF3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F905DDE-0AA2-4AFC-9768-57CE3E31A3BF}" type="datetimeFigureOut">
              <a:rPr lang="en-US" smtClean="0"/>
              <a:pPr/>
              <a:t>2/6/2013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7866DB-91AB-4ACD-B335-546BEEB7FF3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F905DDE-0AA2-4AFC-9768-57CE3E31A3BF}" type="datetimeFigureOut">
              <a:rPr lang="en-US" smtClean="0"/>
              <a:pPr/>
              <a:t>2/6/2013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17866DB-91AB-4ACD-B335-546BEEB7FF3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2.maxwell.syr.edu/plegal/TIPS/solutions.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2.maxwell.syr.edu/plegal/TIPS/bestsol.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eliewieselfoundation.org/" TargetMode="External"/><Relationship Id="rId2" Type="http://schemas.openxmlformats.org/officeDocument/2006/relationships/notesSlide" Target="../notesSlides/notesSlide13.xml"/><Relationship Id="rId1" Type="http://schemas.openxmlformats.org/officeDocument/2006/relationships/slideLayout" Target="../slideLayouts/slideLayout8.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ushmm.org/wlc/en/article.php?ModuleId=10005143"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electsmart.com/FREE/test/tq.php?kqid=28652&amp;kq=12"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maxwell.syr.edu/plegal/TIPS/solution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maxwell.syr.edu/plegal/tips.html" TargetMode="External"/></Relationships>
</file>

<file path=ppt/slides/_rels/slide8.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2.maxwell.syr.edu/plegal/TIPS/select.html" TargetMode="External"/><Relationship Id="rId4" Type="http://schemas.openxmlformats.org/officeDocument/2006/relationships/hyperlink" Target="http://www2.maxwell.syr.edu/plegal/TIPS/info.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www2.maxwell.syr.edu/plegal/TIPS/identify.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371600"/>
            <a:ext cx="8763000" cy="1828800"/>
          </a:xfrm>
        </p:spPr>
        <p:txBody>
          <a:bodyPr>
            <a:normAutofit fontScale="90000"/>
          </a:bodyPr>
          <a:lstStyle/>
          <a:p>
            <a:r>
              <a:rPr lang="en-US" sz="4000" dirty="0" smtClean="0"/>
              <a:t>The dangers of </a:t>
            </a:r>
            <a:r>
              <a:rPr lang="en-US" sz="4000" dirty="0" smtClean="0"/>
              <a:t>social apathy</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dirty="0" smtClean="0"/>
              <a:t>Patricia Silva</a:t>
            </a:r>
          </a:p>
          <a:p>
            <a:r>
              <a:rPr lang="en-US" dirty="0" smtClean="0"/>
              <a:t>Truman High School</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Develop Solutions</a:t>
            </a:r>
            <a:endParaRPr lang="en-US" dirty="0"/>
          </a:p>
        </p:txBody>
      </p:sp>
      <p:sp>
        <p:nvSpPr>
          <p:cNvPr id="3" name="Content Placeholder 2"/>
          <p:cNvSpPr>
            <a:spLocks noGrp="1"/>
          </p:cNvSpPr>
          <p:nvPr>
            <p:ph idx="1"/>
          </p:nvPr>
        </p:nvSpPr>
        <p:spPr/>
        <p:txBody>
          <a:bodyPr>
            <a:normAutofit/>
          </a:bodyPr>
          <a:lstStyle/>
          <a:p>
            <a:pPr>
              <a:buNone/>
            </a:pPr>
            <a:r>
              <a:rPr lang="en-US" dirty="0" smtClean="0"/>
              <a:t> </a:t>
            </a:r>
          </a:p>
          <a:p>
            <a:pPr>
              <a:buNone/>
            </a:pPr>
            <a:r>
              <a:rPr lang="en-US" dirty="0" smtClean="0"/>
              <a:t>How can we make it better?</a:t>
            </a:r>
          </a:p>
          <a:p>
            <a:endParaRPr lang="en-US" dirty="0" smtClean="0"/>
          </a:p>
          <a:p>
            <a:r>
              <a:rPr lang="en-US" dirty="0" smtClean="0"/>
              <a:t>Eliminate or lessen its causes </a:t>
            </a:r>
          </a:p>
          <a:p>
            <a:endParaRPr lang="en-US" dirty="0" smtClean="0"/>
          </a:p>
          <a:p>
            <a:r>
              <a:rPr lang="en-US" dirty="0" smtClean="0"/>
              <a:t>Improve an existing policy</a:t>
            </a:r>
          </a:p>
          <a:p>
            <a:pPr>
              <a:buNone/>
            </a:pPr>
            <a:endParaRPr lang="en-US" dirty="0" smtClean="0"/>
          </a:p>
          <a:p>
            <a:endParaRPr lang="en-US" dirty="0" smtClean="0"/>
          </a:p>
          <a:p>
            <a:pPr>
              <a:buNone/>
            </a:pPr>
            <a:r>
              <a:rPr lang="en-US" dirty="0" smtClean="0"/>
              <a:t>Complete your </a:t>
            </a:r>
            <a:r>
              <a:rPr lang="en-US" dirty="0" smtClean="0">
                <a:hlinkClick r:id="rId3"/>
              </a:rPr>
              <a:t>third PPA worksheet</a:t>
            </a:r>
            <a:r>
              <a:rPr lang="en-US" dirty="0" smtClean="0"/>
              <a:t>.</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 the best solution</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After listing 2-3 alternative policies, select the policy that your group prefers.</a:t>
            </a:r>
          </a:p>
          <a:p>
            <a:endParaRPr lang="en-US" dirty="0" smtClean="0"/>
          </a:p>
          <a:p>
            <a:pPr>
              <a:buNone/>
            </a:pPr>
            <a:r>
              <a:rPr lang="en-US" dirty="0" smtClean="0"/>
              <a:t>Your preferred policy should be both feasible and effective.</a:t>
            </a:r>
          </a:p>
          <a:p>
            <a:endParaRPr lang="en-US" dirty="0" smtClean="0"/>
          </a:p>
          <a:p>
            <a:r>
              <a:rPr lang="en-US" dirty="0" smtClean="0"/>
              <a:t>Feasibility refers to the likelihood that your policy would be accepted by those involved and then enacted by the government or government agency. </a:t>
            </a:r>
            <a:br>
              <a:rPr lang="en-US" dirty="0" smtClean="0"/>
            </a:br>
            <a:endParaRPr lang="en-US" dirty="0" smtClean="0"/>
          </a:p>
          <a:p>
            <a:r>
              <a:rPr lang="en-US" dirty="0" smtClean="0"/>
              <a:t>Effectiveness refers to the likelihood that your policy will produce results that lessen the social problem. </a:t>
            </a:r>
            <a:br>
              <a:rPr lang="en-US" dirty="0" smtClean="0"/>
            </a:br>
            <a:endParaRPr lang="en-US" dirty="0" smtClean="0"/>
          </a:p>
          <a:p>
            <a:endParaRPr lang="en-US" dirty="0" smtClean="0"/>
          </a:p>
          <a:p>
            <a:r>
              <a:rPr lang="en-US" dirty="0" smtClean="0"/>
              <a:t>Complete your </a:t>
            </a:r>
            <a:r>
              <a:rPr lang="en-US" dirty="0" smtClean="0">
                <a:hlinkClick r:id="rId3"/>
              </a:rPr>
              <a:t>fourth PPA worksheet</a:t>
            </a:r>
            <a:r>
              <a:rPr lang="en-US" dirty="0" smtClean="0"/>
              <a:t>.</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Product</a:t>
            </a:r>
            <a:endParaRPr lang="en-US" dirty="0"/>
          </a:p>
        </p:txBody>
      </p:sp>
      <p:sp>
        <p:nvSpPr>
          <p:cNvPr id="3" name="Content Placeholder 2"/>
          <p:cNvSpPr>
            <a:spLocks noGrp="1"/>
          </p:cNvSpPr>
          <p:nvPr>
            <p:ph idx="1"/>
          </p:nvPr>
        </p:nvSpPr>
        <p:spPr/>
        <p:txBody>
          <a:bodyPr/>
          <a:lstStyle/>
          <a:p>
            <a:endParaRPr lang="en-US" dirty="0" smtClean="0"/>
          </a:p>
          <a:p>
            <a:r>
              <a:rPr lang="en-US" dirty="0" smtClean="0"/>
              <a:t>Create a group PowerPoint Presentation using all four of your PPA worksheets.</a:t>
            </a:r>
          </a:p>
          <a:p>
            <a:pPr>
              <a:buNone/>
            </a:pPr>
            <a:endParaRPr lang="en-US" dirty="0" smtClean="0"/>
          </a:p>
          <a:p>
            <a:pPr>
              <a:buNone/>
            </a:pPr>
            <a:endParaRPr lang="en-US" dirty="0" smtClean="0"/>
          </a:p>
          <a:p>
            <a:r>
              <a:rPr lang="en-US" dirty="0" smtClean="0"/>
              <a:t>Write an individual informative essay analyzing your findings.</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idx="2"/>
          </p:nvPr>
        </p:nvSpPr>
        <p:spPr>
          <a:xfrm>
            <a:off x="457200" y="914400"/>
            <a:ext cx="3008313" cy="5211763"/>
          </a:xfrm>
        </p:spPr>
        <p:txBody>
          <a:bodyPr/>
          <a:lstStyle/>
          <a:p>
            <a:r>
              <a:rPr lang="en-US" sz="2800" dirty="0" smtClean="0"/>
              <a:t>As we read Elie Wiesel’s Night, how APATHETIC </a:t>
            </a:r>
          </a:p>
          <a:p>
            <a:r>
              <a:rPr lang="en-US" sz="2800" dirty="0" smtClean="0"/>
              <a:t>will you be?</a:t>
            </a:r>
          </a:p>
          <a:p>
            <a:endParaRPr lang="en-US" dirty="0"/>
          </a:p>
        </p:txBody>
      </p:sp>
      <p:sp>
        <p:nvSpPr>
          <p:cNvPr id="3" name="Content Placeholder 2"/>
          <p:cNvSpPr>
            <a:spLocks noGrp="1"/>
          </p:cNvSpPr>
          <p:nvPr>
            <p:ph sz="half" idx="1"/>
          </p:nvPr>
        </p:nvSpPr>
        <p:spPr/>
        <p:txBody>
          <a:bodyPr>
            <a:normAutofit fontScale="32500" lnSpcReduction="20000"/>
          </a:bodyPr>
          <a:lstStyle/>
          <a:p>
            <a:pPr>
              <a:buNone/>
            </a:pPr>
            <a:endParaRPr lang="en-US" dirty="0" smtClean="0"/>
          </a:p>
          <a:p>
            <a:pPr>
              <a:buNone/>
            </a:pPr>
            <a:endParaRPr lang="en-US" dirty="0" smtClean="0"/>
          </a:p>
          <a:p>
            <a:pPr>
              <a:buNone/>
            </a:pPr>
            <a:endParaRPr lang="en-US" dirty="0" smtClean="0"/>
          </a:p>
          <a:p>
            <a:pPr>
              <a:buNone/>
            </a:pPr>
            <a:endParaRPr lang="en-US" dirty="0" smtClean="0"/>
          </a:p>
          <a:p>
            <a:pPr indent="0">
              <a:buNone/>
            </a:pPr>
            <a:r>
              <a:rPr lang="en-US" sz="8000" dirty="0" smtClean="0"/>
              <a:t>“I swore never to be silent whenever and wherever human beings endure suffering and humiliation. We must always take sides. Neutrality helps the oppressor, never the victim. Silence encourages the tormentor, never the tormented.” </a:t>
            </a:r>
            <a:br>
              <a:rPr lang="en-US" sz="8000" dirty="0" smtClean="0"/>
            </a:br>
            <a:endParaRPr lang="en-US" sz="8000" dirty="0" smtClean="0"/>
          </a:p>
          <a:p>
            <a:pPr>
              <a:buNone/>
            </a:pPr>
            <a:r>
              <a:rPr lang="en-US" sz="8000" dirty="0" smtClean="0"/>
              <a:t>      </a:t>
            </a:r>
            <a:r>
              <a:rPr lang="en-US" sz="8000" dirty="0" smtClean="0">
                <a:hlinkClick r:id="rId3"/>
              </a:rPr>
              <a:t>Elie Wiesel </a:t>
            </a:r>
            <a:r>
              <a:rPr lang="en-US" sz="8000" dirty="0" smtClean="0"/>
              <a:t/>
            </a:r>
            <a:br>
              <a:rPr lang="en-US" sz="8000" dirty="0" smtClean="0"/>
            </a:br>
            <a:r>
              <a:rPr lang="en-US" sz="4400" dirty="0" smtClean="0"/>
              <a:t/>
            </a:r>
            <a:br>
              <a:rPr lang="en-US" sz="4400" dirty="0" smtClean="0"/>
            </a:br>
            <a:r>
              <a:rPr lang="en-US" dirty="0" smtClean="0"/>
              <a:t/>
            </a:r>
            <a:br>
              <a:rPr lang="en-US" dirty="0" smtClean="0"/>
            </a:br>
            <a:endParaRPr lang="en-US" dirty="0" smtClean="0"/>
          </a:p>
          <a:p>
            <a:endParaRPr lang="en-US" dirty="0"/>
          </a:p>
        </p:txBody>
      </p:sp>
      <p:pic>
        <p:nvPicPr>
          <p:cNvPr id="4" name="Picture 3" descr="images.jpg"/>
          <p:cNvPicPr>
            <a:picLocks noChangeAspect="1"/>
          </p:cNvPicPr>
          <p:nvPr/>
        </p:nvPicPr>
        <p:blipFill>
          <a:blip r:embed="rId4" cstate="print"/>
          <a:stretch>
            <a:fillRect/>
          </a:stretch>
        </p:blipFill>
        <p:spPr>
          <a:xfrm>
            <a:off x="381000" y="3581400"/>
            <a:ext cx="3048000" cy="219456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52160"/>
          </a:xfrm>
        </p:spPr>
        <p:txBody>
          <a:bodyPr>
            <a:normAutofit fontScale="77500" lnSpcReduction="20000"/>
          </a:bodyPr>
          <a:lstStyle/>
          <a:p>
            <a:pPr>
              <a:buNone/>
            </a:pPr>
            <a:endParaRPr lang="en-US" sz="3200" dirty="0" smtClean="0"/>
          </a:p>
          <a:p>
            <a:pPr>
              <a:buNone/>
            </a:pPr>
            <a:endParaRPr lang="en-US" sz="3200" dirty="0" smtClean="0"/>
          </a:p>
          <a:p>
            <a:pPr>
              <a:buNone/>
            </a:pPr>
            <a:endParaRPr lang="en-US" sz="3200" dirty="0" smtClean="0"/>
          </a:p>
          <a:p>
            <a:pPr>
              <a:buNone/>
            </a:pPr>
            <a:endParaRPr lang="en-US" sz="3200" dirty="0" smtClean="0"/>
          </a:p>
          <a:p>
            <a:pPr>
              <a:buNone/>
            </a:pPr>
            <a:endParaRPr lang="en-US" sz="3200" dirty="0" smtClean="0"/>
          </a:p>
          <a:p>
            <a:pPr>
              <a:buNone/>
            </a:pPr>
            <a:endParaRPr lang="en-US" sz="3200" dirty="0" smtClean="0"/>
          </a:p>
          <a:p>
            <a:pPr>
              <a:buNone/>
            </a:pPr>
            <a:endParaRPr lang="en-US" sz="3200" dirty="0" smtClean="0"/>
          </a:p>
          <a:p>
            <a:pPr>
              <a:buNone/>
            </a:pPr>
            <a:endParaRPr lang="en-US" sz="3200" dirty="0" smtClean="0"/>
          </a:p>
          <a:p>
            <a:pPr>
              <a:buNone/>
            </a:pPr>
            <a:endParaRPr lang="en-US" sz="3200" dirty="0" smtClean="0"/>
          </a:p>
          <a:p>
            <a:pPr>
              <a:buNone/>
            </a:pPr>
            <a:endParaRPr lang="en-US" sz="3200" dirty="0" smtClean="0"/>
          </a:p>
          <a:p>
            <a:pPr>
              <a:buNone/>
            </a:pPr>
            <a:endParaRPr lang="en-US" sz="3200" dirty="0" smtClean="0"/>
          </a:p>
          <a:p>
            <a:pPr>
              <a:buNone/>
            </a:pPr>
            <a:r>
              <a:rPr lang="en-US" sz="3200" dirty="0" smtClean="0"/>
              <a:t>“The opposite of love is not hate, it's indifference. “</a:t>
            </a:r>
            <a:br>
              <a:rPr lang="en-US" sz="3200" dirty="0" smtClean="0"/>
            </a:br>
            <a:endParaRPr lang="en-US" sz="3200" dirty="0" smtClean="0"/>
          </a:p>
          <a:p>
            <a:pPr>
              <a:buNone/>
            </a:pPr>
            <a:r>
              <a:rPr lang="en-US" sz="3200" dirty="0" smtClean="0"/>
              <a:t>Elie Wiesel </a:t>
            </a:r>
            <a:r>
              <a:rPr lang="en-US" dirty="0" smtClean="0"/>
              <a:t/>
            </a:r>
            <a:br>
              <a:rPr lang="en-US" dirty="0" smtClean="0"/>
            </a:br>
            <a:r>
              <a:rPr lang="en-US" dirty="0" smtClean="0"/>
              <a:t/>
            </a:r>
            <a:br>
              <a:rPr lang="en-US" dirty="0" smtClean="0"/>
            </a:br>
            <a:endParaRPr lang="en-US" dirty="0"/>
          </a:p>
        </p:txBody>
      </p:sp>
      <p:pic>
        <p:nvPicPr>
          <p:cNvPr id="4" name="Picture 3" descr="Auschwitz-concentration-camp.jpg"/>
          <p:cNvPicPr>
            <a:picLocks noChangeAspect="1"/>
          </p:cNvPicPr>
          <p:nvPr/>
        </p:nvPicPr>
        <p:blipFill>
          <a:blip r:embed="rId3" cstate="print"/>
          <a:stretch>
            <a:fillRect/>
          </a:stretch>
        </p:blipFill>
        <p:spPr>
          <a:xfrm>
            <a:off x="2438400" y="1143000"/>
            <a:ext cx="3810000" cy="28575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228600"/>
            <a:ext cx="4038600" cy="5897563"/>
          </a:xfrm>
        </p:spPr>
        <p:txBody>
          <a:bodyPr>
            <a:noAutofit/>
          </a:bodyPr>
          <a:lstStyle/>
          <a:p>
            <a:pPr>
              <a:buNone/>
            </a:pPr>
            <a:r>
              <a:rPr lang="en-US" sz="2400" dirty="0" smtClean="0"/>
              <a:t>In his memoir, </a:t>
            </a:r>
            <a:r>
              <a:rPr lang="en-US" sz="2400" u="sng" dirty="0" smtClean="0"/>
              <a:t>Night</a:t>
            </a:r>
            <a:r>
              <a:rPr lang="en-US" sz="2400" dirty="0" smtClean="0"/>
              <a:t>, Elie Wiesel went through the very difficult process of finding the words to describe the </a:t>
            </a:r>
            <a:r>
              <a:rPr lang="en-US" sz="2400" dirty="0" smtClean="0">
                <a:hlinkClick r:id="rId3"/>
              </a:rPr>
              <a:t>Holocaust</a:t>
            </a:r>
            <a:r>
              <a:rPr lang="en-US" sz="2400" dirty="0" smtClean="0"/>
              <a:t>, the systematic murder of millions of innocent people.  It took him quite some time for him to feel that he was ready to mentally “revisit” the memory of the deaths of his family and the destruction of the world he had known as a child.   </a:t>
            </a:r>
          </a:p>
        </p:txBody>
      </p:sp>
      <p:pic>
        <p:nvPicPr>
          <p:cNvPr id="6" name="Content Placeholder 5" descr="BuchenwaldBlock56.jpg"/>
          <p:cNvPicPr>
            <a:picLocks noGrp="1" noChangeAspect="1"/>
          </p:cNvPicPr>
          <p:nvPr>
            <p:ph sz="half" idx="2"/>
          </p:nvPr>
        </p:nvPicPr>
        <p:blipFill>
          <a:blip r:embed="rId4" cstate="print"/>
          <a:stretch>
            <a:fillRect/>
          </a:stretch>
        </p:blipFill>
        <p:spPr>
          <a:xfrm>
            <a:off x="4648200" y="2222500"/>
            <a:ext cx="4038600" cy="3281363"/>
          </a:xfr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533400"/>
            <a:ext cx="4038600" cy="5592763"/>
          </a:xfrm>
        </p:spPr>
        <p:txBody>
          <a:bodyPr>
            <a:normAutofit fontScale="92500" lnSpcReduction="20000"/>
          </a:bodyPr>
          <a:lstStyle/>
          <a:p>
            <a:pPr>
              <a:buNone/>
            </a:pPr>
            <a:r>
              <a:rPr lang="en-US" sz="2400" dirty="0" smtClean="0"/>
              <a:t>As a survivor of one of the most horrifying moments in our collective history, Wiesel is not alone.  Unfortunately, there have been too many accounts of horrible crimes against humanity.</a:t>
            </a:r>
          </a:p>
          <a:p>
            <a:endParaRPr lang="en-US" sz="2400" dirty="0" smtClean="0"/>
          </a:p>
          <a:p>
            <a:pPr>
              <a:buNone/>
            </a:pPr>
            <a:r>
              <a:rPr lang="en-US" sz="2400" dirty="0" smtClean="0"/>
              <a:t>Each time we hear about genocides, most of us ask “How could that have happened?” and “Why didn’t anyone do anything to stop this?”</a:t>
            </a:r>
          </a:p>
          <a:p>
            <a:endParaRPr lang="en-US" sz="2400" dirty="0" smtClean="0"/>
          </a:p>
          <a:p>
            <a:pPr>
              <a:buNone/>
            </a:pPr>
            <a:r>
              <a:rPr lang="en-US" sz="2400" dirty="0" smtClean="0"/>
              <a:t>The first part of the answer is usually APATHY.</a:t>
            </a:r>
          </a:p>
          <a:p>
            <a:endParaRPr lang="en-US" sz="2400" dirty="0"/>
          </a:p>
        </p:txBody>
      </p:sp>
      <p:pic>
        <p:nvPicPr>
          <p:cNvPr id="6" name="Content Placeholder 5" descr="dead13.jpg"/>
          <p:cNvPicPr>
            <a:picLocks noGrp="1" noChangeAspect="1"/>
          </p:cNvPicPr>
          <p:nvPr>
            <p:ph sz="half" idx="2"/>
          </p:nvPr>
        </p:nvPicPr>
        <p:blipFill>
          <a:blip r:embed="rId3" cstate="print"/>
          <a:stretch>
            <a:fillRect/>
          </a:stretch>
        </p:blipFill>
        <p:spPr>
          <a:xfrm>
            <a:off x="4953000" y="762000"/>
            <a:ext cx="3535144" cy="4525963"/>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APATHY?</a:t>
            </a:r>
            <a:endParaRPr lang="en-US" dirty="0"/>
          </a:p>
        </p:txBody>
      </p:sp>
      <p:sp>
        <p:nvSpPr>
          <p:cNvPr id="3" name="Content Placeholder 2"/>
          <p:cNvSpPr>
            <a:spLocks noGrp="1"/>
          </p:cNvSpPr>
          <p:nvPr>
            <p:ph idx="1"/>
          </p:nvPr>
        </p:nvSpPr>
        <p:spPr/>
        <p:txBody>
          <a:bodyPr/>
          <a:lstStyle/>
          <a:p>
            <a:pPr>
              <a:buNone/>
            </a:pPr>
            <a:r>
              <a:rPr lang="en-US" dirty="0" smtClean="0"/>
              <a:t>In the Merriam-Webster dictionary, APATHY is defined as :</a:t>
            </a:r>
          </a:p>
          <a:p>
            <a:pPr>
              <a:buNone/>
            </a:pPr>
            <a:endParaRPr lang="en-US" dirty="0" smtClean="0"/>
          </a:p>
          <a:p>
            <a:r>
              <a:rPr lang="en-US" dirty="0" smtClean="0"/>
              <a:t>1</a:t>
            </a:r>
            <a:r>
              <a:rPr lang="en-US" b="1" dirty="0" smtClean="0"/>
              <a:t>:</a:t>
            </a:r>
            <a:r>
              <a:rPr lang="en-US" dirty="0" smtClean="0"/>
              <a:t> lack of feeling or emotion </a:t>
            </a:r>
          </a:p>
          <a:p>
            <a:r>
              <a:rPr lang="en-US" dirty="0" smtClean="0"/>
              <a:t>2</a:t>
            </a:r>
            <a:r>
              <a:rPr lang="en-US" b="1" dirty="0" smtClean="0"/>
              <a:t>:</a:t>
            </a:r>
            <a:r>
              <a:rPr lang="en-US" dirty="0" smtClean="0"/>
              <a:t> lack of interest or concern</a:t>
            </a:r>
          </a:p>
          <a:p>
            <a:pPr>
              <a:buNone/>
            </a:pPr>
            <a:endParaRPr lang="en-US" dirty="0" smtClean="0"/>
          </a:p>
          <a:p>
            <a:pPr>
              <a:buNone/>
            </a:pPr>
            <a:r>
              <a:rPr lang="en-US" dirty="0" smtClean="0"/>
              <a:t>How </a:t>
            </a:r>
            <a:r>
              <a:rPr lang="en-US" dirty="0" smtClean="0">
                <a:hlinkClick r:id="rId3"/>
              </a:rPr>
              <a:t>APATHETIC</a:t>
            </a:r>
            <a:r>
              <a:rPr lang="en-US" dirty="0" smtClean="0"/>
              <a:t> are you?  Take the following quiz to find out.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you do?</a:t>
            </a:r>
            <a:endParaRPr lang="en-US" dirty="0"/>
          </a:p>
        </p:txBody>
      </p:sp>
      <p:sp>
        <p:nvSpPr>
          <p:cNvPr id="3" name="Content Placeholder 2"/>
          <p:cNvSpPr>
            <a:spLocks noGrp="1"/>
          </p:cNvSpPr>
          <p:nvPr>
            <p:ph sz="half" idx="1"/>
          </p:nvPr>
        </p:nvSpPr>
        <p:spPr/>
        <p:txBody>
          <a:bodyPr>
            <a:normAutofit fontScale="77500" lnSpcReduction="20000"/>
          </a:bodyPr>
          <a:lstStyle/>
          <a:p>
            <a:pPr indent="0">
              <a:buNone/>
            </a:pPr>
            <a:r>
              <a:rPr lang="en-US" sz="2400" dirty="0" smtClean="0"/>
              <a:t>Although it may seem that we are all APATHETIC at some point of our lives, AWARENESS is the first step to making sure that horrors like the Holocaust and other genocides never happen again.</a:t>
            </a:r>
          </a:p>
          <a:p>
            <a:pPr indent="0">
              <a:buNone/>
            </a:pPr>
            <a:endParaRPr lang="en-US" sz="2400" dirty="0" smtClean="0"/>
          </a:p>
          <a:p>
            <a:pPr indent="0">
              <a:buNone/>
            </a:pPr>
            <a:endParaRPr lang="en-US" sz="2400" dirty="0" smtClean="0"/>
          </a:p>
          <a:p>
            <a:pPr indent="0">
              <a:buNone/>
            </a:pPr>
            <a:r>
              <a:rPr lang="en-US" sz="2400" dirty="0" smtClean="0"/>
              <a:t>"Apathy is one of the characteristic responses of any living organism when it is subjected to stimuli too intense or too complicated to cope with. The cure for apathy is </a:t>
            </a:r>
            <a:r>
              <a:rPr lang="en-US" sz="2500" dirty="0" smtClean="0"/>
              <a:t>comprehension.“</a:t>
            </a:r>
          </a:p>
          <a:p>
            <a:pPr indent="0">
              <a:buNone/>
            </a:pPr>
            <a:r>
              <a:rPr lang="en-US" sz="2500" dirty="0" smtClean="0"/>
              <a:t> John Dos </a:t>
            </a:r>
            <a:r>
              <a:rPr lang="en-US" sz="2500" dirty="0" err="1" smtClean="0"/>
              <a:t>Passos</a:t>
            </a:r>
            <a:r>
              <a:rPr lang="en-US" sz="2500" dirty="0" smtClean="0"/>
              <a:t> </a:t>
            </a:r>
          </a:p>
        </p:txBody>
      </p:sp>
      <p:sp>
        <p:nvSpPr>
          <p:cNvPr id="5" name="Content Placeholder 4"/>
          <p:cNvSpPr>
            <a:spLocks noGrp="1"/>
          </p:cNvSpPr>
          <p:nvPr>
            <p:ph sz="half" idx="2"/>
          </p:nvPr>
        </p:nvSpPr>
        <p:spPr/>
        <p:txBody>
          <a:bodyPr>
            <a:normAutofit fontScale="77500" lnSpcReduction="20000"/>
          </a:bodyPr>
          <a:lstStyle/>
          <a:p>
            <a:endParaRPr lang="en-US" dirty="0"/>
          </a:p>
        </p:txBody>
      </p:sp>
      <p:pic>
        <p:nvPicPr>
          <p:cNvPr id="4" name="Picture 3" descr="dead15.jpg"/>
          <p:cNvPicPr>
            <a:picLocks noChangeAspect="1"/>
          </p:cNvPicPr>
          <p:nvPr/>
        </p:nvPicPr>
        <p:blipFill>
          <a:blip r:embed="rId3" cstate="print"/>
          <a:stretch>
            <a:fillRect/>
          </a:stretch>
        </p:blipFill>
        <p:spPr>
          <a:xfrm>
            <a:off x="5257800" y="1600200"/>
            <a:ext cx="3136900" cy="46990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Your Task</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dirty="0" smtClean="0"/>
              <a:t>In studying an issue to be recognized as a social problem, we will apply the steps of the TIPS Public Policy Analysis </a:t>
            </a:r>
          </a:p>
          <a:p>
            <a:pPr>
              <a:buNone/>
            </a:pPr>
            <a:endParaRPr lang="en-US" dirty="0" smtClean="0"/>
          </a:p>
          <a:p>
            <a:pPr>
              <a:buNone/>
            </a:pPr>
            <a:r>
              <a:rPr lang="en-US" dirty="0" smtClean="0"/>
              <a:t>Your task is to develop a </a:t>
            </a:r>
            <a:r>
              <a:rPr lang="en-US" dirty="0" smtClean="0">
                <a:hlinkClick r:id="rId3"/>
              </a:rPr>
              <a:t>Public Policy</a:t>
            </a:r>
            <a:r>
              <a:rPr lang="en-US" dirty="0" smtClean="0"/>
              <a:t>, using the </a:t>
            </a:r>
            <a:r>
              <a:rPr lang="en-US" dirty="0" smtClean="0">
                <a:hlinkClick r:id="rId4"/>
              </a:rPr>
              <a:t>TIPS</a:t>
            </a:r>
            <a:r>
              <a:rPr lang="en-US" dirty="0" smtClean="0"/>
              <a:t> Website, that local communities can follow to deal with any </a:t>
            </a:r>
            <a:r>
              <a:rPr lang="en-US" b="1" u="sng" dirty="0" smtClean="0"/>
              <a:t>one</a:t>
            </a:r>
            <a:r>
              <a:rPr lang="en-US" dirty="0" smtClean="0"/>
              <a:t> of the issues :</a:t>
            </a:r>
          </a:p>
          <a:p>
            <a:pPr>
              <a:buNone/>
            </a:pPr>
            <a:endParaRPr lang="en-US" dirty="0" smtClean="0"/>
          </a:p>
          <a:p>
            <a:r>
              <a:rPr lang="en-US" dirty="0" smtClean="0"/>
              <a:t>Bullying</a:t>
            </a:r>
          </a:p>
          <a:p>
            <a:r>
              <a:rPr lang="en-US" dirty="0" smtClean="0"/>
              <a:t>Discrimination against Immigrants </a:t>
            </a:r>
          </a:p>
          <a:p>
            <a:r>
              <a:rPr lang="en-US" dirty="0" smtClean="0"/>
              <a:t>Police Abuse (shootings, “Stop and Frisk”)</a:t>
            </a:r>
          </a:p>
          <a:p>
            <a:r>
              <a:rPr lang="en-US" dirty="0" smtClean="0"/>
              <a:t>Poverty (Unemployment/Homelessness)</a:t>
            </a:r>
          </a:p>
          <a:p>
            <a:r>
              <a:rPr lang="en-US" dirty="0" smtClean="0"/>
              <a:t>Poor academic performance (absenteeism/dropping out, low morale, vandalism)</a:t>
            </a:r>
          </a:p>
          <a:p>
            <a:r>
              <a:rPr lang="en-US" dirty="0" smtClean="0"/>
              <a:t>Physical and Emotional Abuse (Spouse or Child)</a:t>
            </a:r>
          </a:p>
          <a:p>
            <a:r>
              <a:rPr lang="en-US" dirty="0" smtClean="0"/>
              <a:t>Violence (school, gang, guns, repeat offenders…)</a:t>
            </a:r>
          </a:p>
          <a:p>
            <a:r>
              <a:rPr lang="en-US" dirty="0" smtClean="0"/>
              <a:t>Drug use </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Define the Problem</a:t>
            </a:r>
            <a:endParaRPr lang="en-US" dirty="0"/>
          </a:p>
        </p:txBody>
      </p:sp>
      <p:sp>
        <p:nvSpPr>
          <p:cNvPr id="3" name="Content Placeholder 2"/>
          <p:cNvSpPr>
            <a:spLocks noGrp="1"/>
          </p:cNvSpPr>
          <p:nvPr>
            <p:ph idx="1"/>
          </p:nvPr>
        </p:nvSpPr>
        <p:spPr/>
        <p:txBody>
          <a:bodyPr>
            <a:normAutofit fontScale="85000" lnSpcReduction="20000"/>
          </a:bodyPr>
          <a:lstStyle/>
          <a:p>
            <a:pPr indent="0">
              <a:buNone/>
            </a:pPr>
            <a:r>
              <a:rPr lang="en-US" dirty="0" smtClean="0"/>
              <a:t>As a public policy analyst, your group will first need to select a problem topic and then specifically define a social problem. A social problem is a condition that at least some people in a community view as being undesirable. </a:t>
            </a:r>
          </a:p>
          <a:p>
            <a:pPr>
              <a:buNone/>
            </a:pPr>
            <a:endParaRPr lang="en-US" dirty="0" smtClean="0"/>
          </a:p>
          <a:p>
            <a:r>
              <a:rPr lang="en-US" dirty="0" smtClean="0"/>
              <a:t>From the </a:t>
            </a:r>
            <a:r>
              <a:rPr lang="en-US" dirty="0" smtClean="0">
                <a:hlinkClick r:id="rId3" action="ppaction://hlinksldjump"/>
              </a:rPr>
              <a:t>list</a:t>
            </a:r>
            <a:r>
              <a:rPr lang="en-US" dirty="0" smtClean="0"/>
              <a:t>, select a social problem that everyone would be interested in studying. </a:t>
            </a:r>
          </a:p>
          <a:p>
            <a:r>
              <a:rPr lang="en-US" dirty="0" smtClean="0"/>
              <a:t>Decide on the specific community location (our school, your neighborhood, city/state)  in which to study the problem </a:t>
            </a:r>
          </a:p>
          <a:p>
            <a:r>
              <a:rPr lang="en-US" dirty="0" smtClean="0"/>
              <a:t>Define your specific social problem by using one of methods in the </a:t>
            </a:r>
            <a:r>
              <a:rPr lang="en-US" dirty="0" smtClean="0">
                <a:hlinkClick r:id="rId4" action="ppaction://hlinkfile"/>
              </a:rPr>
              <a:t>Information Tools</a:t>
            </a:r>
            <a:r>
              <a:rPr lang="en-US" dirty="0" smtClean="0"/>
              <a:t>. </a:t>
            </a:r>
          </a:p>
          <a:p>
            <a:r>
              <a:rPr lang="en-US" dirty="0" smtClean="0"/>
              <a:t>Complete your </a:t>
            </a:r>
            <a:r>
              <a:rPr lang="en-US" dirty="0" smtClean="0">
                <a:hlinkClick r:id="rId5"/>
              </a:rPr>
              <a:t>first PPA worksheet</a:t>
            </a:r>
            <a:r>
              <a:rPr lang="en-US" dirty="0" smtClean="0"/>
              <a:t>.</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Identify causes</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Why is this happening?</a:t>
            </a:r>
          </a:p>
          <a:p>
            <a:pPr>
              <a:buNone/>
            </a:pPr>
            <a:endParaRPr lang="en-US" dirty="0" smtClean="0"/>
          </a:p>
          <a:p>
            <a:r>
              <a:rPr lang="en-US" dirty="0" smtClean="0"/>
              <a:t>The goal of these activities is to develop problem solving skills through using the Internet. Therefore, this step requires your group to use the Internet to locate at least three different types of evidence to support the existence of your problem.</a:t>
            </a:r>
          </a:p>
          <a:p>
            <a:endParaRPr lang="en-US" dirty="0" smtClean="0"/>
          </a:p>
          <a:p>
            <a:endParaRPr lang="en-US" dirty="0" smtClean="0"/>
          </a:p>
          <a:p>
            <a:r>
              <a:rPr lang="en-US" dirty="0" smtClean="0"/>
              <a:t>Complete your </a:t>
            </a:r>
            <a:r>
              <a:rPr lang="en-US" dirty="0" smtClean="0">
                <a:hlinkClick r:id="rId3"/>
              </a:rPr>
              <a:t>second PPA worksheet</a:t>
            </a:r>
            <a:r>
              <a:rPr lang="en-US" dirty="0" smtClean="0"/>
              <a:t>.</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685</TotalTime>
  <Words>699</Words>
  <Application>Microsoft Office PowerPoint</Application>
  <PresentationFormat>On-screen Show (4:3)</PresentationFormat>
  <Paragraphs>109</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The dangers of social apathy </vt:lpstr>
      <vt:lpstr>PowerPoint Presentation</vt:lpstr>
      <vt:lpstr>PowerPoint Presentation</vt:lpstr>
      <vt:lpstr>PowerPoint Presentation</vt:lpstr>
      <vt:lpstr>What is APATHY?</vt:lpstr>
      <vt:lpstr>What can you do?</vt:lpstr>
      <vt:lpstr>Your Task</vt:lpstr>
      <vt:lpstr>Define the Problem</vt:lpstr>
      <vt:lpstr>Identify causes</vt:lpstr>
      <vt:lpstr>Develop Solutions</vt:lpstr>
      <vt:lpstr>Select the best solution</vt:lpstr>
      <vt:lpstr>Final Product</vt:lpstr>
      <vt:lpstr>PowerPoint Presentation</vt:lpstr>
    </vt:vector>
  </TitlesOfParts>
  <Company>New York City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dangers of apathy</dc:title>
  <dc:creator>NYCDOE Administration</dc:creator>
  <cp:lastModifiedBy>Joe Montecalvo</cp:lastModifiedBy>
  <cp:revision>57</cp:revision>
  <dcterms:created xsi:type="dcterms:W3CDTF">2013-01-28T17:44:13Z</dcterms:created>
  <dcterms:modified xsi:type="dcterms:W3CDTF">2013-02-06T17:59:48Z</dcterms:modified>
</cp:coreProperties>
</file>