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8" r:id="rId3"/>
    <p:sldId id="257" r:id="rId4"/>
    <p:sldId id="259" r:id="rId5"/>
    <p:sldId id="260" r:id="rId6"/>
    <p:sldId id="266" r:id="rId7"/>
    <p:sldId id="262" r:id="rId8"/>
    <p:sldId id="267" r:id="rId9"/>
    <p:sldId id="263" r:id="rId10"/>
    <p:sldId id="268" r:id="rId11"/>
    <p:sldId id="269" r:id="rId12"/>
    <p:sldId id="270" r:id="rId13"/>
    <p:sldId id="271" r:id="rId14"/>
    <p:sldId id="272" r:id="rId15"/>
    <p:sldId id="276" r:id="rId16"/>
    <p:sldId id="273" r:id="rId17"/>
    <p:sldId id="277" r:id="rId18"/>
    <p:sldId id="274" r:id="rId19"/>
    <p:sldId id="275" r:id="rId20"/>
    <p:sldId id="278" r:id="rId21"/>
    <p:sldId id="279" r:id="rId22"/>
    <p:sldId id="280"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697" autoAdjust="0"/>
  </p:normalViewPr>
  <p:slideViewPr>
    <p:cSldViewPr>
      <p:cViewPr varScale="1">
        <p:scale>
          <a:sx n="100" d="100"/>
          <a:sy n="100" d="100"/>
        </p:scale>
        <p:origin x="-29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EC642581-B56C-4B27-928F-6E9C21D08AC4}" type="datetimeFigureOut">
              <a:rPr lang="en-US" smtClean="0"/>
              <a:pPr/>
              <a:t>4/11/2013</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2DDF4466-1728-4516-A5B0-6F285D9DAAF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C642581-B56C-4B27-928F-6E9C21D08AC4}" type="datetimeFigureOut">
              <a:rPr lang="en-US" smtClean="0"/>
              <a:pPr/>
              <a:t>4/11/2013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DF4466-1728-4516-A5B0-6F285D9DAAF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C642581-B56C-4B27-928F-6E9C21D08AC4}" type="datetimeFigureOut">
              <a:rPr lang="en-US" smtClean="0"/>
              <a:pPr/>
              <a:t>4/11/2013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DF4466-1728-4516-A5B0-6F285D9DAAF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EC642581-B56C-4B27-928F-6E9C21D08AC4}" type="datetimeFigureOut">
              <a:rPr lang="en-US" smtClean="0"/>
              <a:pPr/>
              <a:t>4/11/2013</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2DDF4466-1728-4516-A5B0-6F285D9DAAF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EC642581-B56C-4B27-928F-6E9C21D08AC4}" type="datetimeFigureOut">
              <a:rPr lang="en-US" smtClean="0"/>
              <a:pPr/>
              <a:t>4/11/2013</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2DDF4466-1728-4516-A5B0-6F285D9DAAF7}"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EC642581-B56C-4B27-928F-6E9C21D08AC4}" type="datetimeFigureOut">
              <a:rPr lang="en-US" smtClean="0"/>
              <a:pPr/>
              <a:t>4/11/2013</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2DDF4466-1728-4516-A5B0-6F285D9DAAF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EC642581-B56C-4B27-928F-6E9C21D08AC4}" type="datetimeFigureOut">
              <a:rPr lang="en-US" smtClean="0"/>
              <a:pPr/>
              <a:t>4/11/2013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2DDF4466-1728-4516-A5B0-6F285D9DAAF7}"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EC642581-B56C-4B27-928F-6E9C21D08AC4}" type="datetimeFigureOut">
              <a:rPr lang="en-US" smtClean="0"/>
              <a:pPr/>
              <a:t>4/11/2013</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DF4466-1728-4516-A5B0-6F285D9DAAF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C642581-B56C-4B27-928F-6E9C21D08AC4}" type="datetimeFigureOut">
              <a:rPr lang="en-US" smtClean="0"/>
              <a:pPr/>
              <a:t>4/11/2013</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DF4466-1728-4516-A5B0-6F285D9DAAF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EC642581-B56C-4B27-928F-6E9C21D08AC4}" type="datetimeFigureOut">
              <a:rPr lang="en-US" smtClean="0"/>
              <a:pPr/>
              <a:t>4/11/2013</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DF4466-1728-4516-A5B0-6F285D9DAAF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EC642581-B56C-4B27-928F-6E9C21D08AC4}" type="datetimeFigureOut">
              <a:rPr lang="en-US" smtClean="0"/>
              <a:pPr/>
              <a:t>4/11/2013</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2DDF4466-1728-4516-A5B0-6F285D9DAAF7}"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EC642581-B56C-4B27-928F-6E9C21D08AC4}" type="datetimeFigureOut">
              <a:rPr lang="en-US" smtClean="0"/>
              <a:pPr/>
              <a:t>4/11/2013</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2DDF4466-1728-4516-A5B0-6F285D9DAAF7}"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answers.yahoo.com/question/index?qid=20081123064645AAqK0gM"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diffuser.fm/miller-lite-roadie-commercial-whats-the-song/" TargetMode="External"/><Relationship Id="rId2" Type="http://schemas.openxmlformats.org/officeDocument/2006/relationships/hyperlink" Target="http://www.youtube.com/watch?v=GWi0wXchZeg"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sadd.org/" TargetMode="Externa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cite_note-3"/><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cite_note-4"/><Relationship Id="rId2" Type="http://schemas.openxmlformats.org/officeDocument/2006/relationships/hyperlink" Target="http://en.wikipedia.org/wiki/Blood_alcohol_content" TargetMode="External"/><Relationship Id="rId1" Type="http://schemas.openxmlformats.org/officeDocument/2006/relationships/slideLayout" Target="../slideLayouts/slideLayout6.xml"/><Relationship Id="rId4" Type="http://schemas.openxmlformats.org/officeDocument/2006/relationships/hyperlink" Target="#cite_note-ignition-5"/></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cite_note-eightpoint-11"/><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hyperlink" Target="http://www.ehow.com/info_8622390_average-insurance-costs-18yearold-boy.html#ixzz2JIIENOyt"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hyperlink" Target="http://www.ehow.com/info_8643370_average-auto-insurance-teenage-driver.html#ixzz2JIJIwbtH"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Teenage Drinking &amp; Driving</a:t>
            </a:r>
            <a:endParaRPr lang="en-US" dirty="0"/>
          </a:p>
        </p:txBody>
      </p:sp>
      <p:sp>
        <p:nvSpPr>
          <p:cNvPr id="3" name="Subtitle 2"/>
          <p:cNvSpPr>
            <a:spLocks noGrp="1"/>
          </p:cNvSpPr>
          <p:nvPr>
            <p:ph type="subTitle" idx="1"/>
          </p:nvPr>
        </p:nvSpPr>
        <p:spPr/>
        <p:txBody>
          <a:bodyPr>
            <a:normAutofit fontScale="77500" lnSpcReduction="20000"/>
          </a:bodyPr>
          <a:lstStyle/>
          <a:p>
            <a:r>
              <a:rPr lang="en-US" dirty="0" smtClean="0"/>
              <a:t>Mr. Schoenberg</a:t>
            </a:r>
          </a:p>
          <a:p>
            <a:r>
              <a:rPr lang="en-US" dirty="0" smtClean="0"/>
              <a:t>Cardinal Spellman High School</a:t>
            </a:r>
          </a:p>
          <a:p>
            <a:r>
              <a:rPr lang="en-US" dirty="0" smtClean="0"/>
              <a:t>jschoenberg@cardinalspellman.org</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Gather the Evidence</a:t>
            </a:r>
            <a:endParaRPr lang="en-US" dirty="0"/>
          </a:p>
        </p:txBody>
      </p:sp>
      <p:sp>
        <p:nvSpPr>
          <p:cNvPr id="3" name="Rectangle 2"/>
          <p:cNvSpPr/>
          <p:nvPr/>
        </p:nvSpPr>
        <p:spPr>
          <a:xfrm>
            <a:off x="457200" y="1905000"/>
            <a:ext cx="7620000" cy="1815882"/>
          </a:xfrm>
          <a:prstGeom prst="rect">
            <a:avLst/>
          </a:prstGeom>
        </p:spPr>
        <p:txBody>
          <a:bodyPr wrap="square">
            <a:spAutoFit/>
          </a:bodyPr>
          <a:lstStyle/>
          <a:p>
            <a:r>
              <a:rPr lang="en-US" sz="2800" dirty="0" smtClean="0"/>
              <a:t>1 in 5 teen drivers involved in fatal crashes had some alcohol in their system in 2010. Most of these drivers (81%) had BACs* higher than the legal limit for adults</a:t>
            </a:r>
            <a:endParaRPr lang="en-US" sz="2800" dirty="0"/>
          </a:p>
        </p:txBody>
      </p:sp>
      <p:pic>
        <p:nvPicPr>
          <p:cNvPr id="13314" name="Picture 2" descr="http://abcdrivingclinic.files.wordpress.com/2012/10/drunk-driving-accident2.jpg"/>
          <p:cNvPicPr>
            <a:picLocks noChangeAspect="1" noChangeArrowheads="1"/>
          </p:cNvPicPr>
          <p:nvPr/>
        </p:nvPicPr>
        <p:blipFill>
          <a:blip r:embed="rId2" cstate="print"/>
          <a:srcRect/>
          <a:stretch>
            <a:fillRect/>
          </a:stretch>
        </p:blipFill>
        <p:spPr bwMode="auto">
          <a:xfrm>
            <a:off x="1219200" y="3810000"/>
            <a:ext cx="5476875" cy="2933701"/>
          </a:xfrm>
          <a:prstGeom prst="rect">
            <a:avLst/>
          </a:prstGeom>
          <a:noFill/>
        </p:spPr>
      </p:pic>
      <p:sp>
        <p:nvSpPr>
          <p:cNvPr id="5" name="TextBox 4"/>
          <p:cNvSpPr txBox="1"/>
          <p:nvPr/>
        </p:nvSpPr>
        <p:spPr>
          <a:xfrm>
            <a:off x="6858000" y="5486400"/>
            <a:ext cx="2286000" cy="646331"/>
          </a:xfrm>
          <a:prstGeom prst="rect">
            <a:avLst/>
          </a:prstGeom>
          <a:noFill/>
        </p:spPr>
        <p:txBody>
          <a:bodyPr wrap="square" rtlCol="0">
            <a:spAutoFit/>
          </a:bodyPr>
          <a:lstStyle/>
          <a:p>
            <a:r>
              <a:rPr lang="en-US" dirty="0" smtClean="0"/>
              <a:t>Step 2 of the PPA:  Gather the Evidence</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a:t>
            </a:r>
            <a:endParaRPr lang="en-US" dirty="0"/>
          </a:p>
        </p:txBody>
      </p:sp>
      <p:sp>
        <p:nvSpPr>
          <p:cNvPr id="3" name="Rectangle 2"/>
          <p:cNvSpPr/>
          <p:nvPr/>
        </p:nvSpPr>
        <p:spPr>
          <a:xfrm>
            <a:off x="609600" y="2133600"/>
            <a:ext cx="7772400" cy="2677656"/>
          </a:xfrm>
          <a:prstGeom prst="rect">
            <a:avLst/>
          </a:prstGeom>
        </p:spPr>
        <p:txBody>
          <a:bodyPr wrap="square">
            <a:spAutoFit/>
          </a:bodyPr>
          <a:lstStyle/>
          <a:p>
            <a:r>
              <a:rPr lang="en-US" sz="2400" dirty="0"/>
              <a:t>There are several explanations for the disproportionately high numbers of teenage alcohol-related motor vehicle accidents - explanations that range from the false notion on "teenage invincibility" to the increase in personal freedoms (i.e. reaching the legal ages for driving and later, for drinking). </a:t>
            </a:r>
            <a:r>
              <a:rPr lang="en-US" sz="2400" dirty="0" smtClean="0"/>
              <a:t/>
            </a:r>
            <a:br>
              <a:rPr lang="en-US" sz="2400" dirty="0" smtClean="0"/>
            </a:br>
            <a:endParaRPr lang="en-US" sz="2400" dirty="0"/>
          </a:p>
        </p:txBody>
      </p:sp>
      <p:sp>
        <p:nvSpPr>
          <p:cNvPr id="4" name="TextBox 3"/>
          <p:cNvSpPr txBox="1"/>
          <p:nvPr/>
        </p:nvSpPr>
        <p:spPr>
          <a:xfrm>
            <a:off x="2638868" y="6488668"/>
            <a:ext cx="3906454" cy="369332"/>
          </a:xfrm>
          <a:prstGeom prst="rect">
            <a:avLst/>
          </a:prstGeom>
          <a:noFill/>
        </p:spPr>
        <p:txBody>
          <a:bodyPr wrap="none" rtlCol="0">
            <a:spAutoFit/>
          </a:bodyPr>
          <a:lstStyle/>
          <a:p>
            <a:r>
              <a:rPr lang="en-US" dirty="0" smtClean="0"/>
              <a:t>Step 3 of the PPA:  Identify the Causes</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a:t>
            </a:r>
            <a:endParaRPr lang="en-US" dirty="0"/>
          </a:p>
        </p:txBody>
      </p:sp>
      <p:sp>
        <p:nvSpPr>
          <p:cNvPr id="3" name="Rectangle 2"/>
          <p:cNvSpPr/>
          <p:nvPr/>
        </p:nvSpPr>
        <p:spPr>
          <a:xfrm>
            <a:off x="685800" y="1905000"/>
            <a:ext cx="6172200" cy="1938992"/>
          </a:xfrm>
          <a:prstGeom prst="rect">
            <a:avLst/>
          </a:prstGeom>
        </p:spPr>
        <p:txBody>
          <a:bodyPr wrap="square">
            <a:spAutoFit/>
          </a:bodyPr>
          <a:lstStyle/>
          <a:p>
            <a:r>
              <a:rPr lang="en-US" sz="2400" dirty="0"/>
              <a:t>Peer Pressure doesn’t have to be overt. It can be very subtle. And because it’s so important for teens to feel "in," Peer Pressure, subtle or overt, is a very powerful force.</a:t>
            </a:r>
            <a:br>
              <a:rPr lang="en-US" sz="2400" dirty="0"/>
            </a:br>
            <a:r>
              <a:rPr lang="en-US" sz="2400" dirty="0" smtClean="0"/>
              <a:t>Source(s): </a:t>
            </a:r>
            <a:endParaRPr lang="en-US" sz="2400" dirty="0"/>
          </a:p>
        </p:txBody>
      </p:sp>
      <p:sp>
        <p:nvSpPr>
          <p:cNvPr id="4" name="Rectangle 3"/>
          <p:cNvSpPr/>
          <p:nvPr/>
        </p:nvSpPr>
        <p:spPr>
          <a:xfrm>
            <a:off x="2286000" y="3429000"/>
            <a:ext cx="4572000" cy="923330"/>
          </a:xfrm>
          <a:prstGeom prst="rect">
            <a:avLst/>
          </a:prstGeom>
        </p:spPr>
        <p:txBody>
          <a:bodyPr wrap="square">
            <a:spAutoFit/>
          </a:bodyPr>
          <a:lstStyle/>
          <a:p>
            <a:r>
              <a:rPr lang="en-US" dirty="0" smtClean="0">
                <a:hlinkClick r:id="rId2"/>
              </a:rPr>
              <a:t>http://</a:t>
            </a:r>
            <a:r>
              <a:rPr lang="en-US" dirty="0" smtClean="0">
                <a:hlinkClick r:id="rId2"/>
              </a:rPr>
              <a:t>answers.yahoo.com/question/index?qid=20081123064645AAqK0gM</a:t>
            </a:r>
            <a:endParaRPr lang="en-US" dirty="0" smtClean="0"/>
          </a:p>
          <a:p>
            <a:endParaRPr lang="en-US" dirty="0"/>
          </a:p>
        </p:txBody>
      </p:sp>
      <p:sp>
        <p:nvSpPr>
          <p:cNvPr id="11266" name="AutoShape 2" descr="data:image/jpeg;base64,/9j/4AAQSkZJRgABAQAAAQABAAD/2wCEAAkGBhQSERUUEhQWFRUVFxgWGBgXGBgaGhodGBcXGBkXGBcdHiYeGhojGhgXHy8gIycpLCwsFx4xNTAqNSYrLCkBCQoKDgwOGg8PGiwkHyQtLCoqLCwsLCwsLC8sLywsLCwsLCwsLCwsKSwsLCwsLCwsKSwpLCwpLCwsLCwsLCwsLP/AABEIAMIBAwMBIgACEQEDEQH/xAAcAAACAgMBAQAAAAAAAAAAAAAFBgMEAAIHAQj/xABKEAACAQIEAwUFBQUECAQHAAABAhEAAwQSITEFBkETIlFhcTKBkaGxBxRCwdEjUoLh8BVicpIWMzRTk7LS8SQlQ2NEZHSDosLE/8QAGgEAAgMBAQAAAAAAAAAAAAAABAUBAgMABv/EADERAAICAQMBBQcDBQEAAAAAAAABAgMREiExBBMiQVFhBRQycYGx8JGhwSMzUtHxkv/aAAwDAQACEQMRAD8Ai4l9qd4z30X3z9TQDEc/3WMduxnoNPnS6vD0A6E9TUpVFEKNfGifd0be/wBi4wvofQfD7zixbUntXCCSpygmCJzHZfPw6EkSC4kVXKWhnOIN9hETFtrXdBOZSFkB50IB30oKed7lvBWb0mGBDABBmdSQVA0K29iSoLHaRNCOF8xG9p93zu/dORypbSFWTnyjqSsbdNTSDTYpNfRhcUpLPmTcfxzu5t3CtwMJW40LJJZ7bZxosC5q2kZATpQTiPGbl0LLs4QSS2pDFMlwZiMzDMAVk/iIq5xjHNjGiLQW0GCqhJiZGUbkrJ6x08hQ/wC5XF7oB75BIk5Tr6gnU9RWiaXJootk3CrjRkLMAQN5IHp8/wDNrTlwgt2ZTWBqO9G/UaETQnhXL4US256bx4jWj1sZSoGgzAT8elUzqXBE443EfiPIV69cYtfVQTIkEkDoCSe8Y61cw/2PO47uLBMdV0/5poJxjmK6b123bOYZiJjwMe70qLh+Pxtt5RzWsZ9Q1nKKNQ8MlDmvlHFcPYC/qrew6+y0dPEHyNAu1Piafeeeeb2JwaYe8gDZlJbxy9R4GlOzwByB0prRqnDMkLrbNDw2DC58TWrP5mjNzl5wNNar/wBkv4VvpRj23qDDd8z86zP5n40TvcIYCTQltDVWki8bNXiWMPiSDvIq/dbag4bb1oo50FUewfRJuLTLna1jXKiBr3KTsK4ODHLjftCDtFPvDsH3QABSFy7hH7QHI0R4Gun8KtHIKIqltgTe0dmiL+z/AEr3+zvSiXYmvexrXUKsgtuG+lQvwvyowbVaFa7UTlgVuGeFaHCMNiaN5K8ZajKLKUiDgfGns3FVvZYwfyp8t3c22tKXD+C9u2oIA3I/rT1qTmvnZMInY2IzxEwYHnJH1oK+1ReFyGVVuayxgxvELdr/AFjqvkTHz2ocOYrDah/3uh/DGb4SDXJOI8Su3UW5icSFV5hFkllLQQZMDYgGqWN5vHZmzhx2S946HVjv3m31OnQa0OrJhDpgdntccsMAy3rZB2OdfzNeV843uI3CxnLM9QJ9+leVt2kjHsY+YY4hYyElBC9AfChwxp8Kd7vA+0WC1Dl5MBMBqPTwtwJXxCHD8GTgWt3mtyct9EDg3FVk70rPdkC2+USSskxtQPDW4S+rbJbcnQawO7oREFiPjRLmLg7WBacmVK5CfBkAA+Kwfcais8Nu3bF5LVtrjlVEKJbJmQmT4ALvSSUm7ZZW56Z0whRXZXLMZL6p+K/UpcoXy+IhjrlbKBoBLAsAOnjp4V0jBWep9a5Zyxdy4q35kqf4gR+ddJ4fjUcd24rRocsGD5wfdQ/UrDTNKu8sZL9yAd6ixLuqF7ZIcTlI0MkFd+nh76p3OKDOFVHc9cuUAdIJYgfCTU93iYSzduONEWcsySwIhTHiYHvrGvdl5YjhteKOd3sRN667GSztJ6sQSC3vImreE4gjbTprVO9YzCQYO9XuUuUb2Lv5UOwl2I0UfmT0FG4ygNvxZS4zilvouVTKNvUwvkR6Uz/6I4ew7B8QCZIIERPlqaXeMcLNvvBpSdCPlNFVWrhsV9XU29UVsaNidK2tkGhjGamS9A1ontPMX4NuJDSky+O8aasTiswile8vfPrXZyEU+JGvT1oq+wpo5E+ym9jgb1ybWGAkXG7puGR7Ez3Rr3oI6DrHQuA/ZThc8uwupbMnukKZkQ7FtQNDlG/XcCsJzQyokop5ETk/ktsWxe4ezspu2xJ8F/WmjjHNeAwFvsrFtS4HhOsbsaY+OLglHY5mAbzy5vQ6TH7oOkbVyXmrk15NzDv21pRqIi4gEmWT8Q8xNDuWt7vY1ssbJsX9ojwCrDN5KI9Ks8L+1B1IzgEda55FervWsUo8A0nqW59BYbmS06BwRBE1KOPW/GuUcncT7+RtQdqee74CiO1YG+nWdgvc5iQVTu81oDEVSJXwqnjo3iodrLR6dZ3DVrmm2aIcMxwv3Vt24JO/gANyfdSOCB0pp5Qv5FuMsB3ZbKT0EF3PuGX4VnZ1DhHJtDpU3gcOMczW8Ii2bIBc6SfZXqWc+kmN/TSeTc58eFy+AuZkU98kw1w7mY9kdIGw8dyd4tcy37pzBwNtcyk6az1M6z1ilvH8JzSesfM6mfOl0bO9mQx7HC7ot468bxmIMAd3QQNAAPADT3VEmANMuE4CZJGmkz7zU17AgaxHj5H9KtK//EqqvMULmABOuhrKY7uAEmsrveGT2KGm4hAJWt+G3JOtUVx2UetaYRDccAECZJJMBQAWLMfAAEn0py9lueVxl7BvH3kuDssucEiABJnpEDef01r21wU2cNcwyX7KXrg75PaZ0E922QiOBpMiZl/cbvBuJ4SyMtlL2IxLAwVVhvvkUftFWDq2UE+ImoX4iGc23wvY5dwllEbTWT3jcO/z60utsT3ieh6OqyuGix+uPI5rxXlW/h2B7txZ9u2WIEfvAqGX+ICmHg9xhdsXTs6MpEzqCQQRt0U6bUz4j2CcK6s4B7lzoY2J9pffp7qSOXnuXLv7cMrrdZWXLqmikZh4b7TQk5uUHnGBrXoUlzl5HC9wq3ceWUMdwdvdIg1X5jshMG4UADuqAP8AGtXCyhoUyI3nX+pqR+BXsW9m2kBBcz3GbbKoML5nMQf4aHpWqxJF75KFepnOLLFiIBJOgHiT0rqnI+GbBYS/fvKUZjAU7wBA+JJqKzwzA8NuXbtx+1ug91YkJPgBMa9TSFxbnjEXcRlLFrLGQsaLTFVS05Fcr1NqK4KvP2MIKEGJkmhvD+PG6OyKlpXWpuarRvICN50FKmHuvZJZTlYGK6rTLdlrZTrWlcevAx8JxOrK4gqToaM8P4U2JcpaAkKW18BH5kUmYfiDO4ZtzoTRdeJXbEtbuMjMCsqYMHpRVnmhQ68zSfiV+Mfsohg2YTIO3lTj9lf2erfufecaB2KEZbZ/9R4zQw/cUEMR5ieopTwGA+8FUg76kCSBIBMTrvHv1jU126w1nDqtsg9nZAUKNc0HV7jRlALyZbcyYOkYW3aYpLlhlVSTaC3O3HTZtoLZVUgnUgCAND4lRpt40vc282/c8NatWyJZFZiOpImdp19NOtBuP4u7i7rNnZkBGRTAWAZgAdJgyZJI8KXON4bE4q9mugx8tNJ00NCdpFvdhkapJZwepi/vQMd1juPwt1EjYn+8ACOtEcDhHCggkOu2pkEdD5eB942rzg/Bjb9N/wCY/SjSXBbYB4IbTN0Pr74+Xvh244J0IR+ZeV0ci+oyZjFwAQA0e1lG2by0kHxFKOM4abR126V2DG4UKzoVDBlzgHrl1g/CPjtSHzIoKAgRrt4eU1tC3OGiHVFwfmgPy4f2y+VdFwuIzaUocl8K7R2Y7AUZxINh99KI1AuA6cOap4kHah78ecjumqo4kWOpqmpkRaCZw3WjmAslOH4i68dmjJErMsSoJnoAhI/ipbs4zTUxT3wniNs2sNhbiBrDWGv3mLH8QdmJA1gRGvXL5VWTytwitNvbwFYQ6511RgDNTkggnwOvpOlHcRgbaWMqW8ihYReqqBAzHq3Vj4k0q8BxALFboysZUgglWB8D8CDMil81qeUMlxuGMLdWDG8H5GgnFLncMdCR7jqP0pgw3DOzbPbfMNe6w6HcSPrFDePcNUglBGbQr+nhVIeRScfERb3EDmM15UOLwhDsMyCD1Bn6H61lHKKwDtP1Gp7BJo/wXh6Ml57k5EQAhfacu4i0say4BTToxPSmrg3K+ENvtO0GIn90lRrsAgMk+p91ZzPfspgrX3cKguMWt5NJlWUv+8TlYwZPtAzpTC61OLSEnTdNJWKT8BdHMDi32di2Bm3W2q2U/iYDOw8jJr3AWMWz72kgbdkxU+IzFwSNBrHuqTBYfsbJeJYKW16nU1yTmDmPFs4Z792WEiGKjLJEBVIAEg0rX9R4X7j1tVrUdc4rnuMyqqJikTMj/hcSZVjocsggg7SDSNwTiV/FtcvEWyxud4Ze7HZqAIUhoAURr0pNv8cvXQguXXYWwVWTqAYmSNTMDemzkWw5t3SmwZSSTC7MDJ+GnmKvOpwqk3u9jquoi7oY2Sz9hu4Twp2cNcaYiFEqiwOizv5mnHhF771Yu2cPe7G5ZuZHMBicyhwVJMKSrRJnVTSfhMRc7zCCAD3jpbWN2d9ioH4VkmOm9MX2aYcdhevrJW/dOVju4tjIHMaanMfLMR0qnRJueWT7Qs1r0E7jnL+JtB7Ni272HYtcvCbjEgwweO8jSIOYDYxVbC4VWsFVtFmUxIqxzVxoti3uW2I7+VWUkGF0mRBgkVY4Z9oLKcuJtJdHVx3Lm3VhAY/4hTeabjgUQjpeQVhsMySLlpmUjXTbz86Bcw8h3AhxFk9raOpjVlH5gfEV1/h/EMNiRFt8pI9lwDv0kaz/AA++lnmrh2K4cjXcMR2THvD2l10kbFSfdOlZQqUY4NbLXN8HHbFsyAupkADzJ0rpfEeQsRawoDCy7XNYDHMuxgSIJrzgWJ4djlQ3LfZ4pWBMSMxBB3G6nz1oxzLdlxlg5RoyH5VjdNrCRauGXqYp8l4VvvaWmQghw5noEIY+7uimfifEBfuOZOQOVQdAbblTIn8QysGjTIB51py25OMsHZixE+IKmQfUVj2bKYKzeZ1tXL9y64Nwyi2+0YZSFE5p2jwNB2PWG1xUZBXhdn5CaO4dVjaTvS/w/jFkFLZu22L6BkmD7ulXeYOMfdWVRcC59BFprm3+Egj50C1uG5yX8VwgPqpyny/TrS3icO9gsl5c1tjuOnmP3T8qYuFY1XA/agnqDadD86k4tg2u22VWhjsd9R4z0qVlGTihbGPk2sxnI0A+KkAGfPr8aSeZVKXnRuhgenSPKDTdxDl04ezae62a614J3TCqHVh7PUwBqfHShP2gA5bd3bMmpk7iAZHhJj40T0rerSVsjGGHLj0F3A8WNq2Ut6E7mq7YtyZLEn1qjaxMmDofrUzmt5Jp7jfp+wlXmCWPzkceDW8NdtgG7ludVPX0o3Z5DSc2YmfOuf8ADuUsbi9cPh7twfvBcqf8RoX511Ll3lfiKoLd97OYRCi4XcLoJKqIgHczRlUMrg8v1emFj0PY9tcpWV3APzorewIWx3ciqEt5j+NkW5eZUTxAbUjrp4VFzIn9mYc3r7rfvOcliyAQrOer6yyjeNJ0HWgFzE4q9wrMbpuuuMY3SJnRAyqsfgUkjSBERpUXwSryT0ibtW4T4liibZKnMI85jzoNw/BSxYk0U4ViblxYNlcmkMXIb0I7ODG3Tb31vcwwWY2/qRSd5Q9hLD0tGrnoNqp3XyyZG0AHqamuXoFInPXFyoW2phm1MHYDYA+tXqg5PBjdYoIEY9CLjAtJnUgae6ayhi2pAJJn4/OvKNwkBO3O+DtXCradoeIjNZtvaZ3tjRXePbA6Kd4/egjSgOH4+cWqSQDh0NvsyYKHOe6dNsoVQeuTXUmqXFed0fs7a3CbJQkkiWOUwSR1aU679d65v98ZbpdHMlm73jJO4PQ+Bo66pShpAa5uLydp4rxdUwz5yFGUjUgST3QB479K5XzDgmLKQCRlCyBOxPQetV+H4M37gzEsB4nT08hTIi6Qd96Grp7Nb8s2nZ2nHAF5bwXeYHDXsQSphbcqVOkOYtuSB4QNxrT79n3KGPwzXWbDOFuKqgOwSYOaSpE9I1AEmg2Ex72nVkdlZTIZTBH8vEV0flz7R0vAJiMtu5sH2tuf/wBGPgdPA9KmUda0szXc3SLWH5Xv3j/4pkSz1tISzuNO61wwAsSCFE+fWqvPPMyYe391sQpyhTlAAtpGigDYkdPD1qHmn7SEtA28MRcu9WGqJ4nwZh4beNcvxmOL5mZizMZZjqWJ1Jmr01xr2iRKUrHmRpisRJBGwMD0qC/e7x8iagvXtQKixDd40V4HYLuF4k9pldGKsp0Ipnwn2iYm7aKXWVtSTKiCsQUYbFSJkUitd7tbWsRA/hb8gPma5NZ3KtBrjHBUw1+zibYPYOyllnYTqpPhMifTxpu43xvD3mVbVtbbFQe6QJA9KHcNujEYK5aYBiqBwD4NofoKS+HgPGZity3MegrC+nVw/kWpm0+Do3JlucdbzA91LlxdN8vcBPlmJ+FEyivw9F7NS2GxF20GIEr3s6AeRR1MedLP2Vo93E3r7s2W2uRBJgsSCxA8lUSfBhO9F8NfKYjE4cwAbljEge7sX/5rXwpZPuvHoGVvXLPqCbiFsUhY6rr4AedOeLsB0DK5Dbx8p1qjxy9bt3rLFVg92dJPlHXeaZLGOVrbO1tlQA5mZSAF8zEbEdaElLUkMPh3KHC8K8y7FvXb4URfQmpcHbhYBkdD5dKo8bxHZWbtzbJbdv8AKpI+cVU6Ukxd5+YqqsW1Ny2QoiFVGOpP4m8T5x0obz1hS2BgEzn0A2Md9ZHX8YHrQnj3E7t60vbOWcWrROgGrKCToBqSaO8yXM2BVwQMptPJiNiD66nar1S0WJ/MznHtUot4OQh5OvhPh8PPcj4V2XlbgmH4ZhFv4y2MRi7pC27JUMQ+y2lBkBgSM7nY90bagPs24LhnxLXnHamxbe8FPdVWQgIMv4pZgdYAI0nWK3GsVcfEwzk9j3c09V1dp6FrhZv4hXrfZ3Sx6lty4Qg6mc6HoT/QeOOfaDfuXrWFwpW5cOUXnTVc0w6WxMBFgjMT0pr5T5bXCWibjXHvuQ1y6SZYzORB0tgkwD1bxOnIeVue3wNvKmHsvLZixzK7QSVDMCZA0gQNPUza4/8Aa3jLouBUsqhDBe42YAgqO8XMNlO4o+/pppdnBYiuX5/nkCrdhbnDjP3rH3XkG3g7LZBuM5KoGHj+0bf+4KsctWZwQRDqt0sw8SVj6Cuc4LiBdWYDKQAh1kETm+EgGPKnbkPHHPcSdCM/vBg/JqQ+2IuGNHGNv5GfRPEd+ch61xu0h7Nic20Q3TfWIre9czbAUucQxVtcSVuHKZGUnYzpEx3TI67zpRm0e7prSOPCbGyae6IcWQqkmuS8x3zcxLn0FPvNXGhaGQEFz06geJHT31zu6pkk6ljr+dF0xa3BOoaawb2wYHoPpWVIiEgRtWVdlUtgdj78u0AL3iYXYHZgv90kTFQ2UnWtLjE777+tSYVcxC9SYo9bsAGPgdg9mz+LQPRd/mflRY6w1bJhhbQKNgAJ8fE+8zUVs7rVG8s1WyPHNRNcIPlvWrmtLzaCuwTk0xF+TtA8Kgu3O78a1uXYqC5c0NXiiCPtO9W94zNVlbWasK2laIggLd0f1tXh2Poo/M17eWFHqawjUT/30AFZ+Jwycs8U7PE2lOge2Ub0YafDQ0J4pw5vvbJbBLs8BRuSxgD4mrPB+X7+IuM1tCQFYBjoNFI9owvz6Guocvcm9lGJxFy0rZswDMMgMCSWUS5BB7qsQNDoQpXrLY6SFF52K3KHCfu1y3ZRszIGzFVP4v8AW3DrGV3VbaiJK2RI7xFVufsG+HupfS0M4Qq4BaMpnuEA9VJ94ERAFdI4fZsYe21233xvIjvHZRI6CQqj2VBEClD7SAzdmw1XK2fLqO8So8zBDCD0kdaT2S72QutY2YuNibeNW3m0y+O48ZHj0pr4FwvDj8JczILyfSASdq55y4kXGSTAMr17p2+BkV0vhuJC7LBoayST0oYxbUeQ47BRSB9o3Fpw1xBswy+skCmvGXCRqfhXM+f8VLJb8TJ8gNT8qtX3pJGOMRbA+LxWZrnlbSP4UApiv3zcwORfaICD35hShhnljPVY+Q0pr4Rw43sIsuttTHeMmchlgFXUxPWBrvRDqbccGfaJchvkXDYUXMXaBPZulqznttlYxnLtmmAS0DTQxpVfmjlTDWVunCXLrsI7QOVaAx19lQQYkyZB91X+SOVbK27h7Z2KuD3rapmIUaDvsSpjrG+1FuP4de0W7aNxXC5JRFede7KllkjXr11pp0vU9RTYowe2eM7P9n9ge6FFqcnnjy4+xx6xbzQB1JHuBrTiQAQKOrR8I/WmyzyqPatXu0aGfI9s2nYZTcZkgsh7stGYaDSaT8U0m35uzf8A5afSvaq2NkdmJMNT9DbDHKxB9l4HoZ0P0FM3Kb5b9vXU51+RMfKgdvCAq0ncQPLrNEOXcR37THpdBPvXKa8/7epXZqS+X6hvRTzJoe+J2kZWDgFXBDDxB/76eFUX4TYcIQmTKIAts1sN5uFIzN5nXerDXBcAJ8wfcSKgx3FUQQdNNK8jTqaSQ6xHGWJnMoRbmW2oUDfKIk+fjS5e3+XyotxbEhnJJga7/ChOJGunrTx9M40Rn+v8C6dqc3EIYG1NtT5VlD7OPKgL4VlL3GWTRWLHIMtJP5Ux8G4Sqobp1aRHkD19fOhnB0HaLm1AJMdNAT9Ypg4E2ayR5H5E0dLZYBo+ZaF2UFVHbWtcJfgkGvLhqqRc1xLVDcY5ff8AlXt9p+lQXX7tXIILz1FcOla3XrQHSKlEZPAakR9KirdTUp+BCN8QdAPOme/wS1aWy9u+SWPeFzJ2c5Gb2R3l7yhRIM5hrS3bSXBgkAySASNNdTVTGXzMAnT89/Ss5PMjTZLIY43zXevAKSYUZYmREagwACJmBGknWqa4y8wGZj3QAoJYlQNgomAB0FRYBQVzHU/1r61by9PWh56Vshj09M7I6pvb02+wb5f5/wAXhv2bXC1pjqGAOhEHXfb6U2WeL2L2EARiht95rZZmAVm/19tjqyFiMw/CWPTWuZXbe3v/ACqWzxd7alAF3lSRqJkMAeoYEqQZEGsHBSIuqdY9DNbfP2cE65gwIYHwBgmd6a8HjAyBzA99c55e4g9lVaHe0/dEEwD1B3EjwIpxw1/OqsqmE/CoJ9xkAUsui4yLxk0hgxeKUJmJHxrmHHLRvXmc7AR6CdfiAR6sKZePLfgMsZY1X2SPUnT8qWsU7lCq6ie/BMg6/i2OnUbeVa07PPiTL4QIh/aDzDk/T6g018tcTNu3kmRGfKQpHtETBB8RtG9Ky28pJO7eGwA/CPH+pq9y7jJvSQdsoMkAAnXXz06jamK8HngCxl4OhcA4pYthwMKczqDmRHjrtq2o1OkUwXcBh8RYcXbNtpIhXuOGnp+z0J/zDah3C8C1gZkVHmIzFtf4oM+tF7PEGBnEYW7bge1bIvr8Fi4P8hqvvCU9UV8i3YvTjIq8x4Q27D2sMq5ijM1qymuQROdt9NO7LE+GlcvAlrQ8En46/nX0RhcDh3Iu2MociM2XKYzTBWAYnxArjPO/APuuOMCLdxSyRsO93kHofkwr0fsvr+0k6pc8oXdRRoWpfnJRtLMjxqTheHYrmA2ZT+YPwmvSq9lKue1Zo7PKdmkSH20OXT+95V0G3yvbQKE0YAAgarpHeM7dfWa29sT1VKC8/t/0w6TuybANjFZSw9/zP60ucUx2ZifCnnH8EGpEQRqPSud8ZcZiiCJ39J3pP7N6XVdlrZbjC7qP6eEDtbhE/iMnyAOg951r3FWRMev0qzhoBY9FAX4b1AsvcmNNfhBr0d9adTTF8X3gWTWUas8NuEArbQjoSQD9ayvOOEUwtJsE4Cw7uAisx6qiliFG5ga04cqcp490BtYcZSSZuXUTr+6e8PhUX2c4xcE/3jEDIt1GW0xMA5T34Prl3iYMU6cqfaLhwr5ntr3j7V0LO3RgD8BVJclNTXAk8Q5cxlq42bCXzlJBa2hdTr+Fh7S+cVXuYDEH/wCExX/AufpXXbXPWGuozIwbK0EoQQOoGZsknyANWbfMlt0kC6dOlq4R8QCPnVkiHNnEX4fiI/2XE/8AAufpUF7h2IA1wuJHmbLgfSu4vx23G1307G8folVLnHrY/wB6P/s3v+ir6SvaM4TdtuPat3B6ow/KoO09fga7k3MVr98j1S6PqorP9ILJ/GT6JcPzC1Dhg5TfkcLN9fH616MQvjXbbvFsOd2H8SN+a1Rv4jCtucOf8XZz86iK3Lan5CJx/HlbOUHunLlA0Ebx6Uqlpph50K5wEZChkqEI7pAAK6aZeo9SKWLTEGfCslFwymb2TU2mglws+0vnNXLhiD4H+Rq5yX2X3wdtaa6jW2hVRnbNuIVSDp18qf8AG8I4Y6gPbuYfoWe3fs9DJLNmtjWN9/WsZw3zkY9N1mmrQ4t48Uc0dZPu/r6VDibegNPFnlDD37aNhr5Lmcyyt0iNJKrlZZ3nUelRJyKpVgb5kHYIvvOU3JNQq5co1s6uiezeM+j+hP8AZLxEZ72HeCrqLqg6iV7rfEQfdXSlsgCFAy+G0en6VybgtlcFiFmWuI4/C2Yo0T3Z7giQSTOvWK7AtrznzoPqIaZ5BYTUllA3G4AOpG39eVJ2O5McnuuBPX+W3xp/vWqgNmhWt9jeM/M4lx3hDWcUljOxz5dQpMBjGirJMQTA8KIctcHy9uMxKqVLFkdCVhjoGgz12olh8Pcx3GWuYZO1WyJElgsIuQNKsrCXYxBExTbyjy45v461iLVtS3ZiFDR3kaD3mYkzBmelOIwxVuLZW/1divy5gENxRhsUwkyyLcR1BiR+ycGCfQV0Ox2ygBglw9SJQ+pEtXK+B4WxistvE4VgbejOFIgADNLaMDm9ae+GcAsKVfD4i5mAgTeN3T93K8kDyEUt1Rzzv9A2YwBAe9EUrc9cs/e7OVYFxDntk7T1U+AI0+HhTdbXSoLySa1qslVJWR5W5m0pLSzjHBOV2+8Wg72kdT2htOxzxb13y5ASYAGY7HaDXRRekf1/U1z3jvGw/EC9sJ/6hXtAGTRVVGIKsskpKkiASD0mmPAcd/8ACkYhcmIWchUBg0mVUspIG/jFewvqs6iMLHzhbeWd/wBhC7Y1Nr5/n7BHH3JEVyHizxdfXqR8zXRhxUOubbxHhXMOLPN1/wDEfrVOkXZTlq/NzbOtJnuHHc7xAE5j57wKy1i9Wy+0wKr5AxJ+E/GqoRrmg0XxqyuGC+Zpi4ysjpWy8yNk9y5Z4OpUFnaesRHzINZVST4/I/pWUtfRvP8Ac/Y17Vf4hHGYgXeDBW9rD3+4euRssj0BuD4CkoHSmM3IwaqfZuXbiH1yWmU+5gvupdy6e+lPODeaxJ4NWOlaTWwrSqyKG4asFwjYkelaisNS3tscTpxC4Nrjj0Zv1rS7i3b2nZvUk/Woqyq5ZxNaxjr7LsPRiPpVhOOYgbXrv+dv1qjWVBxau4prmrsWPixn3V5bHj8f1r1bWg/r4VtFWJGDlfFG1fsMoBZbhUAsVBzKdCwBI08BXZlxuJ+7o5w1oquVpt3ySRbbvDI9tVMgMurD5Vwzh59kgwQQQdtQZGvQ/rRvD80YtUKjE3o7ykdoxGpM6EkayT76ynPTsE9N0vvEsLGfXP8AA74OLnaW72Cu9y4WANhHhDIhgpzg6D2R0NV8ClpXhcFcbv8ATCoPDT9oQd4+NKuA56xSXLpzIxuwHzW1Mxt4RudvE1L/AKcYnPmHZqZnS2u5jxnwFQrEufsjb3G5rbH/AKYa4lZZr7rZw/ZHsZIuBLUlD2gYJbzFz3T4bxIqY8Y4woC21RkAARhbgFYEESf50qX+YsRcvZu1KHJl/ZRb021yR0px5NwqXcIpdMczgupaypZfaJABzzIUjpVlpslhmF1NlENW3OPH7srjiXGSYyKD/gn6TW1/gXFcQpW/ea3bO4S2yyPAlhaX4uBTJ/Zdrra4odNijfm9R/2ThhvhMU3nd7Bfm92tFTBcID7exgzhXAcJhlK9pbzGM5OKul2id7OGWABJhc59TTH9nGGt9tjDajL2lsSFvLJFudrrM59rc1WGLsoAFwuHUD/fYyyQPVUzH4UyckrmOIcraXNcWOxz5IFm2Bq4BJ8wI+dRb8JEG2xE574jaw3EL6sjEG3aZArBQHZTLPO6QBoKHce43dsYZGyWLlpwXDBf2sElVYuWIZCQYGhgA1L9sqD7/wCZSyvxFz8qQOIYthba0rdxyGYdJTqPDU5dN4NA1wgpfCNrK26VYnxgPcu/a7jbKZXKXkX98EMB4Bx7okGnDiH2r27+FPZLcQsMrsQJE7pbj2nbaRsDO8VyTA2ZGULmcGcpmCDHhr4elNfBuBM9xXugKqQEQCAN9hJ8tT4086foKrNM2tl+b/6FFvVSgnv/AL+hvwDDG5fe4ykREToANcqiOo0pmxFmVrMPhgmijzPrUpNPtW+wgsnreQDcGnh0/SlLjWAdLhLCQx7rDb+TeX1p2xdmCfA1QxmEFxSrCYifMeXnGxq86oz38Qmi5w2fAoLc0gdKltWCfI0Y4zcJCEWbdq0oi2qGTB1LMT3rjE7sZGkCAIoXbuj3itIJY7wfqyti3bxd5QACkDxt2ifiVmsrwKTWVHu9P+KM+1kvEocSb/y+2Ov3i4fjbQb+q0Fa0ezVujFh71y/9QojxG4fulg+Ny8Ph2f/AFVVtPNhl/cuB/cy5T8wteQS+wyk8yyUhUbCpprW6tQ9zmQ17XlZVUVMrK9NeVzWDjK9FeVlQcHMfxCzds2h2XZ3UUKzpotxQIUsn4bgiCw9rcidTQtYYztI3ka1Ex7q+8fP+dWuHJ3pBiKk4sYVdh4jWrVq73teujeo0n390+81l/DwJ3P92AffOk1Sa6M0gkToQdwRG/wqk1lBPS29lapFu4kPPjUyW6rtiVKz1GtWsPeBB6xQjykejrnBzai+d/1JbCwSfMD4fz+lO3JOEz2XAuYZMtw/69bJYyoJILiSNI8qSlbUec/WjXLfNFmz2iXENzMwIyi0YgMDPaWniZG0ba1ejOtAXtRR7Fj4OEH/AH3Dj/Bhv68Kmt8OceziMANNIXCjX4VVwGKW8ua3hXdT1VcKf/59KtDDr1wl3/g4M/LsxTDJ5bbzLVrAYkDTHWkH/tthl+ifnTRypZy23m/94JfV82eDlXuzJ23jzpPSzan/AGe5Ph9ywv1BA6eFOfLZy2DKG332GVhbUiIGqoqqPSPeawtextWtzkn21Yj/AMwULuLNs+8l1B9wY1zcNmbL4x6wNZjz1Pvpl+1Hiov8TxJU91GW0D/gRVI/zZvjVLhfDsiyfabfy8qygsbhtluYKCB93AtIK6NuI391F+C8WJ37rr7QH1jw+laYh0AK3GEeE7eY6g1SDqxlbgLD2WbRv8LT7Qo3puodUs+HiA3VKyOB8w2Nka/GrHaUr4DiGYDofCi9nG+NekTT3QjlXpeGW7wBoZjEysD0OhoiHBFQYhJEHrWkJYZCQD4li3UdnmPZXNCvQEEMPmN9/iaD3LQnUfX+oo5jcPKgHxj61TxOCgaSes/lW+E0GVzwkRpeSBpWVTIrKnEjXQilxixlwOEPjcxP1tfpQi0dPUfTWjvMf+xYMeeJb43FH5Uv2enrXjPL6fYZyWJNG9eMK9rKgkrsteRU77VirpUYRXBBXlTPbqIiua2IPKysrKqcWsPbzhV8Xj/NAotYIe87KIQHu6bKNF+QBofwNEN5BcLBJlysZgoBkrOmaNp6xV/GjtXbs1FmyTKqJ22A11YwBJ6mT1iuOIcZxWWhB5SaqphC0sToNz+lEjg0W3oBA69TUWKMW9OsVKOBTyBoTFSYfEMo0J8/+1b2rJNePZI3Fc0iyk09mWA7n8VeWsA06R56xVzBYFyAYj1ogOEsBO3kT+dd3YkSnKXLyVuH8Wv4Vot3GthtTkdlmNpiJpywXOj3GC5GzEaA38WcxG+UrdOvXUUlYjDMNHBA6H+exq5g7zW3S6BBUhgencM6jzGlS5YWUU0qXJ0LA8XxRMfdnXzOLvkeuUtJ9DE0d49zg2HwUWbT5lzaGDHgZmTJ1PrU3FsRawyZ2PoOprmXM/N5vsVt91Rp4/Sl0bLLZcbBnZVwW7E3CXna5nYZ2LFtZ1Ykksep11o7hcG94S90qPBRFDrNqJg+1udZ8f6FNuEwgVFAEgAa0bLZAuQdZ4DaU7Zj4nWvbloaKmVddW0AHvj+ooyqBdY/lQ29ZGbu+dXoi52KJWbxFsu8D4BJvo0BlCEMrBgCczbqSCCInw9RFaFWQlWEFdCD/W1HeSbEJd03ZR8FP61PxvhOYSNxsfy9KbLqnVc4y4A519pHKAFvExU33kHSqLqQYI1FaMfCm6kpbgWjGxZxYlY9KrE6V4cQdq0e8AKunsXUWRnDqelZUZuVldrNdLBXMpjC4If+3fb433H5Uu2qYeZ/9Vgh/wDLE/5r11vzpfUa15HjYbS3k/mzapBUdSJUxKs0IryvW3ryoZZGGtHSt6wioOwVyta1Zy1o1rwrmVwbYI94URU0PwywwJ2oqqaVzj3ckG9y5NqOpqteBZVUCrHZ6VaS0I0NU1E4NcLhwuh8I+NehQDrU5sNvANeWbcmcoPj/wBqjJ2C9grk1cLeMVUw9zQ6abEGtcXiAq5o19QPyqnLOJ/ZkgjKdwSNPMT08qEYzFxmLMCh0AU5jO0idt6kfjSCO4xO3dM/HSK1tYXt7qs4yW11CsZLHxPh6VZLHJBNzXzPcxV4d0pbACqpMkCOvwFbYXht0qDkSDrrFV8Zg4vp3s2ZvCmm2IECpSUVhEyk29wVb4YTuiofI6H3UQwNor3Dt+E7+4/lVy2leOoGh61DeSpjkUMJ1J84Huqy4K6zp4Rr8arH+dMfZ0M2avIH6h93HmHuW+KKiZCpJZmaZUAeyBM7VrxHnK2B3Vze/TadxMj0ml9Lhy5Rl1Y7mNvcdNPjQ24NdCSOmw01mNKzvjm2T9SYbLBbx3MLMA3Zpr5sPrWljiBdSYAPrP5UOa3oQZ8gZ3Mf176s8PQBWkTO2+h01+EiPOt+lnJS0rjyJsimss9w+KJYgmatEUOsqc4jxokab0NuO5hNYZpXtamva1Kgjmo/7L/9Ja+rUBB1NZWV5Z8jI2r2aysro8nM8rKysqHycjKysrKgsZWVlZXEGy0SsbVlZUv4SPEmatrJ7wrKysvEkK2TpWuIEGRvpr7jXlZUeJVG95jlnrFKj3mY95idepJrKyuicbWt49asAwdNKysqxCLXDT+3T1/KnFjv/XSvayokQS2jpUV09/8Ah/OsrKqSU7rGd+v5VPaQG3dJAJAWD4anasrKbdH/AGn81/ALd8aKFk9y5/hb/mqO0xyr6fkKysrCXxP5v+SyKeIPe+Fb4M6H1/IV7WVt0391fUmfBHhfbf0/SrlZWU1p4MZ8mtZWVlbmZ//Z"/>
          <p:cNvSpPr>
            <a:spLocks noChangeAspect="1" noChangeArrowheads="1"/>
          </p:cNvSpPr>
          <p:nvPr/>
        </p:nvSpPr>
        <p:spPr bwMode="auto">
          <a:xfrm>
            <a:off x="0" y="-884238"/>
            <a:ext cx="2466975" cy="18478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1268" name="Picture 4" descr="http://cache.gawkerassets.com/assets/images/8/2011/07/peerpressure.jpg"/>
          <p:cNvPicPr>
            <a:picLocks noChangeAspect="1" noChangeArrowheads="1"/>
          </p:cNvPicPr>
          <p:nvPr/>
        </p:nvPicPr>
        <p:blipFill>
          <a:blip r:embed="rId3" cstate="print"/>
          <a:srcRect/>
          <a:stretch>
            <a:fillRect/>
          </a:stretch>
        </p:blipFill>
        <p:spPr bwMode="auto">
          <a:xfrm>
            <a:off x="990600" y="4343400"/>
            <a:ext cx="6315075" cy="2095500"/>
          </a:xfrm>
          <a:prstGeom prst="rect">
            <a:avLst/>
          </a:prstGeom>
          <a:noFill/>
        </p:spPr>
      </p:pic>
      <p:sp>
        <p:nvSpPr>
          <p:cNvPr id="7" name="TextBox 6"/>
          <p:cNvSpPr txBox="1"/>
          <p:nvPr/>
        </p:nvSpPr>
        <p:spPr>
          <a:xfrm>
            <a:off x="2638868" y="6488668"/>
            <a:ext cx="3906454" cy="369332"/>
          </a:xfrm>
          <a:prstGeom prst="rect">
            <a:avLst/>
          </a:prstGeom>
          <a:noFill/>
        </p:spPr>
        <p:txBody>
          <a:bodyPr wrap="none" rtlCol="0">
            <a:spAutoFit/>
          </a:bodyPr>
          <a:lstStyle/>
          <a:p>
            <a:r>
              <a:rPr lang="en-US" dirty="0" smtClean="0"/>
              <a:t>Step 3 of the PPA:  Identify the Causes</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a:t>
            </a:r>
            <a:endParaRPr lang="en-US" dirty="0"/>
          </a:p>
        </p:txBody>
      </p:sp>
      <p:sp>
        <p:nvSpPr>
          <p:cNvPr id="3" name="TextBox 2"/>
          <p:cNvSpPr txBox="1"/>
          <p:nvPr/>
        </p:nvSpPr>
        <p:spPr>
          <a:xfrm>
            <a:off x="304800" y="1524000"/>
            <a:ext cx="7086600" cy="584775"/>
          </a:xfrm>
          <a:prstGeom prst="rect">
            <a:avLst/>
          </a:prstGeom>
          <a:noFill/>
        </p:spPr>
        <p:txBody>
          <a:bodyPr wrap="square" rtlCol="0">
            <a:spAutoFit/>
          </a:bodyPr>
          <a:lstStyle/>
          <a:p>
            <a:r>
              <a:rPr lang="en-US" sz="3200" dirty="0" smtClean="0">
                <a:hlinkClick r:id="rId2"/>
              </a:rPr>
              <a:t>Beer Commercial 1996:</a:t>
            </a:r>
            <a:endParaRPr lang="en-US" sz="3200" dirty="0"/>
          </a:p>
        </p:txBody>
      </p:sp>
      <p:sp>
        <p:nvSpPr>
          <p:cNvPr id="4" name="TextBox 3"/>
          <p:cNvSpPr txBox="1"/>
          <p:nvPr/>
        </p:nvSpPr>
        <p:spPr>
          <a:xfrm>
            <a:off x="533400" y="2514600"/>
            <a:ext cx="4508542" cy="584775"/>
          </a:xfrm>
          <a:prstGeom prst="rect">
            <a:avLst/>
          </a:prstGeom>
          <a:noFill/>
        </p:spPr>
        <p:txBody>
          <a:bodyPr wrap="none" rtlCol="0">
            <a:spAutoFit/>
          </a:bodyPr>
          <a:lstStyle/>
          <a:p>
            <a:r>
              <a:rPr lang="en-US" sz="3200" dirty="0" smtClean="0">
                <a:hlinkClick r:id="rId3"/>
              </a:rPr>
              <a:t>Beer Commercial 2012:  </a:t>
            </a:r>
            <a:endParaRPr lang="en-US" sz="3200" dirty="0"/>
          </a:p>
        </p:txBody>
      </p:sp>
      <p:sp>
        <p:nvSpPr>
          <p:cNvPr id="5" name="TextBox 4"/>
          <p:cNvSpPr txBox="1"/>
          <p:nvPr/>
        </p:nvSpPr>
        <p:spPr>
          <a:xfrm>
            <a:off x="2638868" y="6488668"/>
            <a:ext cx="3906454" cy="369332"/>
          </a:xfrm>
          <a:prstGeom prst="rect">
            <a:avLst/>
          </a:prstGeom>
          <a:noFill/>
        </p:spPr>
        <p:txBody>
          <a:bodyPr wrap="none" rtlCol="0">
            <a:spAutoFit/>
          </a:bodyPr>
          <a:lstStyle/>
          <a:p>
            <a:r>
              <a:rPr lang="en-US" dirty="0" smtClean="0"/>
              <a:t>Step 3 of the PPA:  Identify the Causes</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Solutions</a:t>
            </a:r>
            <a:endParaRPr lang="en-US" dirty="0"/>
          </a:p>
        </p:txBody>
      </p:sp>
      <p:sp>
        <p:nvSpPr>
          <p:cNvPr id="3" name="Rectangle 2"/>
          <p:cNvSpPr/>
          <p:nvPr/>
        </p:nvSpPr>
        <p:spPr>
          <a:xfrm>
            <a:off x="914400" y="1219199"/>
            <a:ext cx="7696200" cy="4678204"/>
          </a:xfrm>
          <a:prstGeom prst="rect">
            <a:avLst/>
          </a:prstGeom>
        </p:spPr>
        <p:txBody>
          <a:bodyPr wrap="square">
            <a:spAutoFit/>
          </a:bodyPr>
          <a:lstStyle/>
          <a:p>
            <a:endParaRPr lang="en-US" dirty="0" smtClean="0"/>
          </a:p>
          <a:p>
            <a:r>
              <a:rPr lang="en-US" sz="3200" b="1" dirty="0" smtClean="0"/>
              <a:t>Students Against Drunk Driving are still SADD</a:t>
            </a:r>
          </a:p>
          <a:p>
            <a:r>
              <a:rPr lang="en-US" sz="3200" dirty="0" smtClean="0"/>
              <a:t>Every day there is a tragedy involving a student who drives drunk. There is an organization which meets frequently to attempt to reduce the student drinking population through education of the hazards of this dangerous addiction.</a:t>
            </a:r>
          </a:p>
          <a:p>
            <a:endParaRPr lang="en-US" sz="2400" dirty="0" smtClean="0"/>
          </a:p>
        </p:txBody>
      </p:sp>
      <p:sp>
        <p:nvSpPr>
          <p:cNvPr id="4" name="TextBox 3"/>
          <p:cNvSpPr txBox="1"/>
          <p:nvPr/>
        </p:nvSpPr>
        <p:spPr>
          <a:xfrm>
            <a:off x="2638868" y="6488668"/>
            <a:ext cx="3815468" cy="369332"/>
          </a:xfrm>
          <a:prstGeom prst="rect">
            <a:avLst/>
          </a:prstGeom>
          <a:noFill/>
        </p:spPr>
        <p:txBody>
          <a:bodyPr wrap="none" rtlCol="0">
            <a:spAutoFit/>
          </a:bodyPr>
          <a:lstStyle/>
          <a:p>
            <a:r>
              <a:rPr lang="en-US" dirty="0" smtClean="0"/>
              <a:t>Step 5 of the PPA:  Develop Solutions</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Solutions</a:t>
            </a:r>
            <a:endParaRPr lang="en-US" dirty="0"/>
          </a:p>
        </p:txBody>
      </p:sp>
      <p:sp>
        <p:nvSpPr>
          <p:cNvPr id="3" name="Rectangle 2"/>
          <p:cNvSpPr/>
          <p:nvPr/>
        </p:nvSpPr>
        <p:spPr>
          <a:xfrm>
            <a:off x="609600" y="1600200"/>
            <a:ext cx="7772400" cy="2677656"/>
          </a:xfrm>
          <a:prstGeom prst="rect">
            <a:avLst/>
          </a:prstGeom>
        </p:spPr>
        <p:txBody>
          <a:bodyPr wrap="square">
            <a:spAutoFit/>
          </a:bodyPr>
          <a:lstStyle/>
          <a:p>
            <a:r>
              <a:rPr lang="en-US" sz="2400" dirty="0" smtClean="0"/>
              <a:t>This group, SADD, which </a:t>
            </a:r>
            <a:r>
              <a:rPr lang="en-US" sz="2400" dirty="0" smtClean="0"/>
              <a:t>originally </a:t>
            </a:r>
            <a:r>
              <a:rPr lang="en-US" sz="2400" dirty="0" smtClean="0"/>
              <a:t>stood for Students Against Driving Drunk, ( commonly transposed as Students Against </a:t>
            </a:r>
            <a:r>
              <a:rPr lang="en-US" sz="2400" i="1" dirty="0" smtClean="0"/>
              <a:t>Drunk Driving</a:t>
            </a:r>
            <a:r>
              <a:rPr lang="en-US" sz="2400" dirty="0" smtClean="0"/>
              <a:t> ), and is now called </a:t>
            </a:r>
            <a:r>
              <a:rPr lang="en-US" sz="2400" dirty="0" smtClean="0">
                <a:hlinkClick r:id="rId2"/>
              </a:rPr>
              <a:t>Students Against Destructive Decisions</a:t>
            </a:r>
            <a:r>
              <a:rPr lang="en-US" sz="2400" dirty="0" smtClean="0"/>
              <a:t>, is an informative alcohol and drug abuse prevention program for adolescents and young teens which helps redirect young student energy to more positive pastimes.</a:t>
            </a:r>
            <a:endParaRPr lang="en-US" sz="2400" dirty="0"/>
          </a:p>
        </p:txBody>
      </p:sp>
      <p:pic>
        <p:nvPicPr>
          <p:cNvPr id="5122" name="Picture 2" descr="http://www.rcs.k12.va.us/hvhs/clubs/sadd/sadd.jpg"/>
          <p:cNvPicPr>
            <a:picLocks noChangeAspect="1" noChangeArrowheads="1"/>
          </p:cNvPicPr>
          <p:nvPr/>
        </p:nvPicPr>
        <p:blipFill>
          <a:blip r:embed="rId3" cstate="print"/>
          <a:srcRect/>
          <a:stretch>
            <a:fillRect/>
          </a:stretch>
        </p:blipFill>
        <p:spPr bwMode="auto">
          <a:xfrm>
            <a:off x="685800" y="4277856"/>
            <a:ext cx="6315075" cy="2466976"/>
          </a:xfrm>
          <a:prstGeom prst="rect">
            <a:avLst/>
          </a:prstGeom>
          <a:noFill/>
        </p:spPr>
      </p:pic>
      <p:sp>
        <p:nvSpPr>
          <p:cNvPr id="5" name="TextBox 4"/>
          <p:cNvSpPr txBox="1"/>
          <p:nvPr/>
        </p:nvSpPr>
        <p:spPr>
          <a:xfrm>
            <a:off x="7086600" y="5511344"/>
            <a:ext cx="2374459" cy="646331"/>
          </a:xfrm>
          <a:prstGeom prst="rect">
            <a:avLst/>
          </a:prstGeom>
          <a:noFill/>
        </p:spPr>
        <p:txBody>
          <a:bodyPr wrap="square" rtlCol="0">
            <a:spAutoFit/>
          </a:bodyPr>
          <a:lstStyle/>
          <a:p>
            <a:r>
              <a:rPr lang="en-US" dirty="0" smtClean="0"/>
              <a:t>Step 5 of the PPA:  Develop Solutions</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Solutions</a:t>
            </a:r>
            <a:endParaRPr lang="en-US" dirty="0"/>
          </a:p>
        </p:txBody>
      </p:sp>
      <p:sp>
        <p:nvSpPr>
          <p:cNvPr id="3" name="Rectangle 2"/>
          <p:cNvSpPr/>
          <p:nvPr/>
        </p:nvSpPr>
        <p:spPr>
          <a:xfrm>
            <a:off x="838200" y="1371600"/>
            <a:ext cx="7543800" cy="2308324"/>
          </a:xfrm>
          <a:prstGeom prst="rect">
            <a:avLst/>
          </a:prstGeom>
        </p:spPr>
        <p:txBody>
          <a:bodyPr wrap="square">
            <a:spAutoFit/>
          </a:bodyPr>
          <a:lstStyle/>
          <a:p>
            <a:r>
              <a:rPr lang="en-US" dirty="0" smtClean="0"/>
              <a:t>"</a:t>
            </a:r>
            <a:r>
              <a:rPr lang="en-US" sz="2400" dirty="0" smtClean="0"/>
              <a:t>The mission of Mothers Against Drunk Driving is to stop drunk driving, support the victims of this violent crime and prevent underage drinking."</a:t>
            </a:r>
            <a:r>
              <a:rPr lang="en-US" sz="2400" baseline="30000" dirty="0" smtClean="0">
                <a:hlinkClick r:id="rId2"/>
              </a:rPr>
              <a:t>[3]</a:t>
            </a:r>
            <a:endParaRPr lang="en-US" sz="2400" dirty="0" smtClean="0"/>
          </a:p>
          <a:p>
            <a:r>
              <a:rPr lang="en-US" sz="2400" dirty="0" smtClean="0"/>
              <a:t>Generally MADD favors:</a:t>
            </a:r>
          </a:p>
          <a:p>
            <a:r>
              <a:rPr lang="en-US" sz="2400" dirty="0" smtClean="0"/>
              <a:t>Education (about the dangers of drunk driving), advocacy and victim assistance</a:t>
            </a:r>
          </a:p>
        </p:txBody>
      </p:sp>
      <p:pic>
        <p:nvPicPr>
          <p:cNvPr id="8194" name="Picture 2" descr="http://www.pagecovers.com/covers/causes/madd_mothers_against_drunk_driving_awareness.jpg"/>
          <p:cNvPicPr>
            <a:picLocks noChangeAspect="1" noChangeArrowheads="1"/>
          </p:cNvPicPr>
          <p:nvPr/>
        </p:nvPicPr>
        <p:blipFill>
          <a:blip r:embed="rId3" cstate="print"/>
          <a:srcRect/>
          <a:stretch>
            <a:fillRect/>
          </a:stretch>
        </p:blipFill>
        <p:spPr bwMode="auto">
          <a:xfrm>
            <a:off x="152400" y="3890963"/>
            <a:ext cx="6315075" cy="2333626"/>
          </a:xfrm>
          <a:prstGeom prst="rect">
            <a:avLst/>
          </a:prstGeom>
          <a:noFill/>
        </p:spPr>
      </p:pic>
      <p:sp>
        <p:nvSpPr>
          <p:cNvPr id="5" name="TextBox 4"/>
          <p:cNvSpPr txBox="1"/>
          <p:nvPr/>
        </p:nvSpPr>
        <p:spPr>
          <a:xfrm>
            <a:off x="6496493" y="5334000"/>
            <a:ext cx="2618932" cy="646331"/>
          </a:xfrm>
          <a:prstGeom prst="rect">
            <a:avLst/>
          </a:prstGeom>
          <a:noFill/>
        </p:spPr>
        <p:txBody>
          <a:bodyPr wrap="square" rtlCol="0">
            <a:spAutoFit/>
          </a:bodyPr>
          <a:lstStyle/>
          <a:p>
            <a:r>
              <a:rPr lang="en-US" dirty="0" smtClean="0"/>
              <a:t>Step 5 of the PPA:  Develop Solutions</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Solutions</a:t>
            </a:r>
            <a:endParaRPr lang="en-US" dirty="0"/>
          </a:p>
        </p:txBody>
      </p:sp>
      <p:sp>
        <p:nvSpPr>
          <p:cNvPr id="3" name="Rectangle 2"/>
          <p:cNvSpPr/>
          <p:nvPr/>
        </p:nvSpPr>
        <p:spPr>
          <a:xfrm>
            <a:off x="304800" y="1524000"/>
            <a:ext cx="6553200" cy="3108543"/>
          </a:xfrm>
          <a:prstGeom prst="rect">
            <a:avLst/>
          </a:prstGeom>
        </p:spPr>
        <p:txBody>
          <a:bodyPr wrap="square">
            <a:spAutoFit/>
          </a:bodyPr>
          <a:lstStyle/>
          <a:p>
            <a:r>
              <a:rPr lang="en-US" sz="2800" dirty="0" smtClean="0"/>
              <a:t>Strict policy in a variety of areas, including an illegal </a:t>
            </a:r>
            <a:r>
              <a:rPr lang="en-US" sz="2800" dirty="0" smtClean="0">
                <a:hlinkClick r:id="rId2" tooltip="Blood alcohol content"/>
              </a:rPr>
              <a:t>blood alcohol content</a:t>
            </a:r>
            <a:r>
              <a:rPr lang="en-US" sz="2800" dirty="0" smtClean="0"/>
              <a:t> of .08%</a:t>
            </a:r>
            <a:r>
              <a:rPr lang="en-US" sz="2800" baseline="30000" dirty="0" smtClean="0">
                <a:hlinkClick r:id="rId3"/>
              </a:rPr>
              <a:t>[4]</a:t>
            </a:r>
            <a:r>
              <a:rPr lang="en-US" sz="2800" dirty="0" smtClean="0"/>
              <a:t> or lower and using stronger sanctions for DUI offenders, including mandatory jail sentences, treatment for alcoholism and other alcohol abuse issues, ignition interlock devices,</a:t>
            </a:r>
            <a:r>
              <a:rPr lang="en-US" sz="2800" baseline="30000" dirty="0" smtClean="0">
                <a:hlinkClick r:id="rId4"/>
              </a:rPr>
              <a:t>[5]</a:t>
            </a:r>
            <a:r>
              <a:rPr lang="en-US" sz="2800" dirty="0" smtClean="0"/>
              <a:t> and license suspensions</a:t>
            </a:r>
          </a:p>
        </p:txBody>
      </p:sp>
      <p:sp>
        <p:nvSpPr>
          <p:cNvPr id="4" name="TextBox 3"/>
          <p:cNvSpPr txBox="1"/>
          <p:nvPr/>
        </p:nvSpPr>
        <p:spPr>
          <a:xfrm>
            <a:off x="2638868" y="6488668"/>
            <a:ext cx="3815468" cy="369332"/>
          </a:xfrm>
          <a:prstGeom prst="rect">
            <a:avLst/>
          </a:prstGeom>
          <a:noFill/>
        </p:spPr>
        <p:txBody>
          <a:bodyPr wrap="none" rtlCol="0">
            <a:spAutoFit/>
          </a:bodyPr>
          <a:lstStyle/>
          <a:p>
            <a:r>
              <a:rPr lang="en-US" dirty="0" smtClean="0"/>
              <a:t>Step 5 of the PPA:  Develop Solutions</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t>
            </a:r>
            <a:r>
              <a:rPr lang="en-US" dirty="0" smtClean="0"/>
              <a:t>olutions</a:t>
            </a:r>
            <a:endParaRPr lang="en-US" dirty="0"/>
          </a:p>
        </p:txBody>
      </p:sp>
      <p:sp>
        <p:nvSpPr>
          <p:cNvPr id="3" name="Rectangle 2"/>
          <p:cNvSpPr/>
          <p:nvPr/>
        </p:nvSpPr>
        <p:spPr>
          <a:xfrm>
            <a:off x="838200" y="1447800"/>
            <a:ext cx="7315200" cy="2677656"/>
          </a:xfrm>
          <a:prstGeom prst="rect">
            <a:avLst/>
          </a:prstGeom>
        </p:spPr>
        <p:txBody>
          <a:bodyPr wrap="square">
            <a:spAutoFit/>
          </a:bodyPr>
          <a:lstStyle/>
          <a:p>
            <a:r>
              <a:rPr lang="en-US" sz="2400" dirty="0" smtClean="0"/>
              <a:t>Helping victims of drunk driving (this includes family members and other loved ones of both innocent victims and guilty impaired drivers)</a:t>
            </a:r>
          </a:p>
          <a:p>
            <a:r>
              <a:rPr lang="en-US" sz="2400" dirty="0" smtClean="0"/>
              <a:t>Maintaining the minimum legal drinking age at 21 years</a:t>
            </a:r>
          </a:p>
          <a:p>
            <a:r>
              <a:rPr lang="en-US" sz="2400" dirty="0" smtClean="0"/>
              <a:t>Mandating alcohol breath-testing ignition interlock devices (IIDs) for everyone convicted of driving while legally impaired</a:t>
            </a:r>
            <a:endParaRPr lang="en-US" sz="2400" dirty="0"/>
          </a:p>
        </p:txBody>
      </p:sp>
      <p:pic>
        <p:nvPicPr>
          <p:cNvPr id="7170" name="Picture 2" descr="https://evbdn.eventbrite.com/s3-s3/eventlogos/27702133/antidrinksign.jpg"/>
          <p:cNvPicPr>
            <a:picLocks noChangeAspect="1" noChangeArrowheads="1"/>
          </p:cNvPicPr>
          <p:nvPr/>
        </p:nvPicPr>
        <p:blipFill>
          <a:blip r:embed="rId2" cstate="print"/>
          <a:srcRect/>
          <a:stretch>
            <a:fillRect/>
          </a:stretch>
        </p:blipFill>
        <p:spPr bwMode="auto">
          <a:xfrm>
            <a:off x="3962400" y="4343400"/>
            <a:ext cx="2143125" cy="2143125"/>
          </a:xfrm>
          <a:prstGeom prst="rect">
            <a:avLst/>
          </a:prstGeom>
          <a:noFill/>
        </p:spPr>
      </p:pic>
      <p:sp>
        <p:nvSpPr>
          <p:cNvPr id="5" name="TextBox 4"/>
          <p:cNvSpPr txBox="1"/>
          <p:nvPr/>
        </p:nvSpPr>
        <p:spPr>
          <a:xfrm>
            <a:off x="2638868" y="6488668"/>
            <a:ext cx="3815468" cy="369332"/>
          </a:xfrm>
          <a:prstGeom prst="rect">
            <a:avLst/>
          </a:prstGeom>
          <a:noFill/>
        </p:spPr>
        <p:txBody>
          <a:bodyPr wrap="none" rtlCol="0">
            <a:spAutoFit/>
          </a:bodyPr>
          <a:lstStyle/>
          <a:p>
            <a:r>
              <a:rPr lang="en-US" dirty="0" smtClean="0"/>
              <a:t>Step 5 of the PPA:  Develop Solutions</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Feasibility Vs Effectiveness</a:t>
            </a:r>
            <a:endParaRPr lang="en-US" dirty="0"/>
          </a:p>
        </p:txBody>
      </p:sp>
      <p:sp>
        <p:nvSpPr>
          <p:cNvPr id="3" name="Rectangle 2"/>
          <p:cNvSpPr/>
          <p:nvPr/>
        </p:nvSpPr>
        <p:spPr>
          <a:xfrm>
            <a:off x="838200" y="1676400"/>
            <a:ext cx="7543800" cy="3108543"/>
          </a:xfrm>
          <a:prstGeom prst="rect">
            <a:avLst/>
          </a:prstGeom>
        </p:spPr>
        <p:txBody>
          <a:bodyPr wrap="square">
            <a:spAutoFit/>
          </a:bodyPr>
          <a:lstStyle/>
          <a:p>
            <a:r>
              <a:rPr lang="en-US" sz="2800" dirty="0" smtClean="0"/>
              <a:t>MADD announced an "Eight-Point Plan“..</a:t>
            </a:r>
          </a:p>
          <a:p>
            <a:r>
              <a:rPr lang="en-US" sz="2800" dirty="0" smtClean="0"/>
              <a:t>Increase driving while intoxicated (DWI)/driving under the influence (DUI) enforcement, especially the use of frequent, highly publicized sobriety checkpoints.</a:t>
            </a:r>
          </a:p>
          <a:p>
            <a:r>
              <a:rPr lang="en-US" sz="2800" dirty="0" smtClean="0"/>
              <a:t>Enact primary enforcement seat belt laws in all states.</a:t>
            </a:r>
          </a:p>
        </p:txBody>
      </p:sp>
      <p:sp>
        <p:nvSpPr>
          <p:cNvPr id="4" name="TextBox 3"/>
          <p:cNvSpPr txBox="1"/>
          <p:nvPr/>
        </p:nvSpPr>
        <p:spPr>
          <a:xfrm>
            <a:off x="2638868" y="6488668"/>
            <a:ext cx="4371325" cy="369332"/>
          </a:xfrm>
          <a:prstGeom prst="rect">
            <a:avLst/>
          </a:prstGeom>
          <a:noFill/>
        </p:spPr>
        <p:txBody>
          <a:bodyPr wrap="none" rtlCol="0">
            <a:spAutoFit/>
          </a:bodyPr>
          <a:lstStyle/>
          <a:p>
            <a:r>
              <a:rPr lang="en-US" dirty="0" smtClean="0"/>
              <a:t>Step 6 of the PPA:  Select the Best Solution</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Teenage Drinking &amp; Driving</a:t>
            </a:r>
            <a:endParaRPr lang="en-US" dirty="0"/>
          </a:p>
        </p:txBody>
      </p:sp>
      <p:sp>
        <p:nvSpPr>
          <p:cNvPr id="3" name="Content Placeholder 2"/>
          <p:cNvSpPr>
            <a:spLocks noGrp="1"/>
          </p:cNvSpPr>
          <p:nvPr>
            <p:ph idx="1"/>
          </p:nvPr>
        </p:nvSpPr>
        <p:spPr/>
        <p:txBody>
          <a:bodyPr>
            <a:normAutofit lnSpcReduction="10000"/>
          </a:bodyPr>
          <a:lstStyle/>
          <a:p>
            <a:r>
              <a:rPr lang="en-US" dirty="0" smtClean="0"/>
              <a:t>Public Policy Analyst</a:t>
            </a:r>
          </a:p>
          <a:p>
            <a:r>
              <a:rPr lang="en-US" u="sng" dirty="0" smtClean="0"/>
              <a:t>1 – Define the Problem</a:t>
            </a:r>
          </a:p>
          <a:p>
            <a:r>
              <a:rPr lang="en-US" u="sng" dirty="0" smtClean="0"/>
              <a:t>2 – Gather the Evidence</a:t>
            </a:r>
          </a:p>
          <a:p>
            <a:r>
              <a:rPr lang="en-US" u="sng" dirty="0" smtClean="0"/>
              <a:t>3 – Identify the Cause</a:t>
            </a:r>
          </a:p>
          <a:p>
            <a:r>
              <a:rPr lang="en-US" u="sng" dirty="0" smtClean="0"/>
              <a:t>4 – Evaluate an Existing Policy</a:t>
            </a:r>
          </a:p>
          <a:p>
            <a:r>
              <a:rPr lang="en-US" u="sng" dirty="0" smtClean="0"/>
              <a:t>5 – Develop Solutions</a:t>
            </a:r>
          </a:p>
          <a:p>
            <a:r>
              <a:rPr lang="en-US" u="sng" dirty="0" smtClean="0"/>
              <a:t>6 – Select the best Solution, (Feasibility </a:t>
            </a:r>
            <a:r>
              <a:rPr lang="en-US" u="sng" dirty="0" err="1" smtClean="0"/>
              <a:t>Vs</a:t>
            </a:r>
            <a:r>
              <a:rPr lang="en-US" u="sng" dirty="0" smtClean="0"/>
              <a:t> </a:t>
            </a:r>
            <a:r>
              <a:rPr lang="en-US" u="sng" dirty="0" smtClean="0"/>
              <a:t>Effectiveness</a:t>
            </a:r>
            <a:r>
              <a:rPr lang="en-US" u="sng" dirty="0" smtClean="0"/>
              <a:t>)</a:t>
            </a:r>
            <a:endParaRPr lang="en-US" u="sng"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Feasibility Vs Effectiveness</a:t>
            </a:r>
            <a:endParaRPr lang="en-US" dirty="0"/>
          </a:p>
        </p:txBody>
      </p:sp>
      <p:sp>
        <p:nvSpPr>
          <p:cNvPr id="3" name="Rectangle 2"/>
          <p:cNvSpPr/>
          <p:nvPr/>
        </p:nvSpPr>
        <p:spPr>
          <a:xfrm>
            <a:off x="685800" y="1752600"/>
            <a:ext cx="7848600" cy="3108543"/>
          </a:xfrm>
          <a:prstGeom prst="rect">
            <a:avLst/>
          </a:prstGeom>
        </p:spPr>
        <p:txBody>
          <a:bodyPr wrap="square">
            <a:spAutoFit/>
          </a:bodyPr>
          <a:lstStyle/>
          <a:p>
            <a:r>
              <a:rPr lang="en-US" sz="2800" dirty="0" smtClean="0"/>
              <a:t>Create tougher, more comprehensive sanctions geared toward higher-risk drivers.</a:t>
            </a:r>
          </a:p>
          <a:p>
            <a:r>
              <a:rPr lang="en-US" sz="2800" dirty="0" smtClean="0"/>
              <a:t>Develop a dedicated National Traffic Safety Fund.</a:t>
            </a:r>
          </a:p>
          <a:p>
            <a:r>
              <a:rPr lang="en-US" sz="2800" dirty="0" smtClean="0"/>
              <a:t>Reduce underage drinking.</a:t>
            </a:r>
          </a:p>
          <a:p>
            <a:r>
              <a:rPr lang="en-US" sz="2800" dirty="0" smtClean="0"/>
              <a:t>Increase beer excise taxes to the same level as those for spirits.</a:t>
            </a:r>
          </a:p>
          <a:p>
            <a:r>
              <a:rPr lang="en-US" sz="2800" dirty="0" smtClean="0"/>
              <a:t>Reinvigorate court monitoring programs.</a:t>
            </a:r>
            <a:r>
              <a:rPr lang="en-US" sz="2800" baseline="30000" dirty="0" smtClean="0">
                <a:hlinkClick r:id="rId2"/>
              </a:rPr>
              <a:t>[</a:t>
            </a:r>
            <a:endParaRPr lang="en-US" sz="2800" dirty="0"/>
          </a:p>
        </p:txBody>
      </p:sp>
      <p:sp>
        <p:nvSpPr>
          <p:cNvPr id="5" name="TextBox 4"/>
          <p:cNvSpPr txBox="1"/>
          <p:nvPr/>
        </p:nvSpPr>
        <p:spPr>
          <a:xfrm>
            <a:off x="2638868" y="6488668"/>
            <a:ext cx="4371325" cy="369332"/>
          </a:xfrm>
          <a:prstGeom prst="rect">
            <a:avLst/>
          </a:prstGeom>
          <a:noFill/>
        </p:spPr>
        <p:txBody>
          <a:bodyPr wrap="none" rtlCol="0">
            <a:spAutoFit/>
          </a:bodyPr>
          <a:lstStyle/>
          <a:p>
            <a:r>
              <a:rPr lang="en-US" dirty="0" smtClean="0"/>
              <a:t>Step 6 of the PPA:  Select the Best Solution</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Feasibility Vs Effectiveness</a:t>
            </a:r>
            <a:endParaRPr lang="en-US" dirty="0"/>
          </a:p>
        </p:txBody>
      </p:sp>
      <p:sp>
        <p:nvSpPr>
          <p:cNvPr id="3" name="Rectangle 2"/>
          <p:cNvSpPr/>
          <p:nvPr/>
        </p:nvSpPr>
        <p:spPr>
          <a:xfrm>
            <a:off x="228600" y="1582341"/>
            <a:ext cx="6629400" cy="2677656"/>
          </a:xfrm>
          <a:prstGeom prst="rect">
            <a:avLst/>
          </a:prstGeom>
        </p:spPr>
        <p:txBody>
          <a:bodyPr wrap="square">
            <a:spAutoFit/>
          </a:bodyPr>
          <a:lstStyle/>
          <a:p>
            <a:r>
              <a:rPr lang="en-US" sz="2400" dirty="0" smtClean="0"/>
              <a:t>SADD’s approach involves young people presenting education and prevention messages to their peers through school and community activities. Projects include peer-led classes and forums, teen workshops, conferences and rallies, prevention education and leadership training, awareness-raising activities and legislative work.</a:t>
            </a:r>
          </a:p>
        </p:txBody>
      </p:sp>
      <p:pic>
        <p:nvPicPr>
          <p:cNvPr id="2050" name="Picture 2" descr="http://dwiarrests.org/wp-content/uploads/2010/07/dwi-arrests-300x198.jpg"/>
          <p:cNvPicPr>
            <a:picLocks noChangeAspect="1" noChangeArrowheads="1"/>
          </p:cNvPicPr>
          <p:nvPr/>
        </p:nvPicPr>
        <p:blipFill>
          <a:blip r:embed="rId2" cstate="print"/>
          <a:srcRect/>
          <a:stretch>
            <a:fillRect/>
          </a:stretch>
        </p:blipFill>
        <p:spPr bwMode="auto">
          <a:xfrm>
            <a:off x="2590800" y="4419600"/>
            <a:ext cx="6210300" cy="2266950"/>
          </a:xfrm>
          <a:prstGeom prst="rect">
            <a:avLst/>
          </a:prstGeom>
          <a:noFill/>
        </p:spPr>
      </p:pic>
      <p:sp>
        <p:nvSpPr>
          <p:cNvPr id="5" name="TextBox 4"/>
          <p:cNvSpPr txBox="1"/>
          <p:nvPr/>
        </p:nvSpPr>
        <p:spPr>
          <a:xfrm>
            <a:off x="0" y="5486400"/>
            <a:ext cx="2590800" cy="646331"/>
          </a:xfrm>
          <a:prstGeom prst="rect">
            <a:avLst/>
          </a:prstGeom>
          <a:noFill/>
        </p:spPr>
        <p:txBody>
          <a:bodyPr wrap="square" rtlCol="0">
            <a:spAutoFit/>
          </a:bodyPr>
          <a:lstStyle/>
          <a:p>
            <a:r>
              <a:rPr lang="en-US" dirty="0" smtClean="0"/>
              <a:t>Step 6 of the PPA:  Select the Best Solution</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Feasibility Vs Effectiveness</a:t>
            </a:r>
            <a:endParaRPr lang="en-US" dirty="0"/>
          </a:p>
        </p:txBody>
      </p:sp>
      <p:sp>
        <p:nvSpPr>
          <p:cNvPr id="3" name="Rectangle 2"/>
          <p:cNvSpPr/>
          <p:nvPr/>
        </p:nvSpPr>
        <p:spPr>
          <a:xfrm>
            <a:off x="533400" y="1905000"/>
            <a:ext cx="6324600" cy="2246769"/>
          </a:xfrm>
          <a:prstGeom prst="rect">
            <a:avLst/>
          </a:prstGeom>
        </p:spPr>
        <p:txBody>
          <a:bodyPr wrap="square">
            <a:spAutoFit/>
          </a:bodyPr>
          <a:lstStyle/>
          <a:p>
            <a:r>
              <a:rPr lang="en-US" sz="2800" dirty="0" smtClean="0"/>
              <a:t>As of 2012, there are nearly 10,000 Middle school, high school, and college chapters with SADD advisors. There are 350,000 students actively participating (“members”) in SADD chapters.</a:t>
            </a:r>
            <a:endParaRPr lang="en-US" sz="2800" dirty="0"/>
          </a:p>
        </p:txBody>
      </p:sp>
      <p:pic>
        <p:nvPicPr>
          <p:cNvPr id="1026" name="Picture 2" descr="http://1.bp.blogspot.com/-2co6XTRqmXk/UGEI-523bUI/AAAAAAAABPE/do2QSJY_8vQ/s1600/onelegstand.jpg"/>
          <p:cNvPicPr>
            <a:picLocks noChangeAspect="1" noChangeArrowheads="1"/>
          </p:cNvPicPr>
          <p:nvPr/>
        </p:nvPicPr>
        <p:blipFill>
          <a:blip r:embed="rId2" cstate="print"/>
          <a:srcRect/>
          <a:stretch>
            <a:fillRect/>
          </a:stretch>
        </p:blipFill>
        <p:spPr bwMode="auto">
          <a:xfrm>
            <a:off x="1362075" y="4278868"/>
            <a:ext cx="7305675" cy="2209800"/>
          </a:xfrm>
          <a:prstGeom prst="rect">
            <a:avLst/>
          </a:prstGeom>
          <a:noFill/>
        </p:spPr>
      </p:pic>
      <p:sp>
        <p:nvSpPr>
          <p:cNvPr id="5" name="TextBox 4"/>
          <p:cNvSpPr txBox="1"/>
          <p:nvPr/>
        </p:nvSpPr>
        <p:spPr>
          <a:xfrm>
            <a:off x="2638868" y="6488668"/>
            <a:ext cx="4371325" cy="369332"/>
          </a:xfrm>
          <a:prstGeom prst="rect">
            <a:avLst/>
          </a:prstGeom>
          <a:noFill/>
        </p:spPr>
        <p:txBody>
          <a:bodyPr wrap="none" rtlCol="0">
            <a:spAutoFit/>
          </a:bodyPr>
          <a:lstStyle/>
          <a:p>
            <a:r>
              <a:rPr lang="en-US" dirty="0" smtClean="0"/>
              <a:t>Step 6 of the PPA:  Select the Best Solution</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Teenage Drinking &amp; Driving</a:t>
            </a:r>
            <a:endParaRPr lang="en-US" dirty="0"/>
          </a:p>
        </p:txBody>
      </p:sp>
      <p:sp>
        <p:nvSpPr>
          <p:cNvPr id="3" name="Content Placeholder 2"/>
          <p:cNvSpPr>
            <a:spLocks noGrp="1"/>
          </p:cNvSpPr>
          <p:nvPr>
            <p:ph idx="1"/>
          </p:nvPr>
        </p:nvSpPr>
        <p:spPr>
          <a:xfrm>
            <a:off x="457200" y="1600201"/>
            <a:ext cx="8229600" cy="2819400"/>
          </a:xfrm>
        </p:spPr>
        <p:txBody>
          <a:bodyPr/>
          <a:lstStyle/>
          <a:p>
            <a:r>
              <a:rPr lang="en-US" b="1" dirty="0"/>
              <a:t>Drinking and Driving</a:t>
            </a:r>
          </a:p>
          <a:p>
            <a:r>
              <a:rPr lang="en-US" dirty="0"/>
              <a:t>Car crashes are the leading cause of death among people ages 15 to 20. About 1,900 people under 21 die every year from car crashes involving underage drinking</a:t>
            </a:r>
            <a:r>
              <a:rPr lang="en-US" dirty="0" smtClean="0"/>
              <a:t>.</a:t>
            </a:r>
          </a:p>
          <a:p>
            <a:endParaRPr lang="en-US" dirty="0"/>
          </a:p>
          <a:p>
            <a:endParaRPr lang="en-US" dirty="0"/>
          </a:p>
        </p:txBody>
      </p:sp>
      <p:pic>
        <p:nvPicPr>
          <p:cNvPr id="30722" name="Picture 2" descr="http://www.malibubeachrecoveryblog.com/teen%20drinking%20and%20driving.jpg"/>
          <p:cNvPicPr>
            <a:picLocks noChangeAspect="1" noChangeArrowheads="1"/>
          </p:cNvPicPr>
          <p:nvPr/>
        </p:nvPicPr>
        <p:blipFill>
          <a:blip r:embed="rId2" cstate="print"/>
          <a:srcRect/>
          <a:stretch>
            <a:fillRect/>
          </a:stretch>
        </p:blipFill>
        <p:spPr bwMode="auto">
          <a:xfrm>
            <a:off x="533400" y="4169214"/>
            <a:ext cx="5943600" cy="2319454"/>
          </a:xfrm>
          <a:prstGeom prst="rect">
            <a:avLst/>
          </a:prstGeom>
          <a:noFill/>
        </p:spPr>
      </p:pic>
      <p:sp>
        <p:nvSpPr>
          <p:cNvPr id="5" name="TextBox 4"/>
          <p:cNvSpPr txBox="1"/>
          <p:nvPr/>
        </p:nvSpPr>
        <p:spPr>
          <a:xfrm>
            <a:off x="2638868" y="6488668"/>
            <a:ext cx="3918060" cy="369332"/>
          </a:xfrm>
          <a:prstGeom prst="rect">
            <a:avLst/>
          </a:prstGeom>
          <a:noFill/>
        </p:spPr>
        <p:txBody>
          <a:bodyPr wrap="none" rtlCol="0">
            <a:spAutoFit/>
          </a:bodyPr>
          <a:lstStyle/>
          <a:p>
            <a:r>
              <a:rPr lang="en-US" dirty="0" smtClean="0"/>
              <a:t>Step 1 of the PPA:  Define the Problem</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Teenage Drinking and Driving</a:t>
            </a:r>
            <a:endParaRPr lang="en-US" dirty="0"/>
          </a:p>
        </p:txBody>
      </p:sp>
      <p:sp>
        <p:nvSpPr>
          <p:cNvPr id="3" name="Rectangle 2"/>
          <p:cNvSpPr/>
          <p:nvPr/>
        </p:nvSpPr>
        <p:spPr>
          <a:xfrm>
            <a:off x="990600" y="1676400"/>
            <a:ext cx="7315200" cy="3970318"/>
          </a:xfrm>
          <a:prstGeom prst="rect">
            <a:avLst/>
          </a:prstGeom>
        </p:spPr>
        <p:txBody>
          <a:bodyPr wrap="square">
            <a:spAutoFit/>
          </a:bodyPr>
          <a:lstStyle/>
          <a:p>
            <a:r>
              <a:rPr lang="en-US" sz="2800" dirty="0"/>
              <a:t>Young people are more susceptible to alcohol-induced impairment of their driving skills. Drinking drivers aged 16 to 20 are twice as likely to be involved in a fatal crash as drinking drivers who are 21 or older</a:t>
            </a:r>
            <a:r>
              <a:rPr lang="en-US" sz="2800" dirty="0" smtClean="0"/>
              <a:t>.</a:t>
            </a:r>
          </a:p>
          <a:p>
            <a:endParaRPr lang="en-US" sz="2800" dirty="0" smtClean="0"/>
          </a:p>
          <a:p>
            <a:endParaRPr lang="en-US" sz="2800" dirty="0" smtClean="0"/>
          </a:p>
          <a:p>
            <a:endParaRPr lang="en-US" sz="2800" dirty="0" smtClean="0"/>
          </a:p>
          <a:p>
            <a:endParaRPr lang="en-US" sz="2800" dirty="0"/>
          </a:p>
        </p:txBody>
      </p:sp>
      <p:sp>
        <p:nvSpPr>
          <p:cNvPr id="19458" name="AutoShape 2" descr="data:image/jpeg;base64,/9j/4AAQSkZJRgABAQAAAQABAAD/2wCEAAkGBhQSERUUExQWFRUVGBgYGBgXGBUYHBkaFxgVFxcYFxcXHSYeGBokGhYUHy8gIycpLCwsFR4xNTAqNSYrLCkBCQoKDgwOGg8PGiokHyUqLCwsLCksLCwpLCwsLCwsLCwsLCwsKSwsLCkpLCwsLCwsLCwsKSwsLCwsLCwsLCwsLP/AABEIALcBEwMBIgACEQEDEQH/xAAcAAABBAMBAAAAAAAAAAAAAAAGAAQFBwECAwj/xABGEAABAwIEAwYDBgMFBQkBAAABAgMRAAQFEiExBkFRBxMiYXGBMpGhFEJSscHRI3LwFTNi4fFTY4KSoggXJDRDc7LD0hb/xAAbAQACAwEBAQAAAAAAAAAAAAADBAACBQEGB//EADIRAAICAQMDAwMBBwUBAAAAAAABAgMRBBIhEzFBBRRRImGRUhUjMnGBocFCsdHw8Qb/2gAMAwEAAhEDEQA/ALqTajz+n7V0S3H9CsoVIrauEMUqzWK6QVKlSqEMKTNZy1qTSzVRyWTptWa0z1ma7uRww4iRBpjY4U22kpSiBJPz1NYxnGEWzedZ5wANyTyFMbbiUOZYEFQmP261XqF4wbMcQYSHGlpCRJECV5QNwNQCfl1qvb/sfU+hINy0hQ/wrX7SSKsu/t84KTKc6dxyOlVPxFiz1nc9y6ognxJM6KHUUWChLuwdkGuUidwXsxZtSnv7hKiNRlzA6bkJ96O8PwhpCAhJXl31MfTQ1ULfGStwo+tPWuO3B9+irTwfZg1a4dkGHaH2eC/aUWnO7eCCEg5cqyPhCzEjpIqhnOzjFG0lJsnfUJSv6pJq1WePV8zT1rj09av7b7nOuvgoR/hi9bJCrV9J/wDac/OKlMMui0MroLXm5mSfWCNdavBvjknnThHFSDuEn1Aqs9G5LBSVsZdwC4P4gW2ufGUmIORZEHeDMRPOrdN6Fsz4F6bEGD13qJTxC2rQhP0p4zjDX4U0t+z2jkZJdmUhxo5cuurTkQy2mdNYhM+IDzEaUH22F25SVF+VfdSEEa/4jyr0Lxdwza4khKXFLbyzBbygmeRkajyNA912CtH+5vFJ8nGwr6pIoyocVgJFrHcrNGHtx/eonpm//UVanZzc2+dL92+MzYytNhSSAOsJJ6Ch277Db1J/hu27g5eJaD8imPrUPd9lmINHW2KwObakK/UGqSq84ZdYb7l9X3G9nt3i4MSEoV8pro/2kWSUwpS0iOaFDltXmm5tX2P7xDzP8yXED57VxOOO8nl+6p/OaAoPnl/gPKvCypJl623F9qFqKH3jm2TkOVIjczvtvUfxF2l2tuktgqLhJlUHfnHuY9qqJrjC6QZ73N/MlB/Stby+bu/G4oMujcwopXPMASUmZmq9D5Yt0/BYX/e20pCEgLKipIJg6Cdh1miXtaxBP2JlpCVd7cFKUoAg6wY8t6rTs8wdgXrTtxdW6GmTnOZR8RA8IAUBzg+1WNgpGJYy5cOvNrt7dMMSpKRmVpKU7kiDr6Vbbzwd6Tj8jR3sYa+woWFBDyEKUtRiNBJk+W0cqrrBOCX3MrqmyGVEQ4pSUpIJATKidiT0r0bftpLItWlJcLngWrOPCg/GSRqSQCABzI5VC41w9cuhxptCUNJQlDYVlIMc/IRzidRVksltq8kE32dvgAf2i0IGyUaDyHipVGPdmt+FEJRbqHVbxST1lISQNZ9qVE2y+34K9OHwW7aXoPX5Gn6FzW9KhRg15DN5MTXF18jYTXelVnFvyVIpy9ePwo+hrUN3Kt8qR/XrUvSqnSz3ZBqzaEfEZ+ddvs46V0rM1dVxRDmlgDYVtlraaxXcIhV3aZepcuksq+FlKV+6jrPsE1PYNcJdQlZ0ywB5CNBQJx9cRiDyidCEj2AiuuBcTIQMgOYH+v2pCVm1sfojuRbzbgUADQB20Yc27ZEqADiClTS+YIIzJPOCmR8jWcG41T3oaUoa7a7/AD9vnQ/208RhzJaoT4kwpZ1EZvhA67H6USNu9cdySocJfYEcN7PcVeZS40wlTahmQe8aTmBEgiVTr5xUBiybi0dLNwgtOJAJSSk6HYykkR71cHYzxGsMKtnZ/g/D/KZiPTUVDs8Dm8x8reBU0QH1lR0ISSkNjyzBOnRJo8bBfp5bz2KzGLqToZB8wQfkeVOGsePWrq7ZOE2nbP7SGx3lvGw+JB+JJ9N/agrs/wCFLLFpmyUwhCYLqXVpzr00SiYgCdfOjxtlkC64tZBZvHx1j1/enTfEHn9ane0HsqtrBoOIu1hSicrbiUqmBJAKYIjTUzVV/bCDvPpR43SBOqLLEa4g6GnbfER61W6b8+ddG8RI50Vah+QboLRZ4lI+99akGOKz1qp2sXPWnbeOHrRFen3KOlotpriqnrXE3nVS2+P8qdpx0DQmiKcGDcZItpHEU7ke9cbhi1e0cYZXO8oT+1VuxxABpM+dSDWNnkZq22LOZkghu+zrDHd2Mh/3alJ+g0qJe7E7SZauXkH/ABZFD6AGtmuICOdPG+JD1qjoi/BaN0o8g7d9irwnurhpfQKSU/M61AX/AGV4ijZhDo6trSfoog/IVZjPEnnTxriMdaC9JEY97Y+GyjnuHbtk+K1eQRzCF/mmm5xp9s/3r6FDkVrH0Neg0Y+DzrDl20v40IV6pSap7T4Zf3vGGkebrjFHVqKluLUo6klSiT9aVehVYDYEybS3JP8Au0ftSqe2l8guvENFcWIFbI4pQeYHvUavhdXJHzNcjwq9ySge/wDlWessHuuCBvGkn7w9pp03fJPOhhHCb34k/M0/s8BfTu4gegJP1qYkEjKzyifS4DW9NmLLLupR+Q/KnAFWWfIwjNZrRSwNzTVWKImAZPlXcpHMpD2sRXFD88q6zXNyZ0pTtTtD3zh5yZ9DqPzoCwC3cWkqRrrGXzE8+VXBxzhcvqkyHUD2IkVVliwq0fWmYCzIn6+9Z+VlpmhQ/gKLbhR1DTd040G1NqSokqkqHIR02rrxhw41dPJuytSCcuZIOhy7SDUXf8SPOtdypZDe/wAtqCxxTkfIWpbjYlMlW3mBtR6seA1zwvqDy1xbuL2UHwqTlI5eKNfmD8zVqcOqETsuNz0JB0PrVNJxBhSmkpKXAWwVEHzIIkcxpR9gGMhIyySnlJ1+YqkW97TF7Ypw4LCct84hZzA7gxBHpVS4kFYRicN6MOwtI5AEkKA9D9CKLF429EJV6QJMe9CnHVu46yHFFRU0Z8RTOU/FAHsfanHS8bsitMtssPyQPb0XXVW10mDbqQWxH3Vk5lBX8wAj+U1Ujj5UZMfKr64XLd9aOWb+qXBAP4VfdWPMGKo7GMJctX3GHRDjailUajyIPMEQR5GrRfB2yG1jYvnrUnw/h6rhxSAnNCFLPKAmJM/1vUSBVn9n/B7rYulLASsICAd9FJzKyn/lB8x5VdPkE84yit3FQARzE/U0Uv8AZ7epSFoR3iSJ8JAPyUaFcuaE8xpHnJ0qy+De1JphtDN0lwFBjvE+IQPxpmfLSakXxyWnnOV2AG4YdbJDja0RvKSPrtWiLyrhc4ht7lau6ebUFHQH9jqKhsX4PtCdUAKOpKZTr6DSixju4iwUpbVllft4gduVd2cRKamL3gJMEsvifwrB+ih+1QF9gj7IlaRHUEH/ADq+JxKpwkSreM05Zxo8zpQiHzWwuPOuq5o46UGqcZA5zTlrHQdjQM3exXdOKeVFWoBugPGsZ86eNYsese9V4nFVciE12RiQ+8smiK9AnSyxBjY/HSoDGON9KVW60TnRZ64mlNYqK4l4gRZsKeXrGgA3JOgFYrkaBpjfFrFqYcV4z90b+/Sg2648ffUQg9wNwYmQOpPLzqteNuKCt3OpRlWsCCIHLfQU2RfNvISvO6hSEwhaNufhWJgjWNgaunjuWjHIX43jLzeZanyooInxK0J21mB6V2wTii6uAtPeuNqT1J0/yNVnhWMraCkPoLjayUlM+hgT00ielFWBv902UsLBbOvwyoAn4T6badKt1EwirDi1xh0Ny87mJIAnz0En1p9//RAFISrfpyihfDbtLzjkhJaZIBUqEkqAkwOgneo3FONGktOOIaTotKZBEnXkk6gGqy2PuVdEWWO1jqvx/r+VdjjRJ+P5UD4BxUm9QfCEZRCYJJJPIgCOlSLlyGQAdSSJj12FEqojNZQCxKp4H2KXRJzE7fDVUcbuEuSNCNRFFeP4qpsFSRIETr8IOoP50GX953vxaq8qzbs9XtjBoUrbEYWXEWZORZg7TVg9nPBbDv8AGdbC1E6E6gD+XaarFWFSseZ/WvRHCdkhq1QG+m3OjQUc8BHJtYZJu8M26myFNoKT1SEkeYgaHzoKxHh025UpsqU2EmJBkGfLQ6UR4vxKGEK7xUR+LYe9VTi/ashSlJQHMs/FMc+QHLz3ppQhY0pcC85OCbRZeE4qhxtKAshSUjMkpI9dedPHLZS0LT4cqgQSNdCOkVRb3aPckkpVAJgJgbcvUzrr1oyueNnlMhsLIgAGOZ5zTuo6dMFteRWiE7JPPBHcO4h9nuCmdEqKfaac9tOBd621ft6wA09/9avqU/KhZZKXCrrRQri9pVk9aumS60pKRvColB9lAVlRljk0Z17lgrLCLcqcSYJAI29ZP0q1bvi82zSu5Di8ydVBMCEggFa4CU86GcNwoMW7jhBJy5QE6kqWQkBI5mSK59oTjzGS1KoSG0LWAIAKgSlM8zoddJirVS3S3+AVy2Vqvz3YEzB6mu/9pL01BjqlP7U1rszaLX8KSojWBqflvR034FCTs7m3eIRcJ7qdnWht/Og6KHmINTzmBPsrCGbxC1QCELUU5knVJRmkEHqCKCKl3bzvbRKVfGwqEn/dr+77KAj1NEhJeQcovwEKsYurf/zNuqPxpGnlqCUn5ihC9v1uqKlqJJ/qAOVPsIvXVqDJdX3apzJmRAEnQ1zvsNCZKTpVLLsvGWEqoeG0kRlZmkRWKoQzNZzVrWyVRXcnRTW6F67VbWEWdjc2yDcMoTIACoCTPTMnWmeJ9lTClf8Ah3imdgozHrQPcJdzQloJ/wClplbfaD0FKi9XZFe8i0RyOYj6ZaVE6sfkV9vZ+k9MuXK+SfnQd2lpdNg6SYyiRA5ijcg0yxXA03Lam3dUqEHlvV2uAZ5QedbBStS+9XockHKPNfWnuGsd5nWhzujvlRqD6oJgj250w4xwE2V69b6whXhnmk6j+vKo62vVI+EkeY0qjR1SQ9vUOie9B9Y0+mnSuVjiLjBJaWpMiDGkg71hvEzBCiVT1JI+VbC5aOhzx0GUe87+1VwE3LwzvZPl1ZhSkkjRKcxzq6EedGXCPZ9cuvatog6rzDkdxrtXHs3aZ71ay0CEJzTmM9IGlXvgV2gI8CQkeX5mlpzTlt7DcYSjDd3BlPA7OGsFbYkk+InkTMR06UzwXCw8S6sxvkH0zmfpRnxcpBsrgrUEpDalZjyKQSD8xQVgN0l5kNhZQsITlPsN/etrQ4cWl4MjVJ7tzBzF7c2tw4haczbgE6k599QDseooQxFxJMNbg7HQjyPOjfiy8cCALhMLSFJzD4VyIS4g8vMcpqtr+2W3lcJ1MifxRpr586D6lS96s+UH0dn07fgnuGHW1vDvtPTqNqs9jFe41R4k+v5VTGFu53UZQfiExy66VaF4hSW50iPT6VkxTUjSSWAA7TuIl3L2VMhpOsefM+lA62yNxE1O8QuqVcR125VG3qiQARBTpT0U1wxG3D5Q1bXBB6EH5VJniA8hUTWKtLDBRm49h8/i61c4opwa7JtygAGSFEHmoDQ+sCJoIom4Zegir1xTymR2SynnsH+E4h3yGUBIQQ6kqMyCkJUNOhzFOh86e8U4hbJUQ8lBbUO7uHCQFQhJWhpMHMVagwOu40oXw297lZ5QT6dR6aRUPxFwwXVF23OfMSpSCrxSozpO/T2FLVpQePg9DrdI50xupXdLP2MY+1hKrdSrRTyX5TlQrMRqRmmQZgTz6VAt3qUoGVMLSQQoTI1knf8Aao9xsoUQoFKhuDoQansY4MetrO3unFN5Ln+7SFKK4IzSoFIAG3M/EKZU33R5trwzTDbYXDjrqyhtIhSlKGgzEjaRqSDpz96iH35J2g9BGg20rlWKq35OklgdwEKUSN0FM8hJGp+Ue9bXKiadYTbtuNJQFQsqJWOoE5Y8v3pspOTQ6xS0v4h+pYgRaxWtOlsSa6MwDlKUnrp+u4om7gX6TbGNZSJPSulygBRy7cq5gVdMC1h4D3D2cQt0D7K83cNb5UlCv+lWvyNSKe1JxASi7soKdCpOZBUR1ChEehqubK4cSr+EVA/4Z/IVPM8a3CPA+kOp/C6kTB9RRHVVPusEjqL63w8huntiajQLHlG1Kgo43h6tVWZBO+VZA9gFaUqH7aP6xj9o2/o/7+T1rWaxNYzVYCVn21dnn2xj7SymX2RJA++jcjzI3FebyK9tKXVBdrHZWpp1V5bJllRzOoTug81JA3SdSek/LjOYKiymtkt1aDvCvfWqF2qVOyoJUlvLCRlEabmSd6HsT4VLC0hwAyJ8JMjkUqBiFClPcI0v2e0s5ySnBWFvFQA0RAzeYmYB5k1a6uKmLUBKiVOH4WkeJR9ht6mg7AcWZyJRsNB5j3ovZ4Qs3sq8ni3zBSgo+RUDMeVJKWZZHZxUY7X2NUoev2nE3ae5t30KQlKD40z95RMgny20oExpteG3eQaoKhkKtltlKRv/ADAjyqw+JeJGrMNpLTq2oIlpObKQBAPr+lV/2vYh9otmj4Ultc5QoFQStMDNG2vKtn0+2UJvHJl6uuLgm+CN4padV4mFLSlWqmVqzJJ6tz8OhO1Dtjf/ABMPiArUBf3VDYT+E8jyqPw7iNaICyVIGwnb0qbxZpFwzmT8USDr8jXo9leqrwvwYqlKmXP5GPDNuU3aSmYB0I5HoeRFWdi96Vt5Y1A5UCcAXPxyJKSJHOOtFrt2hckEEf1vXnNTVGFyjB8M2qG3U3Irjim1AcBE+c9ahVpJSTykUT4qkLUrnrUPcW+W3Uf8Qrd1GiioO34iZUbX2+5D0qVKsAYM1MYC9CgKhxTvD3cqgfOjQOMK7jEA2uCJBAP6foK6sYg3OZCilXST+fKonFpVkUNdKiy/FJXQe94PU6D1GVdEVJcIIuJLdNw3nSZdRvJ+JPTXUqGlP+KMS/ti4tLa0BDbDIbTmGo2C1EcvhTQzZY0UEHQgbg86JeDsWbtrgKtwT3pElUHJGpSOok/lRKMv6GI+oqu6XXr/qgtsf8As/JU0C44tJ30yyfWQfkKrXjDgp2xcIIUpBJyqIEkDmYq7bvtaSkFJAKk7nKr8tB9aaucTWrjQN7lC1/dMSAr4c0cz05UzbFwXKMeuO9lKYJw9dLBdbaUUp3MGT/KN1e1Nrm5JJzb1bz1yxEMOCZ+GfOqr4swhbLyiQrKskgxpqZjSk8qTHMOqBFqdrb7YcuWBTSuzVstQlKFEdQCfyomwB1nk0WJov4Gs2znzpCswgg7R0oUDRBAUCn1BGlFGGcRW9ukAJWtXUAAfUz9Kv0rGspEjKGcsmuIlO2mVbRQpskAIAKCJ2+E60RWxauW0lxtOYDxIVqUnnCjuPOgt/HBffwgO6O6FHXbkek9a62Nu6yQhSoI135V6DS12tfvH/L4MnVdPP7vgI3ezqzWSrIoTySqB7CsVo3iwjWfY0qN7SHwvwKdWz5Zf8UimtC+K4uXdeaN47k03fcTBBiDoQelNLjEIFDOLcTMg92pwArkAA6nQnT2mrbXjJFy0iuDjQtLp02wSG86oRygEwJG1cOKuMVXuQKZQ33c+IEqUqeRJG3lTNWDpLmZwrbQSYVEgmdCSdK6XGBkA/fR/tEax5kbj01rDnNZPX06SUFl+OzIlu5CdDU/gfFimyAp2E0KYxhjzPi+JB2UNvfoahPt6posaOospi12rrre2SZfbV2XT4HSpJGswEJHM6aq9zFUxit4C4srf70kqypQPAMxOs6CY6Df51yRxQ+UFrvClBEECBI2gneoZ0Qo+tO6RSpeX3MTWWRtScew9Zt8ygBJk7ASfYDU1NIau2ycjTraPxFpe3XUVZfYxhCU2Krhltpd4tZTmfUQlKAYOQhJ8zpEnc6CLUv0NKGVQbUoxpMn1rd97seFHHyZfS3cFMYDgK2Gu/cQsF0DxLTlzcxpy96bXjIUo5dCemlXFxDgf2ptKM5Qka6AGdNPaqvtcEeaePeoUEpzeIggKy9D56VjTk7NRva7s1o4VOwDH7QyoakzFa3tglachkAkTHoTUishIUpW6iY9zUVfXgSnXcnT8/YV7axJ1tPtg80m3LgF72yyHQyKa1O37f8AAk8yKgq8tqqlXLjsaFcty5FW6FRWlZpeMsBAhQC8xCfjR4h5xy+VQqn82+9SWBXEH0rOIYZDwUPgWZ9DzFdtSxuC0uTexeSKmiDgxU3ABOglXy3/AEpnjTaAnwiFE03wG3dW7DRymCFK5JSdyaHp3ukmH1lbok62/wABViaQpCSomHFAq5aKM6nyFPuK+KcPLSm2WQpZEBQ+6eRzeVCuI/xXUWzKlOKKktgmBKlEJAHQSamnW14Ui5w+6sWXH7hEpeUoKLaVApSpBg7KBVuNRzoupxOS+wtVNxzjyBlrdlC8wJmrH4e4yQpGV0JUNiFQdKGX+CgMON6LhmErCO6zfxVHNlJy8t5j8Os8qicLbCf4ith8I6n9hS/S6jWA0bnVmMuSxcaxG0aEoaQnNyAEny9KjmuMGwRCEpI57e0jWgm6vVLUVKOv5CmylVoqxwiooRnBTbbLes+KQseINvA7pXH0VH0I967HC8OfMFAYWdtkyT0+6r2qnWrxSDoSKmrLipY0X4h50aGoX8gMqWuwZYv2XOjx2rwUeSTCfkaik4k42A1f26khOneZTI6GdlDzBpzhPFeWO7dKP8J8ST7Hb/hIooZ4vCk5bhoLQdCUjOI80nxfKabjdLumBaXaSIRnAApIUh5JQdUkKGo+dKpE4JhCtdEz90POIA/4cwy+lKr+7n8Fekvn+xaeOY0i1SVOhcDohRH/ADRFBF52kvOyLS1Wof7Rz+GgeedyB5wAaNLXiIxuCOh1ppjHc3Kcr7DLieQU2FR5gnY+YrI6Ulxge6qZVmLcSlyRcX4k/wDpWYK1eY70zHqEzT/hTC23XCsWpbQof3jklxajqRm1AEAbHnECirBeGLG0UFNWzcjXxDOfmsk07xHEVOvhWyUCABsJ3AoOoThHke9Ph1LcrxyD7qPsqsqhmYUYhQnL/lXO84XBGe1XkJ1yycivTpRRc26XElKhIIgiolnC1MKyhZybp5keXnWNKv8AB66u94ynh/2YIXNwiFou7dRWElLcaDMdlKj4xMdfrQDxLYICkrbTkSrQpG2Ycx0BHKr3vLVt1KUuiZ2VtB5EHkaG8X4Utyru3fDn+FX3VHoeivSDUrcqpZ8A9TCnV1OO3E/D/wCP8lIqFd7ZxOZBUM2VQKk7Zkg6ieWlEvHvBhsXE5fE2tIUDMwenl70IgxWmmpLJ5OcHVLaz0zwvbNm1acsQ2EKhS2SNNQCcmvhV66GpZp9feHvAhJBhKU8h5nrXn7s/wCKnra4ShC/AsxlO08vTp71duG46i6AUn4+Y9N67KUorD8jEYxmt8V2DBp2RTfF7VDjakrEpyk+mm9KzOlNuJLgItnVEx4FflUhnKwVksHnC8xMZ1EnNBISPKTH0rhOdKlEHQHU7RHIV1wvBNQIKlHknf8A086M7fgUupAcWG0aHKnVXvyH1r2m7bH6zz8pRT4AW4slqZA02Gh9BTSz4SvHVBLds8SeqFJHupUAe5q68PwK1YiGwpQ2UvxH2B0HsKkXMYgb+XL6Vl6qqF7zHJaN7gVjhfYncrEvOts+WrhHkYgT7miFH/Z/bUnw3pzebQj/AOU0VIxfUD7yth+9S9piCUkBSwknUCdTHMCk5aRRRFqJNlF8QcDXGFvpDsKaXoh1Pwk7wfwqgHQ/vWL4JUwrXUAqHqBP1q8uJmW720dZVCpSSk9FJ1SR5g15sdxE93l/EP8AWlLIbVhjtVm7ld0b2GHOXbkDQblR2Ap/ieJt26Cxa6/7R3mo9E9KZjHMtqGUCFGc6vKTAHtFcMOwF99KlNtlSUCSdANN996GkorbAvOTnLdMlLdOH/2aTmeGIhwFAE5MuYc4geGTvOYDlpTy4wy5TYLvHmHne/hIuXVZglJ0BAJKySZAUYG0TNCzqQkwJBGigY35x5U7d4huVsJtlPOFlJlLZUcoM9KE0EjJx5QxaazH8zTh56YA2GgrC1AAJHuep/auCl0zBbUDl3Nia1JrQqpTVXIglVilSqmSGwcIp/Y4642dFadDUdWK6rJR7HHFPuFiOL9NUiaVCdKie4mU6US47LGlACDUuxxASKALa9ipBq9r00qYy7mZlxDROJFRGu5rrh93mnMdATHzocw27kipjDyBmBBjf2rzXqlcoSXwer9DcZRl85CFp/WsuuZtOYofs7wpUWyQQD4TrMcvUipI3U6n6/5Vi7snoZU4eTS4cUUlDggH4Vp5HkY5Goe5xvM33L6UkpUAonmDolafpUs4FDUEfWoPGbDvUZk/GJ08uaaDNPwN0xi39X/jB6/Qtpam3R3iDsoydD1oSx3Awgd418HMfhn9KM3rwnKTvGUz1G803Xflo50BMkKSQpMpIUIMj9a7TY4s5r9JG+tqS+rwyurd0pUFDdJBHqDIq6eym+Cw474vijWPiMEwRuKqHE7DIcyfhP0PSrd7OLEosEdVSo/8RkfSK03YnA8hCuyqyVcv6/4LTYvRQl2nXSXGm2CVJCjnVlMSlPInkJrta3ZTv7UGcaYyXLgBR0SEJ9JJUfpFMaBdS5Z8cgtZ9FbwYsFIaAQ2Amfc6cyTqae/2xA31NB39rCVSqJkJ+ZJ+gpscfMnSOh8tvy6V6R4ZgdNhg/jXU+w+lNVYulIlStZ06JnaaCFXq1GM2mkxHKKbXOJFSghM5RoI/P1qOUYrLOqnIe4PxIGz3q9SswkQSY1+FIBKjoKcotlZi488lKnCMyiRIT91pA/M9aDbSyUspWVLQoCACggJ8gokA++lSdtbBJIbJKo8Tq9SkdE8gfSurl5KSiksFh4ReBPhCpA51C4vwBY3EkI7pX4mtP+k6GmHC1qp19LaVEAgkq8hufmR86tHDsBZbEZc56q1/ypTUdNcSWTle5fwsorE+yd9EllaHU9D4FekGR9agcN4gftEusyUgkhSDIIPwqg7pMCPOvSeIYEhQ/hnIfmn5cqobtSsSi6TKcq8vijZUHRQ66flWfOuKjvq4fwO12Sb2zNML4RRdsB9Lo71S152syElCR8ChI8Wo8qFrxsocUlRCigkTM7abiuIdIEcudaUpKSa7DKybZq1msUqo5NlhUqVKuZIKlSpVwgqVKlUIKlSpVCBKh6nbNzFQ6Xa6per2cZmdKAQ2mIQqjPDLwOo3g/1pVZNP60S8OYhCopfW0xtqYbSWyosUok7cWWZSlH4k/AenPT96eNXkxPTammLXIGoplZXwVtXgZx2PB9F01yujl9yfDxHpWq+vzpu2771gXWsEH8/pVcjKj8ERjrMQobEwf0ocurslWXkKLsetS4iAYA1MCTpsPKgu3tyVkHedarx3LNyeEZXh4cKUmYUQDG+pgEe9WxZN5EpSkaQB8hVe4XbFToA+7qfnpVg2Wwk60xU20YPqEYq3juOyqqb4lxkruXY2CyJH+HT/KrPxPEu7bWqdgSPYVRC3FKJUdSSSfU6mn9Jaq5NmLq1lJD/wC0cp2/qa1VcH50ySSaOME4TYKJdUVLIMCYTKQkkaanePatqm128RMuzEFlgm5cmMqZk9PyFP8ABMLUled5CkJjwqWlSQVcoJ3o5wTDbZkklkE/ikq+itqZ8eYlncYypBQhKpTG+YgfpTCqe9Sk+wv1c/SkRz98lXhIKwBrB2nnp0E11ReaZOnxAfM5veaj3rpCUpyIylXIn8x7mlbyohKfvb+Z3MnpToBx4LI7OGBDjx5+BPoNVH5x8qOkXYoJwTKy0hCeQ+u5+tOncaAITOppCyG+WSKWEE72LATGwEk1UfazcpeShxMFTSilXouND7gURY/xchlJZTmU6pMmOXISfPWq3xvEQ4ypE5lfEpXImQTHkNqDOtKttBq29yBd1wHYRXOlSrHlJt5ZoCpUqVVIKlSpVCCpUqVQgqVKlUIKlSpVCD8LroHKbJVWSuvTKYttHjTlSuFPwsVANuUT8HWPevCRIFdtuUamzsK900kG9th6nW5I0ihp5haHssHyAFWkwwEoAqDxWyAOYV426OeT1eiu6csPsR1nZEQSfb96dlPnHpUc9xEy2IKwFdK1w24dulQwBHNavhHpzUaVx4SN6VscbpNDu9WAhRJCUgGSaCU3yM8gyOtWYng5CUqU6ouqj72wPknYVXHEmEK+2oSjRLg1jlG5+UVdUtrkz36kozW1ZQScK2shThHx7T01j+vOiB5/KIFM7SG0AdAI/Sml1fami42xwZVtjtsc2csXX3gyGCFSD6UEYxhTLWiBCjymYqXxjGCj4dzIFDrilLOpkk1TnI9p1B1crL/2MWGFZ1nafDA9ZJP0+tFWG4SQGwSdCsT5kq/WKgbNzI4D00+Y/wBKP2IgctSr5ma9P6ZbGdOEuUeW9Y08qbs54fYjEWZA86Gscvy3cCNsgB/5jRrduCD1/egPF3ELeUlem0Hp6Voue3yZlcdzI0KzLKlbk8vyFEeEpQ3Cl6eXTyp6jg1tCEuh9K8wBASBppqTJMUHY5i8uqDfwphIPWNz56zrQrb4Uw5LKLseEFl/xklAgR6bfOoV/jZUaAFXI8hPWaFFLJ1OtYmsuWtk3wuBhaeK7kqq7KypbjmqtTrqegjptTR+7mQNBtTbNXe2tCuYIBAmDz9K473NYQRRS5G1Kt3GSncVpSOMBBUqVKoQVKlSqEFSpUqhBUqVKoQVKlSqEO4NYJpUq2tzwDNkmrY7OsHyNhR3NKlSWsm8JDWmSy2WAtGlQ981INKlWZI0EVfjuDhN0CdQozVicPXIQhIAgAcqVKgnfknXbuUmgm4fCnSrkmQP1pUquRnK+xKBUUu9+tYpUGXc6uxDYmqVCdkj6n/SuNsiV+mtKlUfk1tPFJRN3TBPnRbb3/8ADSTzTSpVq+jt75L7Gb/9BFdKD+5DYxxOEZ41UU6TtrQohanJUrUnXX6UqVMeoWSykYeigk8jthBQ04QSAU6idDUGhomlSpOj639QxqEo4wd0WM1q7ZEUqVPyqjt7CO55G9bt/XlSpUigw9vXgG0oA9+Z6n51HUqVdseWcQqVKlQzoqVKlUIKlSpVCCpUqVQgqVKlUIf/2Q=="/>
          <p:cNvSpPr>
            <a:spLocks noChangeAspect="1" noChangeArrowheads="1"/>
          </p:cNvSpPr>
          <p:nvPr/>
        </p:nvSpPr>
        <p:spPr bwMode="auto">
          <a:xfrm>
            <a:off x="0" y="-839788"/>
            <a:ext cx="2619375" cy="17430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9460" name="AutoShape 4" descr="data:image/jpeg;base64,/9j/4AAQSkZJRgABAQAAAQABAAD/2wCEAAkGBhQSERUUExQWFRUVGBgYGBgXGBUYHBkaFxgVFxcYFxcXHSYeGBokGhYUHy8gIycpLCwsFR4xNTAqNSYrLCkBCQoKDgwOGg8PGiokHyUqLCwsLCksLCwpLCwsLCwsLCwsLCwsKSwsLCkpLCwsLCwsLCwsKSwsLCwsLCwsLCwsLP/AABEIALcBEwMBIgACEQEDEQH/xAAcAAABBAMBAAAAAAAAAAAAAAAGAAQFBwECAwj/xABGEAABAwIEAwYDBgMFBQkBAAABAgMRAAQFEiExBkFRBxMiYXGBMpGhFEJSscHRI3LwFTNi4fFTY4KSoggXJDRDc7LD0hb/xAAbAQACAwEBAQAAAAAAAAAAAAADBAACBQEGB//EADIRAAICAQMDAwMBBwUBAAAAAAABAgMRBBIhEzFBBRRRImGRUhUjMnGBocFCsdHw8Qb/2gAMAwEAAhEDEQA/ALqTajz+n7V0S3H9CsoVIrauEMUqzWK6QVKlSqEMKTNZy1qTSzVRyWTptWa0z1ma7uRww4iRBpjY4U22kpSiBJPz1NYxnGEWzedZ5wANyTyFMbbiUOZYEFQmP261XqF4wbMcQYSHGlpCRJECV5QNwNQCfl1qvb/sfU+hINy0hQ/wrX7SSKsu/t84KTKc6dxyOlVPxFiz1nc9y6ognxJM6KHUUWChLuwdkGuUidwXsxZtSnv7hKiNRlzA6bkJ96O8PwhpCAhJXl31MfTQ1ULfGStwo+tPWuO3B9+irTwfZg1a4dkGHaH2eC/aUWnO7eCCEg5cqyPhCzEjpIqhnOzjFG0lJsnfUJSv6pJq1WePV8zT1rj09av7b7nOuvgoR/hi9bJCrV9J/wDac/OKlMMui0MroLXm5mSfWCNdavBvjknnThHFSDuEn1Aqs9G5LBSVsZdwC4P4gW2ufGUmIORZEHeDMRPOrdN6Fsz4F6bEGD13qJTxC2rQhP0p4zjDX4U0t+z2jkZJdmUhxo5cuurTkQy2mdNYhM+IDzEaUH22F25SVF+VfdSEEa/4jyr0Lxdwza4khKXFLbyzBbygmeRkajyNA912CtH+5vFJ8nGwr6pIoyocVgJFrHcrNGHtx/eonpm//UVanZzc2+dL92+MzYytNhSSAOsJJ6Ch277Db1J/hu27g5eJaD8imPrUPd9lmINHW2KwObakK/UGqSq84ZdYb7l9X3G9nt3i4MSEoV8pro/2kWSUwpS0iOaFDltXmm5tX2P7xDzP8yXED57VxOOO8nl+6p/OaAoPnl/gPKvCypJl623F9qFqKH3jm2TkOVIjczvtvUfxF2l2tuktgqLhJlUHfnHuY9qqJrjC6QZ73N/MlB/Stby+bu/G4oMujcwopXPMASUmZmq9D5Yt0/BYX/e20pCEgLKipIJg6Cdh1miXtaxBP2JlpCVd7cFKUoAg6wY8t6rTs8wdgXrTtxdW6GmTnOZR8RA8IAUBzg+1WNgpGJYy5cOvNrt7dMMSpKRmVpKU7kiDr6Vbbzwd6Tj8jR3sYa+woWFBDyEKUtRiNBJk+W0cqrrBOCX3MrqmyGVEQ4pSUpIJATKidiT0r0bftpLItWlJcLngWrOPCg/GSRqSQCABzI5VC41w9cuhxptCUNJQlDYVlIMc/IRzidRVksltq8kE32dvgAf2i0IGyUaDyHipVGPdmt+FEJRbqHVbxST1lISQNZ9qVE2y+34K9OHwW7aXoPX5Gn6FzW9KhRg15DN5MTXF18jYTXelVnFvyVIpy9ePwo+hrUN3Kt8qR/XrUvSqnSz3ZBqzaEfEZ+ddvs46V0rM1dVxRDmlgDYVtlraaxXcIhV3aZepcuksq+FlKV+6jrPsE1PYNcJdQlZ0ywB5CNBQJx9cRiDyidCEj2AiuuBcTIQMgOYH+v2pCVm1sfojuRbzbgUADQB20Yc27ZEqADiClTS+YIIzJPOCmR8jWcG41T3oaUoa7a7/AD9vnQ/208RhzJaoT4kwpZ1EZvhA67H6USNu9cdySocJfYEcN7PcVeZS40wlTahmQe8aTmBEgiVTr5xUBiybi0dLNwgtOJAJSSk6HYykkR71cHYzxGsMKtnZ/g/D/KZiPTUVDs8Dm8x8reBU0QH1lR0ISSkNjyzBOnRJo8bBfp5bz2KzGLqToZB8wQfkeVOGsePWrq7ZOE2nbP7SGx3lvGw+JB+JJ9N/agrs/wCFLLFpmyUwhCYLqXVpzr00SiYgCdfOjxtlkC64tZBZvHx1j1/enTfEHn9ane0HsqtrBoOIu1hSicrbiUqmBJAKYIjTUzVV/bCDvPpR43SBOqLLEa4g6GnbfER61W6b8+ddG8RI50Vah+QboLRZ4lI+99akGOKz1qp2sXPWnbeOHrRFen3KOlotpriqnrXE3nVS2+P8qdpx0DQmiKcGDcZItpHEU7ke9cbhi1e0cYZXO8oT+1VuxxABpM+dSDWNnkZq22LOZkghu+zrDHd2Mh/3alJ+g0qJe7E7SZauXkH/ABZFD6AGtmuICOdPG+JD1qjoi/BaN0o8g7d9irwnurhpfQKSU/M61AX/AGV4ijZhDo6trSfoog/IVZjPEnnTxriMdaC9JEY97Y+GyjnuHbtk+K1eQRzCF/mmm5xp9s/3r6FDkVrH0Neg0Y+DzrDl20v40IV6pSap7T4Zf3vGGkebrjFHVqKluLUo6klSiT9aVehVYDYEybS3JP8Au0ftSqe2l8guvENFcWIFbI4pQeYHvUavhdXJHzNcjwq9ySge/wDlWessHuuCBvGkn7w9pp03fJPOhhHCb34k/M0/s8BfTu4gegJP1qYkEjKzyifS4DW9NmLLLupR+Q/KnAFWWfIwjNZrRSwNzTVWKImAZPlXcpHMpD2sRXFD88q6zXNyZ0pTtTtD3zh5yZ9DqPzoCwC3cWkqRrrGXzE8+VXBxzhcvqkyHUD2IkVVliwq0fWmYCzIn6+9Z+VlpmhQ/gKLbhR1DTd040G1NqSokqkqHIR02rrxhw41dPJuytSCcuZIOhy7SDUXf8SPOtdypZDe/wAtqCxxTkfIWpbjYlMlW3mBtR6seA1zwvqDy1xbuL2UHwqTlI5eKNfmD8zVqcOqETsuNz0JB0PrVNJxBhSmkpKXAWwVEHzIIkcxpR9gGMhIyySnlJ1+YqkW97TF7Ypw4LCct84hZzA7gxBHpVS4kFYRicN6MOwtI5AEkKA9D9CKLF429EJV6QJMe9CnHVu46yHFFRU0Z8RTOU/FAHsfanHS8bsitMtssPyQPb0XXVW10mDbqQWxH3Vk5lBX8wAj+U1Ujj5UZMfKr64XLd9aOWb+qXBAP4VfdWPMGKo7GMJctX3GHRDjailUajyIPMEQR5GrRfB2yG1jYvnrUnw/h6rhxSAnNCFLPKAmJM/1vUSBVn9n/B7rYulLASsICAd9FJzKyn/lB8x5VdPkE84yit3FQARzE/U0Uv8AZ7epSFoR3iSJ8JAPyUaFcuaE8xpHnJ0qy+De1JphtDN0lwFBjvE+IQPxpmfLSakXxyWnnOV2AG4YdbJDja0RvKSPrtWiLyrhc4ht7lau6ebUFHQH9jqKhsX4PtCdUAKOpKZTr6DSixju4iwUpbVllft4gduVd2cRKamL3gJMEsvifwrB+ih+1QF9gj7IlaRHUEH/ADq+JxKpwkSreM05Zxo8zpQiHzWwuPOuq5o46UGqcZA5zTlrHQdjQM3exXdOKeVFWoBugPGsZ86eNYsese9V4nFVciE12RiQ+8smiK9AnSyxBjY/HSoDGON9KVW60TnRZ64mlNYqK4l4gRZsKeXrGgA3JOgFYrkaBpjfFrFqYcV4z90b+/Sg2648ffUQg9wNwYmQOpPLzqteNuKCt3OpRlWsCCIHLfQU2RfNvISvO6hSEwhaNufhWJgjWNgaunjuWjHIX43jLzeZanyooInxK0J21mB6V2wTii6uAtPeuNqT1J0/yNVnhWMraCkPoLjayUlM+hgT00ielFWBv902UsLBbOvwyoAn4T6badKt1EwirDi1xh0Ny87mJIAnz0En1p9//RAFISrfpyihfDbtLzjkhJaZIBUqEkqAkwOgneo3FONGktOOIaTotKZBEnXkk6gGqy2PuVdEWWO1jqvx/r+VdjjRJ+P5UD4BxUm9QfCEZRCYJJJPIgCOlSLlyGQAdSSJj12FEqojNZQCxKp4H2KXRJzE7fDVUcbuEuSNCNRFFeP4qpsFSRIETr8IOoP50GX953vxaq8qzbs9XtjBoUrbEYWXEWZORZg7TVg9nPBbDv8AGdbC1E6E6gD+XaarFWFSseZ/WvRHCdkhq1QG+m3OjQUc8BHJtYZJu8M26myFNoKT1SEkeYgaHzoKxHh025UpsqU2EmJBkGfLQ6UR4vxKGEK7xUR+LYe9VTi/ashSlJQHMs/FMc+QHLz3ppQhY0pcC85OCbRZeE4qhxtKAshSUjMkpI9dedPHLZS0LT4cqgQSNdCOkVRb3aPckkpVAJgJgbcvUzrr1oyueNnlMhsLIgAGOZ5zTuo6dMFteRWiE7JPPBHcO4h9nuCmdEqKfaac9tOBd621ft6wA09/9avqU/KhZZKXCrrRQri9pVk9aumS60pKRvColB9lAVlRljk0Z17lgrLCLcqcSYJAI29ZP0q1bvi82zSu5Di8ydVBMCEggFa4CU86GcNwoMW7jhBJy5QE6kqWQkBI5mSK59oTjzGS1KoSG0LWAIAKgSlM8zoddJirVS3S3+AVy2Vqvz3YEzB6mu/9pL01BjqlP7U1rszaLX8KSojWBqflvR034FCTs7m3eIRcJ7qdnWht/Og6KHmINTzmBPsrCGbxC1QCELUU5knVJRmkEHqCKCKl3bzvbRKVfGwqEn/dr+77KAj1NEhJeQcovwEKsYurf/zNuqPxpGnlqCUn5ihC9v1uqKlqJJ/qAOVPsIvXVqDJdX3apzJmRAEnQ1zvsNCZKTpVLLsvGWEqoeG0kRlZmkRWKoQzNZzVrWyVRXcnRTW6F67VbWEWdjc2yDcMoTIACoCTPTMnWmeJ9lTClf8Ah3imdgozHrQPcJdzQloJ/wClplbfaD0FKi9XZFe8i0RyOYj6ZaVE6sfkV9vZ+k9MuXK+SfnQd2lpdNg6SYyiRA5ijcg0yxXA03Lam3dUqEHlvV2uAZ5QedbBStS+9XockHKPNfWnuGsd5nWhzujvlRqD6oJgj250w4xwE2V69b6whXhnmk6j+vKo62vVI+EkeY0qjR1SQ9vUOie9B9Y0+mnSuVjiLjBJaWpMiDGkg71hvEzBCiVT1JI+VbC5aOhzx0GUe87+1VwE3LwzvZPl1ZhSkkjRKcxzq6EedGXCPZ9cuvatog6rzDkdxrtXHs3aZ71ay0CEJzTmM9IGlXvgV2gI8CQkeX5mlpzTlt7DcYSjDd3BlPA7OGsFbYkk+InkTMR06UzwXCw8S6sxvkH0zmfpRnxcpBsrgrUEpDalZjyKQSD8xQVgN0l5kNhZQsITlPsN/etrQ4cWl4MjVJ7tzBzF7c2tw4haczbgE6k599QDseooQxFxJMNbg7HQjyPOjfiy8cCALhMLSFJzD4VyIS4g8vMcpqtr+2W3lcJ1MifxRpr586D6lS96s+UH0dn07fgnuGHW1vDvtPTqNqs9jFe41R4k+v5VTGFu53UZQfiExy66VaF4hSW50iPT6VkxTUjSSWAA7TuIl3L2VMhpOsefM+lA62yNxE1O8QuqVcR125VG3qiQARBTpT0U1wxG3D5Q1bXBB6EH5VJniA8hUTWKtLDBRm49h8/i61c4opwa7JtygAGSFEHmoDQ+sCJoIom4Zegir1xTymR2SynnsH+E4h3yGUBIQQ6kqMyCkJUNOhzFOh86e8U4hbJUQ8lBbUO7uHCQFQhJWhpMHMVagwOu40oXw297lZ5QT6dR6aRUPxFwwXVF23OfMSpSCrxSozpO/T2FLVpQePg9DrdI50xupXdLP2MY+1hKrdSrRTyX5TlQrMRqRmmQZgTz6VAt3qUoGVMLSQQoTI1knf8Aao9xsoUQoFKhuDoQansY4MetrO3unFN5Ln+7SFKK4IzSoFIAG3M/EKZU33R5trwzTDbYXDjrqyhtIhSlKGgzEjaRqSDpz96iH35J2g9BGg20rlWKq35OklgdwEKUSN0FM8hJGp+Ue9bXKiadYTbtuNJQFQsqJWOoE5Y8v3pspOTQ6xS0v4h+pYgRaxWtOlsSa6MwDlKUnrp+u4om7gX6TbGNZSJPSulygBRy7cq5gVdMC1h4D3D2cQt0D7K83cNb5UlCv+lWvyNSKe1JxASi7soKdCpOZBUR1ChEehqubK4cSr+EVA/4Z/IVPM8a3CPA+kOp/C6kTB9RRHVVPusEjqL63w8huntiajQLHlG1Kgo43h6tVWZBO+VZA9gFaUqH7aP6xj9o2/o/7+T1rWaxNYzVYCVn21dnn2xj7SymX2RJA++jcjzI3FebyK9tKXVBdrHZWpp1V5bJllRzOoTug81JA3SdSek/LjOYKiymtkt1aDvCvfWqF2qVOyoJUlvLCRlEabmSd6HsT4VLC0hwAyJ8JMjkUqBiFClPcI0v2e0s5ySnBWFvFQA0RAzeYmYB5k1a6uKmLUBKiVOH4WkeJR9ht6mg7AcWZyJRsNB5j3ovZ4Qs3sq8ni3zBSgo+RUDMeVJKWZZHZxUY7X2NUoev2nE3ae5t30KQlKD40z95RMgny20oExpteG3eQaoKhkKtltlKRv/ADAjyqw+JeJGrMNpLTq2oIlpObKQBAPr+lV/2vYh9otmj4Ultc5QoFQStMDNG2vKtn0+2UJvHJl6uuLgm+CN4padV4mFLSlWqmVqzJJ6tz8OhO1Dtjf/ABMPiArUBf3VDYT+E8jyqPw7iNaICyVIGwnb0qbxZpFwzmT8USDr8jXo9leqrwvwYqlKmXP5GPDNuU3aSmYB0I5HoeRFWdi96Vt5Y1A5UCcAXPxyJKSJHOOtFrt2hckEEf1vXnNTVGFyjB8M2qG3U3Irjim1AcBE+c9ahVpJSTykUT4qkLUrnrUPcW+W3Uf8Qrd1GiioO34iZUbX2+5D0qVKsAYM1MYC9CgKhxTvD3cqgfOjQOMK7jEA2uCJBAP6foK6sYg3OZCilXST+fKonFpVkUNdKiy/FJXQe94PU6D1GVdEVJcIIuJLdNw3nSZdRvJ+JPTXUqGlP+KMS/ti4tLa0BDbDIbTmGo2C1EcvhTQzZY0UEHQgbg86JeDsWbtrgKtwT3pElUHJGpSOok/lRKMv6GI+oqu6XXr/qgtsf8As/JU0C44tJ30yyfWQfkKrXjDgp2xcIIUpBJyqIEkDmYq7bvtaSkFJAKk7nKr8tB9aaucTWrjQN7lC1/dMSAr4c0cz05UzbFwXKMeuO9lKYJw9dLBdbaUUp3MGT/KN1e1Nrm5JJzb1bz1yxEMOCZ+GfOqr4swhbLyiQrKskgxpqZjSk8qTHMOqBFqdrb7YcuWBTSuzVstQlKFEdQCfyomwB1nk0WJov4Gs2znzpCswgg7R0oUDRBAUCn1BGlFGGcRW9ukAJWtXUAAfUz9Kv0rGspEjKGcsmuIlO2mVbRQpskAIAKCJ2+E60RWxauW0lxtOYDxIVqUnnCjuPOgt/HBffwgO6O6FHXbkek9a62Nu6yQhSoI135V6DS12tfvH/L4MnVdPP7vgI3ezqzWSrIoTySqB7CsVo3iwjWfY0qN7SHwvwKdWz5Zf8UimtC+K4uXdeaN47k03fcTBBiDoQelNLjEIFDOLcTMg92pwArkAA6nQnT2mrbXjJFy0iuDjQtLp02wSG86oRygEwJG1cOKuMVXuQKZQ33c+IEqUqeRJG3lTNWDpLmZwrbQSYVEgmdCSdK6XGBkA/fR/tEax5kbj01rDnNZPX06SUFl+OzIlu5CdDU/gfFimyAp2E0KYxhjzPi+JB2UNvfoahPt6posaOospi12rrre2SZfbV2XT4HSpJGswEJHM6aq9zFUxit4C4srf70kqypQPAMxOs6CY6Df51yRxQ+UFrvClBEECBI2gneoZ0Qo+tO6RSpeX3MTWWRtScew9Zt8ygBJk7ASfYDU1NIau2ycjTraPxFpe3XUVZfYxhCU2Krhltpd4tZTmfUQlKAYOQhJ8zpEnc6CLUv0NKGVQbUoxpMn1rd97seFHHyZfS3cFMYDgK2Gu/cQsF0DxLTlzcxpy96bXjIUo5dCemlXFxDgf2ptKM5Qka6AGdNPaqvtcEeaePeoUEpzeIggKy9D56VjTk7NRva7s1o4VOwDH7QyoakzFa3tglachkAkTHoTUishIUpW6iY9zUVfXgSnXcnT8/YV7axJ1tPtg80m3LgF72yyHQyKa1O37f8AAk8yKgq8tqqlXLjsaFcty5FW6FRWlZpeMsBAhQC8xCfjR4h5xy+VQqn82+9SWBXEH0rOIYZDwUPgWZ9DzFdtSxuC0uTexeSKmiDgxU3ABOglXy3/AEpnjTaAnwiFE03wG3dW7DRymCFK5JSdyaHp3ukmH1lbok62/wABViaQpCSomHFAq5aKM6nyFPuK+KcPLSm2WQpZEBQ+6eRzeVCuI/xXUWzKlOKKktgmBKlEJAHQSamnW14Ui5w+6sWXH7hEpeUoKLaVApSpBg7KBVuNRzoupxOS+wtVNxzjyBlrdlC8wJmrH4e4yQpGV0JUNiFQdKGX+CgMON6LhmErCO6zfxVHNlJy8t5j8Os8qicLbCf4ith8I6n9hS/S6jWA0bnVmMuSxcaxG0aEoaQnNyAEny9KjmuMGwRCEpI57e0jWgm6vVLUVKOv5CmylVoqxwiooRnBTbbLes+KQseINvA7pXH0VH0I967HC8OfMFAYWdtkyT0+6r2qnWrxSDoSKmrLipY0X4h50aGoX8gMqWuwZYv2XOjx2rwUeSTCfkaik4k42A1f26khOneZTI6GdlDzBpzhPFeWO7dKP8J8ST7Hb/hIooZ4vCk5bhoLQdCUjOI80nxfKabjdLumBaXaSIRnAApIUh5JQdUkKGo+dKpE4JhCtdEz90POIA/4cwy+lKr+7n8Fekvn+xaeOY0i1SVOhcDohRH/ADRFBF52kvOyLS1Wof7Rz+GgeedyB5wAaNLXiIxuCOh1ppjHc3Kcr7DLieQU2FR5gnY+YrI6Ulxge6qZVmLcSlyRcX4k/wDpWYK1eY70zHqEzT/hTC23XCsWpbQof3jklxajqRm1AEAbHnECirBeGLG0UFNWzcjXxDOfmsk07xHEVOvhWyUCABsJ3AoOoThHke9Ph1LcrxyD7qPsqsqhmYUYhQnL/lXO84XBGe1XkJ1yycivTpRRc26XElKhIIgiolnC1MKyhZybp5keXnWNKv8AB66u94ynh/2YIXNwiFou7dRWElLcaDMdlKj4xMdfrQDxLYICkrbTkSrQpG2Ycx0BHKr3vLVt1KUuiZ2VtB5EHkaG8X4Utyru3fDn+FX3VHoeivSDUrcqpZ8A9TCnV1OO3E/D/wCP8lIqFd7ZxOZBUM2VQKk7Zkg6ieWlEvHvBhsXE5fE2tIUDMwenl70IgxWmmpLJ5OcHVLaz0zwvbNm1acsQ2EKhS2SNNQCcmvhV66GpZp9feHvAhJBhKU8h5nrXn7s/wCKnra4ShC/AsxlO08vTp71duG46i6AUn4+Y9N67KUorD8jEYxmt8V2DBp2RTfF7VDjakrEpyk+mm9KzOlNuJLgItnVEx4FflUhnKwVksHnC8xMZ1EnNBISPKTH0rhOdKlEHQHU7RHIV1wvBNQIKlHknf8A086M7fgUupAcWG0aHKnVXvyH1r2m7bH6zz8pRT4AW4slqZA02Gh9BTSz4SvHVBLds8SeqFJHupUAe5q68PwK1YiGwpQ2UvxH2B0HsKkXMYgb+XL6Vl6qqF7zHJaN7gVjhfYncrEvOts+WrhHkYgT7miFH/Z/bUnw3pzebQj/AOU0VIxfUD7yth+9S9piCUkBSwknUCdTHMCk5aRRRFqJNlF8QcDXGFvpDsKaXoh1Pwk7wfwqgHQ/vWL4JUwrXUAqHqBP1q8uJmW720dZVCpSSk9FJ1SR5g15sdxE93l/EP8AWlLIbVhjtVm7ld0b2GHOXbkDQblR2Ap/ieJt26Cxa6/7R3mo9E9KZjHMtqGUCFGc6vKTAHtFcMOwF99KlNtlSUCSdANN996GkorbAvOTnLdMlLdOH/2aTmeGIhwFAE5MuYc4geGTvOYDlpTy4wy5TYLvHmHne/hIuXVZglJ0BAJKySZAUYG0TNCzqQkwJBGigY35x5U7d4huVsJtlPOFlJlLZUcoM9KE0EjJx5QxaazH8zTh56YA2GgrC1AAJHuep/auCl0zBbUDl3Nia1JrQqpTVXIglVilSqmSGwcIp/Y4642dFadDUdWK6rJR7HHFPuFiOL9NUiaVCdKie4mU6US47LGlACDUuxxASKALa9ipBq9r00qYy7mZlxDROJFRGu5rrh93mnMdATHzocw27kipjDyBmBBjf2rzXqlcoSXwer9DcZRl85CFp/WsuuZtOYofs7wpUWyQQD4TrMcvUipI3U6n6/5Vi7snoZU4eTS4cUUlDggH4Vp5HkY5Goe5xvM33L6UkpUAonmDolafpUs4FDUEfWoPGbDvUZk/GJ08uaaDNPwN0xi39X/jB6/Qtpam3R3iDsoydD1oSx3Awgd418HMfhn9KM3rwnKTvGUz1G803Xflo50BMkKSQpMpIUIMj9a7TY4s5r9JG+tqS+rwyurd0pUFDdJBHqDIq6eym+Cw474vijWPiMEwRuKqHE7DIcyfhP0PSrd7OLEosEdVSo/8RkfSK03YnA8hCuyqyVcv6/4LTYvRQl2nXSXGm2CVJCjnVlMSlPInkJrta3ZTv7UGcaYyXLgBR0SEJ9JJUfpFMaBdS5Z8cgtZ9FbwYsFIaAQ2Amfc6cyTqae/2xA31NB39rCVSqJkJ+ZJ+gpscfMnSOh8tvy6V6R4ZgdNhg/jXU+w+lNVYulIlStZ06JnaaCFXq1GM2mkxHKKbXOJFSghM5RoI/P1qOUYrLOqnIe4PxIGz3q9SswkQSY1+FIBKjoKcotlZi488lKnCMyiRIT91pA/M9aDbSyUspWVLQoCACggJ8gokA++lSdtbBJIbJKo8Tq9SkdE8gfSurl5KSiksFh4ReBPhCpA51C4vwBY3EkI7pX4mtP+k6GmHC1qp19LaVEAgkq8hufmR86tHDsBZbEZc56q1/ypTUdNcSWTle5fwsorE+yd9EllaHU9D4FekGR9agcN4gftEusyUgkhSDIIPwqg7pMCPOvSeIYEhQ/hnIfmn5cqobtSsSi6TKcq8vijZUHRQ66flWfOuKjvq4fwO12Sb2zNML4RRdsB9Lo71S152syElCR8ChI8Wo8qFrxsocUlRCigkTM7abiuIdIEcudaUpKSa7DKybZq1msUqo5NlhUqVKuZIKlSpVwgqVKlUIKlSpVCBKh6nbNzFQ6Xa6per2cZmdKAQ2mIQqjPDLwOo3g/1pVZNP60S8OYhCopfW0xtqYbSWyosUok7cWWZSlH4k/AenPT96eNXkxPTammLXIGoplZXwVtXgZx2PB9F01yujl9yfDxHpWq+vzpu2771gXWsEH8/pVcjKj8ERjrMQobEwf0ocurslWXkKLsetS4iAYA1MCTpsPKgu3tyVkHedarx3LNyeEZXh4cKUmYUQDG+pgEe9WxZN5EpSkaQB8hVe4XbFToA+7qfnpVg2Wwk60xU20YPqEYq3juOyqqb4lxkruXY2CyJH+HT/KrPxPEu7bWqdgSPYVRC3FKJUdSSSfU6mn9Jaq5NmLq1lJD/wC0cp2/qa1VcH50ySSaOME4TYKJdUVLIMCYTKQkkaanePatqm128RMuzEFlgm5cmMqZk9PyFP8ABMLUled5CkJjwqWlSQVcoJ3o5wTDbZkklkE/ikq+itqZ8eYlncYypBQhKpTG+YgfpTCqe9Sk+wv1c/SkRz98lXhIKwBrB2nnp0E11ReaZOnxAfM5veaj3rpCUpyIylXIn8x7mlbyohKfvb+Z3MnpToBx4LI7OGBDjx5+BPoNVH5x8qOkXYoJwTKy0hCeQ+u5+tOncaAITOppCyG+WSKWEE72LATGwEk1UfazcpeShxMFTSilXouND7gURY/xchlJZTmU6pMmOXISfPWq3xvEQ4ypE5lfEpXImQTHkNqDOtKttBq29yBd1wHYRXOlSrHlJt5ZoCpUqVVIKlSpVCCpUqVQgqVKlUIKlSpVCD8LroHKbJVWSuvTKYttHjTlSuFPwsVANuUT8HWPevCRIFdtuUamzsK900kG9th6nW5I0ihp5haHssHyAFWkwwEoAqDxWyAOYV426OeT1eiu6csPsR1nZEQSfb96dlPnHpUc9xEy2IKwFdK1w24dulQwBHNavhHpzUaVx4SN6VscbpNDu9WAhRJCUgGSaCU3yM8gyOtWYng5CUqU6ouqj72wPknYVXHEmEK+2oSjRLg1jlG5+UVdUtrkz36kozW1ZQScK2shThHx7T01j+vOiB5/KIFM7SG0AdAI/Sml1fami42xwZVtjtsc2csXX3gyGCFSD6UEYxhTLWiBCjymYqXxjGCj4dzIFDrilLOpkk1TnI9p1B1crL/2MWGFZ1nafDA9ZJP0+tFWG4SQGwSdCsT5kq/WKgbNzI4D00+Y/wBKP2IgctSr5ma9P6ZbGdOEuUeW9Y08qbs54fYjEWZA86Gscvy3cCNsgB/5jRrduCD1/egPF3ELeUlem0Hp6Voue3yZlcdzI0KzLKlbk8vyFEeEpQ3Cl6eXTyp6jg1tCEuh9K8wBASBppqTJMUHY5i8uqDfwphIPWNz56zrQrb4Uw5LKLseEFl/xklAgR6bfOoV/jZUaAFXI8hPWaFFLJ1OtYmsuWtk3wuBhaeK7kqq7KypbjmqtTrqegjptTR+7mQNBtTbNXe2tCuYIBAmDz9K473NYQRRS5G1Kt3GSncVpSOMBBUqVKoQVKlSqEFSpUqhBUqVKoQVKlSqEO4NYJpUq2tzwDNkmrY7OsHyNhR3NKlSWsm8JDWmSy2WAtGlQ981INKlWZI0EVfjuDhN0CdQozVicPXIQhIAgAcqVKgnfknXbuUmgm4fCnSrkmQP1pUquRnK+xKBUUu9+tYpUGXc6uxDYmqVCdkj6n/SuNsiV+mtKlUfk1tPFJRN3TBPnRbb3/8ADSTzTSpVq+jt75L7Gb/9BFdKD+5DYxxOEZ41UU6TtrQohanJUrUnXX6UqVMeoWSykYeigk8jthBQ04QSAU6idDUGhomlSpOj639QxqEo4wd0WM1q7ZEUqVPyqjt7CO55G9bt/XlSpUigw9vXgG0oA9+Z6n51HUqVdseWcQqVKlQzoqVKlUIKlSpVCCpUqVQgqVKlUIf/2Q=="/>
          <p:cNvSpPr>
            <a:spLocks noChangeAspect="1" noChangeArrowheads="1"/>
          </p:cNvSpPr>
          <p:nvPr/>
        </p:nvSpPr>
        <p:spPr bwMode="auto">
          <a:xfrm>
            <a:off x="0" y="-839788"/>
            <a:ext cx="2619375" cy="17430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9462" name="AutoShape 6" descr="data:image/jpeg;base64,/9j/4AAQSkZJRgABAQAAAQABAAD/2wCEAAkGBhQSERUUExQWFRUVGBgYGBgXGBUYHBkaFxgVFxcYFxcXHSYeGBokGhYUHy8gIycpLCwsFR4xNTAqNSYrLCkBCQoKDgwOGg8PGiokHyUqLCwsLCksLCwpLCwsLCwsLCwsLCwsKSwsLCkpLCwsLCwsLCwsKSwsLCwsLCwsLCwsLP/AABEIALcBEwMBIgACEQEDEQH/xAAcAAABBAMBAAAAAAAAAAAAAAAGAAQFBwECAwj/xABGEAABAwIEAwYDBgMFBQkBAAABAgMRAAQFEiExBkFRBxMiYXGBMpGhFEJSscHRI3LwFTNi4fFTY4KSoggXJDRDc7LD0hb/xAAbAQACAwEBAQAAAAAAAAAAAAADBAACBQEGB//EADIRAAICAQMDAwMBBwUBAAAAAAABAgMRBBIhEzFBBRRRImGRUhUjMnGBocFCsdHw8Qb/2gAMAwEAAhEDEQA/ALqTajz+n7V0S3H9CsoVIrauEMUqzWK6QVKlSqEMKTNZy1qTSzVRyWTptWa0z1ma7uRww4iRBpjY4U22kpSiBJPz1NYxnGEWzedZ5wANyTyFMbbiUOZYEFQmP261XqF4wbMcQYSHGlpCRJECV5QNwNQCfl1qvb/sfU+hINy0hQ/wrX7SSKsu/t84KTKc6dxyOlVPxFiz1nc9y6ognxJM6KHUUWChLuwdkGuUidwXsxZtSnv7hKiNRlzA6bkJ96O8PwhpCAhJXl31MfTQ1ULfGStwo+tPWuO3B9+irTwfZg1a4dkGHaH2eC/aUWnO7eCCEg5cqyPhCzEjpIqhnOzjFG0lJsnfUJSv6pJq1WePV8zT1rj09av7b7nOuvgoR/hi9bJCrV9J/wDac/OKlMMui0MroLXm5mSfWCNdavBvjknnThHFSDuEn1Aqs9G5LBSVsZdwC4P4gW2ufGUmIORZEHeDMRPOrdN6Fsz4F6bEGD13qJTxC2rQhP0p4zjDX4U0t+z2jkZJdmUhxo5cuurTkQy2mdNYhM+IDzEaUH22F25SVF+VfdSEEa/4jyr0Lxdwza4khKXFLbyzBbygmeRkajyNA912CtH+5vFJ8nGwr6pIoyocVgJFrHcrNGHtx/eonpm//UVanZzc2+dL92+MzYytNhSSAOsJJ6Ch277Db1J/hu27g5eJaD8imPrUPd9lmINHW2KwObakK/UGqSq84ZdYb7l9X3G9nt3i4MSEoV8pro/2kWSUwpS0iOaFDltXmm5tX2P7xDzP8yXED57VxOOO8nl+6p/OaAoPnl/gPKvCypJl623F9qFqKH3jm2TkOVIjczvtvUfxF2l2tuktgqLhJlUHfnHuY9qqJrjC6QZ73N/MlB/Stby+bu/G4oMujcwopXPMASUmZmq9D5Yt0/BYX/e20pCEgLKipIJg6Cdh1miXtaxBP2JlpCVd7cFKUoAg6wY8t6rTs8wdgXrTtxdW6GmTnOZR8RA8IAUBzg+1WNgpGJYy5cOvNrt7dMMSpKRmVpKU7kiDr6Vbbzwd6Tj8jR3sYa+woWFBDyEKUtRiNBJk+W0cqrrBOCX3MrqmyGVEQ4pSUpIJATKidiT0r0bftpLItWlJcLngWrOPCg/GSRqSQCABzI5VC41w9cuhxptCUNJQlDYVlIMc/IRzidRVksltq8kE32dvgAf2i0IGyUaDyHipVGPdmt+FEJRbqHVbxST1lISQNZ9qVE2y+34K9OHwW7aXoPX5Gn6FzW9KhRg15DN5MTXF18jYTXelVnFvyVIpy9ePwo+hrUN3Kt8qR/XrUvSqnSz3ZBqzaEfEZ+ddvs46V0rM1dVxRDmlgDYVtlraaxXcIhV3aZepcuksq+FlKV+6jrPsE1PYNcJdQlZ0ywB5CNBQJx9cRiDyidCEj2AiuuBcTIQMgOYH+v2pCVm1sfojuRbzbgUADQB20Yc27ZEqADiClTS+YIIzJPOCmR8jWcG41T3oaUoa7a7/AD9vnQ/208RhzJaoT4kwpZ1EZvhA67H6USNu9cdySocJfYEcN7PcVeZS40wlTahmQe8aTmBEgiVTr5xUBiybi0dLNwgtOJAJSSk6HYykkR71cHYzxGsMKtnZ/g/D/KZiPTUVDs8Dm8x8reBU0QH1lR0ISSkNjyzBOnRJo8bBfp5bz2KzGLqToZB8wQfkeVOGsePWrq7ZOE2nbP7SGx3lvGw+JB+JJ9N/agrs/wCFLLFpmyUwhCYLqXVpzr00SiYgCdfOjxtlkC64tZBZvHx1j1/enTfEHn9ane0HsqtrBoOIu1hSicrbiUqmBJAKYIjTUzVV/bCDvPpR43SBOqLLEa4g6GnbfER61W6b8+ddG8RI50Vah+QboLRZ4lI+99akGOKz1qp2sXPWnbeOHrRFen3KOlotpriqnrXE3nVS2+P8qdpx0DQmiKcGDcZItpHEU7ke9cbhi1e0cYZXO8oT+1VuxxABpM+dSDWNnkZq22LOZkghu+zrDHd2Mh/3alJ+g0qJe7E7SZauXkH/ABZFD6AGtmuICOdPG+JD1qjoi/BaN0o8g7d9irwnurhpfQKSU/M61AX/AGV4ijZhDo6trSfoog/IVZjPEnnTxriMdaC9JEY97Y+GyjnuHbtk+K1eQRzCF/mmm5xp9s/3r6FDkVrH0Neg0Y+DzrDl20v40IV6pSap7T4Zf3vGGkebrjFHVqKluLUo6klSiT9aVehVYDYEybS3JP8Au0ftSqe2l8guvENFcWIFbI4pQeYHvUavhdXJHzNcjwq9ySge/wDlWessHuuCBvGkn7w9pp03fJPOhhHCb34k/M0/s8BfTu4gegJP1qYkEjKzyifS4DW9NmLLLupR+Q/KnAFWWfIwjNZrRSwNzTVWKImAZPlXcpHMpD2sRXFD88q6zXNyZ0pTtTtD3zh5yZ9DqPzoCwC3cWkqRrrGXzE8+VXBxzhcvqkyHUD2IkVVliwq0fWmYCzIn6+9Z+VlpmhQ/gKLbhR1DTd040G1NqSokqkqHIR02rrxhw41dPJuytSCcuZIOhy7SDUXf8SPOtdypZDe/wAtqCxxTkfIWpbjYlMlW3mBtR6seA1zwvqDy1xbuL2UHwqTlI5eKNfmD8zVqcOqETsuNz0JB0PrVNJxBhSmkpKXAWwVEHzIIkcxpR9gGMhIyySnlJ1+YqkW97TF7Ypw4LCct84hZzA7gxBHpVS4kFYRicN6MOwtI5AEkKA9D9CKLF429EJV6QJMe9CnHVu46yHFFRU0Z8RTOU/FAHsfanHS8bsitMtssPyQPb0XXVW10mDbqQWxH3Vk5lBX8wAj+U1Ujj5UZMfKr64XLd9aOWb+qXBAP4VfdWPMGKo7GMJctX3GHRDjailUajyIPMEQR5GrRfB2yG1jYvnrUnw/h6rhxSAnNCFLPKAmJM/1vUSBVn9n/B7rYulLASsICAd9FJzKyn/lB8x5VdPkE84yit3FQARzE/U0Uv8AZ7epSFoR3iSJ8JAPyUaFcuaE8xpHnJ0qy+De1JphtDN0lwFBjvE+IQPxpmfLSakXxyWnnOV2AG4YdbJDja0RvKSPrtWiLyrhc4ht7lau6ebUFHQH9jqKhsX4PtCdUAKOpKZTr6DSixju4iwUpbVllft4gduVd2cRKamL3gJMEsvifwrB+ih+1QF9gj7IlaRHUEH/ADq+JxKpwkSreM05Zxo8zpQiHzWwuPOuq5o46UGqcZA5zTlrHQdjQM3exXdOKeVFWoBugPGsZ86eNYsese9V4nFVciE12RiQ+8smiK9AnSyxBjY/HSoDGON9KVW60TnRZ64mlNYqK4l4gRZsKeXrGgA3JOgFYrkaBpjfFrFqYcV4z90b+/Sg2648ffUQg9wNwYmQOpPLzqteNuKCt3OpRlWsCCIHLfQU2RfNvISvO6hSEwhaNufhWJgjWNgaunjuWjHIX43jLzeZanyooInxK0J21mB6V2wTii6uAtPeuNqT1J0/yNVnhWMraCkPoLjayUlM+hgT00ielFWBv902UsLBbOvwyoAn4T6badKt1EwirDi1xh0Ny87mJIAnz0En1p9//RAFISrfpyihfDbtLzjkhJaZIBUqEkqAkwOgneo3FONGktOOIaTotKZBEnXkk6gGqy2PuVdEWWO1jqvx/r+VdjjRJ+P5UD4BxUm9QfCEZRCYJJJPIgCOlSLlyGQAdSSJj12FEqojNZQCxKp4H2KXRJzE7fDVUcbuEuSNCNRFFeP4qpsFSRIETr8IOoP50GX953vxaq8qzbs9XtjBoUrbEYWXEWZORZg7TVg9nPBbDv8AGdbC1E6E6gD+XaarFWFSseZ/WvRHCdkhq1QG+m3OjQUc8BHJtYZJu8M26myFNoKT1SEkeYgaHzoKxHh025UpsqU2EmJBkGfLQ6UR4vxKGEK7xUR+LYe9VTi/ashSlJQHMs/FMc+QHLz3ppQhY0pcC85OCbRZeE4qhxtKAshSUjMkpI9dedPHLZS0LT4cqgQSNdCOkVRb3aPckkpVAJgJgbcvUzrr1oyueNnlMhsLIgAGOZ5zTuo6dMFteRWiE7JPPBHcO4h9nuCmdEqKfaac9tOBd621ft6wA09/9avqU/KhZZKXCrrRQri9pVk9aumS60pKRvColB9lAVlRljk0Z17lgrLCLcqcSYJAI29ZP0q1bvi82zSu5Di8ydVBMCEggFa4CU86GcNwoMW7jhBJy5QE6kqWQkBI5mSK59oTjzGS1KoSG0LWAIAKgSlM8zoddJirVS3S3+AVy2Vqvz3YEzB6mu/9pL01BjqlP7U1rszaLX8KSojWBqflvR034FCTs7m3eIRcJ7qdnWht/Og6KHmINTzmBPsrCGbxC1QCELUU5knVJRmkEHqCKCKl3bzvbRKVfGwqEn/dr+77KAj1NEhJeQcovwEKsYurf/zNuqPxpGnlqCUn5ihC9v1uqKlqJJ/qAOVPsIvXVqDJdX3apzJmRAEnQ1zvsNCZKTpVLLsvGWEqoeG0kRlZmkRWKoQzNZzVrWyVRXcnRTW6F67VbWEWdjc2yDcMoTIACoCTPTMnWmeJ9lTClf8Ah3imdgozHrQPcJdzQloJ/wClplbfaD0FKi9XZFe8i0RyOYj6ZaVE6sfkV9vZ+k9MuXK+SfnQd2lpdNg6SYyiRA5ijcg0yxXA03Lam3dUqEHlvV2uAZ5QedbBStS+9XockHKPNfWnuGsd5nWhzujvlRqD6oJgj250w4xwE2V69b6whXhnmk6j+vKo62vVI+EkeY0qjR1SQ9vUOie9B9Y0+mnSuVjiLjBJaWpMiDGkg71hvEzBCiVT1JI+VbC5aOhzx0GUe87+1VwE3LwzvZPl1ZhSkkjRKcxzq6EedGXCPZ9cuvatog6rzDkdxrtXHs3aZ71ay0CEJzTmM9IGlXvgV2gI8CQkeX5mlpzTlt7DcYSjDd3BlPA7OGsFbYkk+InkTMR06UzwXCw8S6sxvkH0zmfpRnxcpBsrgrUEpDalZjyKQSD8xQVgN0l5kNhZQsITlPsN/etrQ4cWl4MjVJ7tzBzF7c2tw4haczbgE6k599QDseooQxFxJMNbg7HQjyPOjfiy8cCALhMLSFJzD4VyIS4g8vMcpqtr+2W3lcJ1MifxRpr586D6lS96s+UH0dn07fgnuGHW1vDvtPTqNqs9jFe41R4k+v5VTGFu53UZQfiExy66VaF4hSW50iPT6VkxTUjSSWAA7TuIl3L2VMhpOsefM+lA62yNxE1O8QuqVcR125VG3qiQARBTpT0U1wxG3D5Q1bXBB6EH5VJniA8hUTWKtLDBRm49h8/i61c4opwa7JtygAGSFEHmoDQ+sCJoIom4Zegir1xTymR2SynnsH+E4h3yGUBIQQ6kqMyCkJUNOhzFOh86e8U4hbJUQ8lBbUO7uHCQFQhJWhpMHMVagwOu40oXw297lZ5QT6dR6aRUPxFwwXVF23OfMSpSCrxSozpO/T2FLVpQePg9DrdI50xupXdLP2MY+1hKrdSrRTyX5TlQrMRqRmmQZgTz6VAt3qUoGVMLSQQoTI1knf8Aao9xsoUQoFKhuDoQansY4MetrO3unFN5Ln+7SFKK4IzSoFIAG3M/EKZU33R5trwzTDbYXDjrqyhtIhSlKGgzEjaRqSDpz96iH35J2g9BGg20rlWKq35OklgdwEKUSN0FM8hJGp+Ue9bXKiadYTbtuNJQFQsqJWOoE5Y8v3pspOTQ6xS0v4h+pYgRaxWtOlsSa6MwDlKUnrp+u4om7gX6TbGNZSJPSulygBRy7cq5gVdMC1h4D3D2cQt0D7K83cNb5UlCv+lWvyNSKe1JxASi7soKdCpOZBUR1ChEehqubK4cSr+EVA/4Z/IVPM8a3CPA+kOp/C6kTB9RRHVVPusEjqL63w8huntiajQLHlG1Kgo43h6tVWZBO+VZA9gFaUqH7aP6xj9o2/o/7+T1rWaxNYzVYCVn21dnn2xj7SymX2RJA++jcjzI3FebyK9tKXVBdrHZWpp1V5bJllRzOoTug81JA3SdSek/LjOYKiymtkt1aDvCvfWqF2qVOyoJUlvLCRlEabmSd6HsT4VLC0hwAyJ8JMjkUqBiFClPcI0v2e0s5ySnBWFvFQA0RAzeYmYB5k1a6uKmLUBKiVOH4WkeJR9ht6mg7AcWZyJRsNB5j3ovZ4Qs3sq8ni3zBSgo+RUDMeVJKWZZHZxUY7X2NUoev2nE3ae5t30KQlKD40z95RMgny20oExpteG3eQaoKhkKtltlKRv/ADAjyqw+JeJGrMNpLTq2oIlpObKQBAPr+lV/2vYh9otmj4Ultc5QoFQStMDNG2vKtn0+2UJvHJl6uuLgm+CN4padV4mFLSlWqmVqzJJ6tz8OhO1Dtjf/ABMPiArUBf3VDYT+E8jyqPw7iNaICyVIGwnb0qbxZpFwzmT8USDr8jXo9leqrwvwYqlKmXP5GPDNuU3aSmYB0I5HoeRFWdi96Vt5Y1A5UCcAXPxyJKSJHOOtFrt2hckEEf1vXnNTVGFyjB8M2qG3U3Irjim1AcBE+c9ahVpJSTykUT4qkLUrnrUPcW+W3Uf8Qrd1GiioO34iZUbX2+5D0qVKsAYM1MYC9CgKhxTvD3cqgfOjQOMK7jEA2uCJBAP6foK6sYg3OZCilXST+fKonFpVkUNdKiy/FJXQe94PU6D1GVdEVJcIIuJLdNw3nSZdRvJ+JPTXUqGlP+KMS/ti4tLa0BDbDIbTmGo2C1EcvhTQzZY0UEHQgbg86JeDsWbtrgKtwT3pElUHJGpSOok/lRKMv6GI+oqu6XXr/qgtsf8As/JU0C44tJ30yyfWQfkKrXjDgp2xcIIUpBJyqIEkDmYq7bvtaSkFJAKk7nKr8tB9aaucTWrjQN7lC1/dMSAr4c0cz05UzbFwXKMeuO9lKYJw9dLBdbaUUp3MGT/KN1e1Nrm5JJzb1bz1yxEMOCZ+GfOqr4swhbLyiQrKskgxpqZjSk8qTHMOqBFqdrb7YcuWBTSuzVstQlKFEdQCfyomwB1nk0WJov4Gs2znzpCswgg7R0oUDRBAUCn1BGlFGGcRW9ukAJWtXUAAfUz9Kv0rGspEjKGcsmuIlO2mVbRQpskAIAKCJ2+E60RWxauW0lxtOYDxIVqUnnCjuPOgt/HBffwgO6O6FHXbkek9a62Nu6yQhSoI135V6DS12tfvH/L4MnVdPP7vgI3ezqzWSrIoTySqB7CsVo3iwjWfY0qN7SHwvwKdWz5Zf8UimtC+K4uXdeaN47k03fcTBBiDoQelNLjEIFDOLcTMg92pwArkAA6nQnT2mrbXjJFy0iuDjQtLp02wSG86oRygEwJG1cOKuMVXuQKZQ33c+IEqUqeRJG3lTNWDpLmZwrbQSYVEgmdCSdK6XGBkA/fR/tEax5kbj01rDnNZPX06SUFl+OzIlu5CdDU/gfFimyAp2E0KYxhjzPi+JB2UNvfoahPt6posaOospi12rrre2SZfbV2XT4HSpJGswEJHM6aq9zFUxit4C4srf70kqypQPAMxOs6CY6Df51yRxQ+UFrvClBEECBI2gneoZ0Qo+tO6RSpeX3MTWWRtScew9Zt8ygBJk7ASfYDU1NIau2ycjTraPxFpe3XUVZfYxhCU2Krhltpd4tZTmfUQlKAYOQhJ8zpEnc6CLUv0NKGVQbUoxpMn1rd97seFHHyZfS3cFMYDgK2Gu/cQsF0DxLTlzcxpy96bXjIUo5dCemlXFxDgf2ptKM5Qka6AGdNPaqvtcEeaePeoUEpzeIggKy9D56VjTk7NRva7s1o4VOwDH7QyoakzFa3tglachkAkTHoTUishIUpW6iY9zUVfXgSnXcnT8/YV7axJ1tPtg80m3LgF72yyHQyKa1O37f8AAk8yKgq8tqqlXLjsaFcty5FW6FRWlZpeMsBAhQC8xCfjR4h5xy+VQqn82+9SWBXEH0rOIYZDwUPgWZ9DzFdtSxuC0uTexeSKmiDgxU3ABOglXy3/AEpnjTaAnwiFE03wG3dW7DRymCFK5JSdyaHp3ukmH1lbok62/wABViaQpCSomHFAq5aKM6nyFPuK+KcPLSm2WQpZEBQ+6eRzeVCuI/xXUWzKlOKKktgmBKlEJAHQSamnW14Ui5w+6sWXH7hEpeUoKLaVApSpBg7KBVuNRzoupxOS+wtVNxzjyBlrdlC8wJmrH4e4yQpGV0JUNiFQdKGX+CgMON6LhmErCO6zfxVHNlJy8t5j8Os8qicLbCf4ith8I6n9hS/S6jWA0bnVmMuSxcaxG0aEoaQnNyAEny9KjmuMGwRCEpI57e0jWgm6vVLUVKOv5CmylVoqxwiooRnBTbbLes+KQseINvA7pXH0VH0I967HC8OfMFAYWdtkyT0+6r2qnWrxSDoSKmrLipY0X4h50aGoX8gMqWuwZYv2XOjx2rwUeSTCfkaik4k42A1f26khOneZTI6GdlDzBpzhPFeWO7dKP8J8ST7Hb/hIooZ4vCk5bhoLQdCUjOI80nxfKabjdLumBaXaSIRnAApIUh5JQdUkKGo+dKpE4JhCtdEz90POIA/4cwy+lKr+7n8Fekvn+xaeOY0i1SVOhcDohRH/ADRFBF52kvOyLS1Wof7Rz+GgeedyB5wAaNLXiIxuCOh1ppjHc3Kcr7DLieQU2FR5gnY+YrI6Ulxge6qZVmLcSlyRcX4k/wDpWYK1eY70zHqEzT/hTC23XCsWpbQof3jklxajqRm1AEAbHnECirBeGLG0UFNWzcjXxDOfmsk07xHEVOvhWyUCABsJ3AoOoThHke9Ph1LcrxyD7qPsqsqhmYUYhQnL/lXO84XBGe1XkJ1yycivTpRRc26XElKhIIgiolnC1MKyhZybp5keXnWNKv8AB66u94ynh/2YIXNwiFou7dRWElLcaDMdlKj4xMdfrQDxLYICkrbTkSrQpG2Ycx0BHKr3vLVt1KUuiZ2VtB5EHkaG8X4Utyru3fDn+FX3VHoeivSDUrcqpZ8A9TCnV1OO3E/D/wCP8lIqFd7ZxOZBUM2VQKk7Zkg6ieWlEvHvBhsXE5fE2tIUDMwenl70IgxWmmpLJ5OcHVLaz0zwvbNm1acsQ2EKhS2SNNQCcmvhV66GpZp9feHvAhJBhKU8h5nrXn7s/wCKnra4ShC/AsxlO08vTp71duG46i6AUn4+Y9N67KUorD8jEYxmt8V2DBp2RTfF7VDjakrEpyk+mm9KzOlNuJLgItnVEx4FflUhnKwVksHnC8xMZ1EnNBISPKTH0rhOdKlEHQHU7RHIV1wvBNQIKlHknf8A086M7fgUupAcWG0aHKnVXvyH1r2m7bH6zz8pRT4AW4slqZA02Gh9BTSz4SvHVBLds8SeqFJHupUAe5q68PwK1YiGwpQ2UvxH2B0HsKkXMYgb+XL6Vl6qqF7zHJaN7gVjhfYncrEvOts+WrhHkYgT7miFH/Z/bUnw3pzebQj/AOU0VIxfUD7yth+9S9piCUkBSwknUCdTHMCk5aRRRFqJNlF8QcDXGFvpDsKaXoh1Pwk7wfwqgHQ/vWL4JUwrXUAqHqBP1q8uJmW720dZVCpSSk9FJ1SR5g15sdxE93l/EP8AWlLIbVhjtVm7ld0b2GHOXbkDQblR2Ap/ieJt26Cxa6/7R3mo9E9KZjHMtqGUCFGc6vKTAHtFcMOwF99KlNtlSUCSdANN996GkorbAvOTnLdMlLdOH/2aTmeGIhwFAE5MuYc4geGTvOYDlpTy4wy5TYLvHmHne/hIuXVZglJ0BAJKySZAUYG0TNCzqQkwJBGigY35x5U7d4huVsJtlPOFlJlLZUcoM9KE0EjJx5QxaazH8zTh56YA2GgrC1AAJHuep/auCl0zBbUDl3Nia1JrQqpTVXIglVilSqmSGwcIp/Y4642dFadDUdWK6rJR7HHFPuFiOL9NUiaVCdKie4mU6US47LGlACDUuxxASKALa9ipBq9r00qYy7mZlxDROJFRGu5rrh93mnMdATHzocw27kipjDyBmBBjf2rzXqlcoSXwer9DcZRl85CFp/WsuuZtOYofs7wpUWyQQD4TrMcvUipI3U6n6/5Vi7snoZU4eTS4cUUlDggH4Vp5HkY5Goe5xvM33L6UkpUAonmDolafpUs4FDUEfWoPGbDvUZk/GJ08uaaDNPwN0xi39X/jB6/Qtpam3R3iDsoydD1oSx3Awgd418HMfhn9KM3rwnKTvGUz1G803Xflo50BMkKSQpMpIUIMj9a7TY4s5r9JG+tqS+rwyurd0pUFDdJBHqDIq6eym+Cw474vijWPiMEwRuKqHE7DIcyfhP0PSrd7OLEosEdVSo/8RkfSK03YnA8hCuyqyVcv6/4LTYvRQl2nXSXGm2CVJCjnVlMSlPInkJrta3ZTv7UGcaYyXLgBR0SEJ9JJUfpFMaBdS5Z8cgtZ9FbwYsFIaAQ2Amfc6cyTqae/2xA31NB39rCVSqJkJ+ZJ+gpscfMnSOh8tvy6V6R4ZgdNhg/jXU+w+lNVYulIlStZ06JnaaCFXq1GM2mkxHKKbXOJFSghM5RoI/P1qOUYrLOqnIe4PxIGz3q9SswkQSY1+FIBKjoKcotlZi488lKnCMyiRIT91pA/M9aDbSyUspWVLQoCACggJ8gokA++lSdtbBJIbJKo8Tq9SkdE8gfSurl5KSiksFh4ReBPhCpA51C4vwBY3EkI7pX4mtP+k6GmHC1qp19LaVEAgkq8hufmR86tHDsBZbEZc56q1/ypTUdNcSWTle5fwsorE+yd9EllaHU9D4FekGR9agcN4gftEusyUgkhSDIIPwqg7pMCPOvSeIYEhQ/hnIfmn5cqobtSsSi6TKcq8vijZUHRQ66flWfOuKjvq4fwO12Sb2zNML4RRdsB9Lo71S152syElCR8ChI8Wo8qFrxsocUlRCigkTM7abiuIdIEcudaUpKSa7DKybZq1msUqo5NlhUqVKuZIKlSpVwgqVKlUIKlSpVCBKh6nbNzFQ6Xa6per2cZmdKAQ2mIQqjPDLwOo3g/1pVZNP60S8OYhCopfW0xtqYbSWyosUok7cWWZSlH4k/AenPT96eNXkxPTammLXIGoplZXwVtXgZx2PB9F01yujl9yfDxHpWq+vzpu2771gXWsEH8/pVcjKj8ERjrMQobEwf0ocurslWXkKLsetS4iAYA1MCTpsPKgu3tyVkHedarx3LNyeEZXh4cKUmYUQDG+pgEe9WxZN5EpSkaQB8hVe4XbFToA+7qfnpVg2Wwk60xU20YPqEYq3juOyqqb4lxkruXY2CyJH+HT/KrPxPEu7bWqdgSPYVRC3FKJUdSSSfU6mn9Jaq5NmLq1lJD/wC0cp2/qa1VcH50ySSaOME4TYKJdUVLIMCYTKQkkaanePatqm128RMuzEFlgm5cmMqZk9PyFP8ABMLUled5CkJjwqWlSQVcoJ3o5wTDbZkklkE/ikq+itqZ8eYlncYypBQhKpTG+YgfpTCqe9Sk+wv1c/SkRz98lXhIKwBrB2nnp0E11ReaZOnxAfM5veaj3rpCUpyIylXIn8x7mlbyohKfvb+Z3MnpToBx4LI7OGBDjx5+BPoNVH5x8qOkXYoJwTKy0hCeQ+u5+tOncaAITOppCyG+WSKWEE72LATGwEk1UfazcpeShxMFTSilXouND7gURY/xchlJZTmU6pMmOXISfPWq3xvEQ4ypE5lfEpXImQTHkNqDOtKttBq29yBd1wHYRXOlSrHlJt5ZoCpUqVVIKlSpVCCpUqVQgqVKlUIKlSpVCD8LroHKbJVWSuvTKYttHjTlSuFPwsVANuUT8HWPevCRIFdtuUamzsK900kG9th6nW5I0ihp5haHssHyAFWkwwEoAqDxWyAOYV426OeT1eiu6csPsR1nZEQSfb96dlPnHpUc9xEy2IKwFdK1w24dulQwBHNavhHpzUaVx4SN6VscbpNDu9WAhRJCUgGSaCU3yM8gyOtWYng5CUqU6ouqj72wPknYVXHEmEK+2oSjRLg1jlG5+UVdUtrkz36kozW1ZQScK2shThHx7T01j+vOiB5/KIFM7SG0AdAI/Sml1fami42xwZVtjtsc2csXX3gyGCFSD6UEYxhTLWiBCjymYqXxjGCj4dzIFDrilLOpkk1TnI9p1B1crL/2MWGFZ1nafDA9ZJP0+tFWG4SQGwSdCsT5kq/WKgbNzI4D00+Y/wBKP2IgctSr5ma9P6ZbGdOEuUeW9Y08qbs54fYjEWZA86Gscvy3cCNsgB/5jRrduCD1/egPF3ELeUlem0Hp6Voue3yZlcdzI0KzLKlbk8vyFEeEpQ3Cl6eXTyp6jg1tCEuh9K8wBASBppqTJMUHY5i8uqDfwphIPWNz56zrQrb4Uw5LKLseEFl/xklAgR6bfOoV/jZUaAFXI8hPWaFFLJ1OtYmsuWtk3wuBhaeK7kqq7KypbjmqtTrqegjptTR+7mQNBtTbNXe2tCuYIBAmDz9K473NYQRRS5G1Kt3GSncVpSOMBBUqVKoQVKlSqEFSpUqhBUqVKoQVKlSqEO4NYJpUq2tzwDNkmrY7OsHyNhR3NKlSWsm8JDWmSy2WAtGlQ981INKlWZI0EVfjuDhN0CdQozVicPXIQhIAgAcqVKgnfknXbuUmgm4fCnSrkmQP1pUquRnK+xKBUUu9+tYpUGXc6uxDYmqVCdkj6n/SuNsiV+mtKlUfk1tPFJRN3TBPnRbb3/8ADSTzTSpVq+jt75L7Gb/9BFdKD+5DYxxOEZ41UU6TtrQohanJUrUnXX6UqVMeoWSykYeigk8jthBQ04QSAU6idDUGhomlSpOj639QxqEo4wd0WM1q7ZEUqVPyqjt7CO55G9bt/XlSpUigw9vXgG0oA9+Z6n51HUqVdseWcQqVKlQzoqVKlUIKlSpVCCpUqVQgqVKlUIf/2Q=="/>
          <p:cNvSpPr>
            <a:spLocks noChangeAspect="1" noChangeArrowheads="1"/>
          </p:cNvSpPr>
          <p:nvPr/>
        </p:nvSpPr>
        <p:spPr bwMode="auto">
          <a:xfrm>
            <a:off x="0" y="-839788"/>
            <a:ext cx="2619375" cy="17430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9464" name="Picture 8" descr="http://timewellness.files.wordpress.com/2012/10/128540688.jpg?w=360&amp;h=240&amp;crop=1"/>
          <p:cNvPicPr>
            <a:picLocks noChangeAspect="1" noChangeArrowheads="1"/>
          </p:cNvPicPr>
          <p:nvPr/>
        </p:nvPicPr>
        <p:blipFill>
          <a:blip r:embed="rId2" cstate="print"/>
          <a:srcRect/>
          <a:stretch>
            <a:fillRect/>
          </a:stretch>
        </p:blipFill>
        <p:spPr bwMode="auto">
          <a:xfrm>
            <a:off x="838200" y="4267200"/>
            <a:ext cx="4572000" cy="2286001"/>
          </a:xfrm>
          <a:prstGeom prst="rect">
            <a:avLst/>
          </a:prstGeom>
          <a:noFill/>
        </p:spPr>
      </p:pic>
      <p:sp>
        <p:nvSpPr>
          <p:cNvPr id="8" name="TextBox 7"/>
          <p:cNvSpPr txBox="1"/>
          <p:nvPr/>
        </p:nvSpPr>
        <p:spPr>
          <a:xfrm>
            <a:off x="6553200" y="5646718"/>
            <a:ext cx="2546460" cy="646331"/>
          </a:xfrm>
          <a:prstGeom prst="rect">
            <a:avLst/>
          </a:prstGeom>
          <a:noFill/>
        </p:spPr>
        <p:txBody>
          <a:bodyPr wrap="square" rtlCol="0">
            <a:spAutoFit/>
          </a:bodyPr>
          <a:lstStyle/>
          <a:p>
            <a:r>
              <a:rPr lang="en-US" dirty="0" smtClean="0"/>
              <a:t>Step 1 of the PPA:  Define the Problem</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609600"/>
            <a:ext cx="4572000" cy="707886"/>
          </a:xfrm>
          <a:prstGeom prst="rect">
            <a:avLst/>
          </a:prstGeom>
          <a:noFill/>
        </p:spPr>
        <p:txBody>
          <a:bodyPr wrap="square" rtlCol="0">
            <a:spAutoFit/>
          </a:bodyPr>
          <a:lstStyle/>
          <a:p>
            <a:r>
              <a:rPr lang="en-US" sz="4000" dirty="0" smtClean="0"/>
              <a:t>INSURANCE  RATES</a:t>
            </a:r>
            <a:endParaRPr lang="en-US" sz="4000" dirty="0"/>
          </a:p>
        </p:txBody>
      </p:sp>
      <p:sp>
        <p:nvSpPr>
          <p:cNvPr id="4" name="Rectangle 3"/>
          <p:cNvSpPr/>
          <p:nvPr/>
        </p:nvSpPr>
        <p:spPr>
          <a:xfrm>
            <a:off x="609600" y="1600200"/>
            <a:ext cx="7467600" cy="5016758"/>
          </a:xfrm>
          <a:prstGeom prst="rect">
            <a:avLst/>
          </a:prstGeom>
        </p:spPr>
        <p:txBody>
          <a:bodyPr wrap="square">
            <a:spAutoFit/>
          </a:bodyPr>
          <a:lstStyle/>
          <a:p>
            <a:r>
              <a:rPr lang="en-US" sz="3200" dirty="0"/>
              <a:t>For example, the Rocky Mountain Insurance Information Association cited an insurance quote based on a male and female teenager driving a 2003 Honda. </a:t>
            </a:r>
            <a:br>
              <a:rPr lang="en-US" sz="3200" dirty="0"/>
            </a:br>
            <a:r>
              <a:rPr lang="en-US" sz="3200" dirty="0"/>
              <a:t/>
            </a:r>
            <a:br>
              <a:rPr lang="en-US" sz="3200" dirty="0"/>
            </a:br>
            <a:r>
              <a:rPr lang="en-US" sz="3200" dirty="0"/>
              <a:t>Read more: </a:t>
            </a:r>
            <a:r>
              <a:rPr lang="en-US" sz="3200" dirty="0">
                <a:hlinkClick r:id="rId2"/>
              </a:rPr>
              <a:t>The Average Car Insurance Costs for an 18-Year-Old Boy | eHow.com</a:t>
            </a:r>
            <a:r>
              <a:rPr lang="en-US" sz="3200" dirty="0"/>
              <a:t> </a:t>
            </a:r>
            <a:r>
              <a:rPr lang="en-US" sz="3200" dirty="0">
                <a:hlinkClick r:id="rId2"/>
              </a:rPr>
              <a:t>http://www.ehow.com/info_8622390_average-insurance-costs-18yearold-boy.html#ixzz2JIIENOyt</a:t>
            </a:r>
            <a:endParaRPr lang="en-US" sz="3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Insurance Rates</a:t>
            </a:r>
            <a:endParaRPr lang="en-US" dirty="0"/>
          </a:p>
        </p:txBody>
      </p:sp>
      <p:sp>
        <p:nvSpPr>
          <p:cNvPr id="3" name="Rectangle 2"/>
          <p:cNvSpPr/>
          <p:nvPr/>
        </p:nvSpPr>
        <p:spPr>
          <a:xfrm>
            <a:off x="533400" y="1828800"/>
            <a:ext cx="7696200" cy="2677656"/>
          </a:xfrm>
          <a:prstGeom prst="rect">
            <a:avLst/>
          </a:prstGeom>
        </p:spPr>
        <p:txBody>
          <a:bodyPr wrap="square">
            <a:spAutoFit/>
          </a:bodyPr>
          <a:lstStyle/>
          <a:p>
            <a:r>
              <a:rPr lang="en-US" sz="2800" dirty="0" smtClean="0"/>
              <a:t>The RMIIA found that a teenage male residing in Pueblo, Colorado would pay $1,101 for a six-month policy, while a newly licensed female teenager would pay $898. In 2010, a Wall Street Journal article reported that State Farm said it charges approximately 40 percent more for boys than girls. </a:t>
            </a:r>
            <a:endParaRPr lang="en-US" sz="2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Insurance Rates</a:t>
            </a:r>
            <a:endParaRPr lang="en-US" dirty="0"/>
          </a:p>
        </p:txBody>
      </p:sp>
      <p:sp>
        <p:nvSpPr>
          <p:cNvPr id="3" name="Rectangle 2"/>
          <p:cNvSpPr/>
          <p:nvPr/>
        </p:nvSpPr>
        <p:spPr>
          <a:xfrm>
            <a:off x="762000" y="1295399"/>
            <a:ext cx="7696200" cy="5262979"/>
          </a:xfrm>
          <a:prstGeom prst="rect">
            <a:avLst/>
          </a:prstGeom>
        </p:spPr>
        <p:txBody>
          <a:bodyPr wrap="square">
            <a:spAutoFit/>
          </a:bodyPr>
          <a:lstStyle/>
          <a:p>
            <a:r>
              <a:rPr lang="en-US" sz="2400" dirty="0"/>
              <a:t>Whether a teenager is a male or female driver makes a difference in what the teenager pays. Insurance companies have conducted research and determined, based on the results, that female drivers are statistically safer drivers. Subsequently, the average rate for female teenage drivers is lower than for teenage male drivers. According to the Auto Insurance website, insurance rates for female teen drivers increase by up to 50 percent, but rates for male teen drivers increase by 100 percent.</a:t>
            </a:r>
            <a:br>
              <a:rPr lang="en-US" sz="2400" dirty="0"/>
            </a:br>
            <a:r>
              <a:rPr lang="en-US" sz="2400" dirty="0"/>
              <a:t/>
            </a:r>
            <a:br>
              <a:rPr lang="en-US" sz="2400" dirty="0"/>
            </a:br>
            <a:r>
              <a:rPr lang="en-US" sz="2400" dirty="0"/>
              <a:t>Read more: </a:t>
            </a:r>
            <a:r>
              <a:rPr lang="en-US" sz="2400" dirty="0">
                <a:hlinkClick r:id="rId2"/>
              </a:rPr>
              <a:t>What Is the Average Cost of Auto Insurance for a Teenage Driver? | eHow.com</a:t>
            </a:r>
            <a:r>
              <a:rPr lang="en-US" sz="2400" dirty="0"/>
              <a:t> </a:t>
            </a:r>
            <a:r>
              <a:rPr lang="en-US" sz="2400" dirty="0">
                <a:hlinkClick r:id="rId2"/>
              </a:rPr>
              <a:t>http://www.ehow.com/info_8643370_average-auto-insurance-teenage-driver.html#ixzz2JIJIwbtH</a:t>
            </a:r>
            <a:endParaRPr lang="en-US"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Insurance Rates</a:t>
            </a:r>
            <a:endParaRPr lang="en-US" dirty="0"/>
          </a:p>
        </p:txBody>
      </p:sp>
      <p:sp>
        <p:nvSpPr>
          <p:cNvPr id="3" name="Rectangle 2"/>
          <p:cNvSpPr/>
          <p:nvPr/>
        </p:nvSpPr>
        <p:spPr>
          <a:xfrm>
            <a:off x="457200" y="2057400"/>
            <a:ext cx="8001000" cy="2677656"/>
          </a:xfrm>
          <a:prstGeom prst="rect">
            <a:avLst/>
          </a:prstGeom>
        </p:spPr>
        <p:txBody>
          <a:bodyPr wrap="square">
            <a:spAutoFit/>
          </a:bodyPr>
          <a:lstStyle/>
          <a:p>
            <a:r>
              <a:rPr lang="en-US" sz="2800" dirty="0" smtClean="0"/>
              <a:t>Subsequently, the average rate for female teenage drivers is lower than for teenage male drivers. According to the Auto Insurance website, insurance rates for female teen drivers increase by up to 50 percent, but rates for male teen drivers increase by 100 percent.</a:t>
            </a:r>
            <a:endParaRPr lang="en-US" sz="2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Gather the Evidence</a:t>
            </a:r>
            <a:endParaRPr lang="en-US" dirty="0"/>
          </a:p>
        </p:txBody>
      </p:sp>
      <p:sp>
        <p:nvSpPr>
          <p:cNvPr id="3" name="Rectangle 2"/>
          <p:cNvSpPr/>
          <p:nvPr/>
        </p:nvSpPr>
        <p:spPr>
          <a:xfrm>
            <a:off x="533400" y="1828800"/>
            <a:ext cx="8229600" cy="2677656"/>
          </a:xfrm>
          <a:prstGeom prst="rect">
            <a:avLst/>
          </a:prstGeom>
        </p:spPr>
        <p:txBody>
          <a:bodyPr wrap="square">
            <a:spAutoFit/>
          </a:bodyPr>
          <a:lstStyle/>
          <a:p>
            <a:r>
              <a:rPr lang="en-US" sz="2800" dirty="0"/>
              <a:t>85% of teens in high school who report drinking and driving in the past month also say they binge drank. In the survey, binge drinking was defined as having 5 or more alcoholic drinks within a couple of hours</a:t>
            </a:r>
            <a:r>
              <a:rPr lang="en-US" sz="2800" dirty="0" smtClean="0"/>
              <a:t>.</a:t>
            </a:r>
          </a:p>
          <a:p>
            <a:endParaRPr lang="en-US" sz="2800" dirty="0"/>
          </a:p>
          <a:p>
            <a:endParaRPr lang="en-US" sz="2800" dirty="0"/>
          </a:p>
        </p:txBody>
      </p:sp>
      <p:pic>
        <p:nvPicPr>
          <p:cNvPr id="16386" name="Picture 2" descr="http://i2.cdn.turner.com/cnn/dam/assets/120531022953-underage-drinking-story-top.jpg"/>
          <p:cNvPicPr>
            <a:picLocks noChangeAspect="1" noChangeArrowheads="1"/>
          </p:cNvPicPr>
          <p:nvPr/>
        </p:nvPicPr>
        <p:blipFill>
          <a:blip r:embed="rId2" cstate="print"/>
          <a:srcRect/>
          <a:stretch>
            <a:fillRect/>
          </a:stretch>
        </p:blipFill>
        <p:spPr bwMode="auto">
          <a:xfrm>
            <a:off x="685800" y="4114800"/>
            <a:ext cx="6096000" cy="2133600"/>
          </a:xfrm>
          <a:prstGeom prst="rect">
            <a:avLst/>
          </a:prstGeom>
          <a:noFill/>
        </p:spPr>
      </p:pic>
      <p:sp>
        <p:nvSpPr>
          <p:cNvPr id="4" name="TextBox 3"/>
          <p:cNvSpPr txBox="1"/>
          <p:nvPr/>
        </p:nvSpPr>
        <p:spPr>
          <a:xfrm>
            <a:off x="2638868" y="6488668"/>
            <a:ext cx="4018664" cy="369332"/>
          </a:xfrm>
          <a:prstGeom prst="rect">
            <a:avLst/>
          </a:prstGeom>
          <a:noFill/>
        </p:spPr>
        <p:txBody>
          <a:bodyPr wrap="none" rtlCol="0">
            <a:spAutoFit/>
          </a:bodyPr>
          <a:lstStyle/>
          <a:p>
            <a:r>
              <a:rPr lang="en-US" dirty="0" smtClean="0"/>
              <a:t>Step 2 of the PPA:  Gather the Evidence</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139</TotalTime>
  <Words>1119</Words>
  <Application>Microsoft Office PowerPoint</Application>
  <PresentationFormat>On-screen Show (4:3)</PresentationFormat>
  <Paragraphs>85</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Trek</vt:lpstr>
      <vt:lpstr>Teenage Drinking &amp; Driving</vt:lpstr>
      <vt:lpstr>Teenage Drinking &amp; Driving</vt:lpstr>
      <vt:lpstr>Teenage Drinking &amp; Driving</vt:lpstr>
      <vt:lpstr>Teenage Drinking and Driving</vt:lpstr>
      <vt:lpstr>PowerPoint Presentation</vt:lpstr>
      <vt:lpstr>Insurance Rates</vt:lpstr>
      <vt:lpstr>Insurance Rates</vt:lpstr>
      <vt:lpstr>Insurance Rates</vt:lpstr>
      <vt:lpstr>Gather the Evidence</vt:lpstr>
      <vt:lpstr>Gather the Evidence</vt:lpstr>
      <vt:lpstr>Causes</vt:lpstr>
      <vt:lpstr>Causes</vt:lpstr>
      <vt:lpstr>Causes</vt:lpstr>
      <vt:lpstr>Solutions</vt:lpstr>
      <vt:lpstr>Solutions</vt:lpstr>
      <vt:lpstr>Solutions</vt:lpstr>
      <vt:lpstr>Solutions</vt:lpstr>
      <vt:lpstr>Solutions</vt:lpstr>
      <vt:lpstr>Feasibility Vs Effectiveness</vt:lpstr>
      <vt:lpstr>Feasibility Vs Effectiveness</vt:lpstr>
      <vt:lpstr>Feasibility Vs Effectiveness</vt:lpstr>
      <vt:lpstr>Feasibility Vs Effectiveness</vt:lpstr>
    </vt:vector>
  </TitlesOfParts>
  <Company>New York City Department of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Teenage Drinking &amp; Driving</dc:title>
  <dc:creator>NYCDOE Administration</dc:creator>
  <cp:lastModifiedBy>Joe Montecalvo</cp:lastModifiedBy>
  <cp:revision>16</cp:revision>
  <dcterms:created xsi:type="dcterms:W3CDTF">2013-01-28T17:34:40Z</dcterms:created>
  <dcterms:modified xsi:type="dcterms:W3CDTF">2013-04-11T16:00:34Z</dcterms:modified>
</cp:coreProperties>
</file>