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57" r:id="rId11"/>
    <p:sldId id="258" r:id="rId12"/>
    <p:sldId id="260" r:id="rId13"/>
    <p:sldId id="261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DFC-E94B-49D4-8858-620CAF20D88F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73FE-4390-4B6D-9D09-C333C5BFA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DFC-E94B-49D4-8858-620CAF20D88F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73FE-4390-4B6D-9D09-C333C5BFA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DFC-E94B-49D4-8858-620CAF20D88F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73FE-4390-4B6D-9D09-C333C5BFA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DFC-E94B-49D4-8858-620CAF20D88F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73FE-4390-4B6D-9D09-C333C5BFA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DFC-E94B-49D4-8858-620CAF20D88F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73FE-4390-4B6D-9D09-C333C5BFA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DFC-E94B-49D4-8858-620CAF20D88F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73FE-4390-4B6D-9D09-C333C5BFA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DFC-E94B-49D4-8858-620CAF20D88F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73FE-4390-4B6D-9D09-C333C5BFA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DFC-E94B-49D4-8858-620CAF20D88F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73FE-4390-4B6D-9D09-C333C5BFA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DFC-E94B-49D4-8858-620CAF20D88F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73FE-4390-4B6D-9D09-C333C5BFA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DFC-E94B-49D4-8858-620CAF20D88F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73FE-4390-4B6D-9D09-C333C5BFA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EDFC-E94B-49D4-8858-620CAF20D88F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73FE-4390-4B6D-9D09-C333C5BFA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EDFC-E94B-49D4-8858-620CAF20D88F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B73FE-4390-4B6D-9D09-C333C5BFA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xwell.syr.edu/plegal/PPA/worksheet1gh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PPA/worksheet4gh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438399"/>
          </a:xfrm>
        </p:spPr>
        <p:txBody>
          <a:bodyPr>
            <a:normAutofit/>
          </a:bodyPr>
          <a:lstStyle/>
          <a:p>
            <a:r>
              <a:rPr lang="en-US" dirty="0" smtClean="0"/>
              <a:t>PowerPoint Presentation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u="sng" dirty="0" smtClean="0">
                <a:solidFill>
                  <a:srgbClr val="FF0000"/>
                </a:solidFill>
              </a:rPr>
              <a:t>The Treaty of Versailles, 1919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Mr. </a:t>
            </a:r>
            <a:r>
              <a:rPr lang="en-US" sz="4000" b="1" dirty="0" err="1" smtClean="0">
                <a:solidFill>
                  <a:srgbClr val="0070C0"/>
                </a:solidFill>
              </a:rPr>
              <a:t>Niebergall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r>
              <a:rPr lang="en-US" sz="4000" b="1" dirty="0" smtClean="0">
                <a:solidFill>
                  <a:srgbClr val="0070C0"/>
                </a:solidFill>
              </a:rPr>
              <a:t>Global Studies</a:t>
            </a:r>
          </a:p>
          <a:p>
            <a:endParaRPr lang="en-US" dirty="0"/>
          </a:p>
          <a:p>
            <a:r>
              <a:rPr lang="en-US" sz="3800" b="1" dirty="0">
                <a:solidFill>
                  <a:srgbClr val="00B050"/>
                </a:solidFill>
              </a:rPr>
              <a:t>Harry S Truman High School </a:t>
            </a:r>
          </a:p>
          <a:p>
            <a:r>
              <a:rPr lang="en-US" sz="3800" b="1" dirty="0">
                <a:solidFill>
                  <a:srgbClr val="00B050"/>
                </a:solidFill>
              </a:rPr>
              <a:t>THE TIPS PROGRAM-GHPPA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SLIDE # 4:   </a:t>
            </a:r>
            <a:r>
              <a:rPr lang="en-US" dirty="0" smtClean="0"/>
              <a:t>Examine the images, was the Treaty of Versailles an advantage or disadvantage as a public policy?</a:t>
            </a:r>
            <a:endParaRPr lang="en-US" dirty="0"/>
          </a:p>
        </p:txBody>
      </p:sp>
      <p:pic>
        <p:nvPicPr>
          <p:cNvPr id="10242" name="Picture 2" descr="http://www.authentichistory.com/1914-1920/3-lon/1920_Seeds_of_Future_Wars-John_T_McCutcheon-Chicago_Tribu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56388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SLIDE # 5:</a:t>
            </a:r>
            <a:r>
              <a:rPr lang="en-US" dirty="0" smtClean="0"/>
              <a:t>     Examine the images, was the Treaty of Versailles an advantage or disadvantage as a public policy?</a:t>
            </a:r>
            <a:endParaRPr lang="en-US" dirty="0"/>
          </a:p>
        </p:txBody>
      </p:sp>
      <p:pic>
        <p:nvPicPr>
          <p:cNvPr id="15362" name="Picture 2" descr="http://1.bp.blogspot.com/_oCGjiEjCW7Q/TJCNl9rvP-I/AAAAAAAAAB8/DLElK97_7uI/s1600/The+Treaty+of+Verail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SLIDE # 6:     </a:t>
            </a:r>
            <a:r>
              <a:rPr lang="en-US" dirty="0" smtClean="0"/>
              <a:t>Examine the images, was the Treaty of Versailles an advantage or disadvantage as a public policy?</a:t>
            </a:r>
            <a:endParaRPr lang="en-US" dirty="0"/>
          </a:p>
        </p:txBody>
      </p:sp>
      <p:pic>
        <p:nvPicPr>
          <p:cNvPr id="16386" name="Picture 2" descr="http://taranehtaraneh.files.wordpress.com/2012/10/reparations-treaty-of-versaille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5810250" cy="47910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5638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Germany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6388" name="Picture 4" descr="http://t3.gstatic.com/images?q=tbn:ANd9GcQDqdGES-UCSrMjDZcvbR8pY20C1B4ZOvI-iiTgWx7qfvAMHqM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562600"/>
            <a:ext cx="914400" cy="533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SUMMARY: Complete Worksheet4</a:t>
            </a:r>
            <a:r>
              <a:rPr lang="en-US" b="1" dirty="0">
                <a:solidFill>
                  <a:srgbClr val="FF0000"/>
                </a:solidFill>
              </a:rPr>
              <a:t>:  Evaluating existing public </a:t>
            </a:r>
            <a:r>
              <a:rPr lang="en-US" b="1" dirty="0" smtClean="0">
                <a:solidFill>
                  <a:srgbClr val="FF0000"/>
                </a:solidFill>
              </a:rPr>
              <a:t>policies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1"/>
            <a:ext cx="8229600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 sure to complete all questions.</a:t>
            </a:r>
          </a:p>
          <a:p>
            <a:r>
              <a:rPr lang="en-US" dirty="0" smtClean="0"/>
              <a:t>Use the answers to the questions to develop an overall evaluation of the Treaty of Versailles.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HOMEWORK ASSIGNMENT: Develop Solutions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1"/>
            <a:ext cx="8229600" cy="2819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Write a two paragraph response to the following: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>
                <a:solidFill>
                  <a:srgbClr val="00B050"/>
                </a:solidFill>
              </a:rPr>
              <a:t>How could the Versailles Treaty have been rewritten or changed to better keep peace after WWII?</a:t>
            </a:r>
            <a:endParaRPr lang="en-US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SOCIAL STUDIES STANDARDS:</a:t>
            </a:r>
          </a:p>
          <a:p>
            <a:pPr lvl="0"/>
            <a:r>
              <a:rPr lang="en-US" dirty="0" smtClean="0"/>
              <a:t>Standard 2 - World History use a variety of intellectual skills to demonstrate their understanding of major ideas, eras, themes, developments, and turning points in world history and examine the broad sweep of history from a variety of perspectives.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COMMON CORE STANDARDS:</a:t>
            </a:r>
          </a:p>
          <a:p>
            <a:pPr>
              <a:buNone/>
            </a:pPr>
            <a:r>
              <a:rPr lang="en-US" dirty="0" smtClean="0"/>
              <a:t>Writing</a:t>
            </a:r>
          </a:p>
          <a:p>
            <a:r>
              <a:rPr lang="en-US" dirty="0" smtClean="0"/>
              <a:t>2. Write informative and explanatory texts, including the narration of historical events. </a:t>
            </a:r>
          </a:p>
          <a:p>
            <a:r>
              <a:rPr lang="en-US" dirty="0" smtClean="0"/>
              <a:t>4. Produce clear and coherent writing in which the development, organization, and style are appropriate to task, purpose, and audience. 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GHPPA</a:t>
            </a:r>
            <a:br>
              <a:rPr lang="en-US" sz="4000"/>
            </a:br>
            <a:r>
              <a:rPr lang="en-US" sz="4000">
                <a:hlinkClick r:id="rId2"/>
              </a:rPr>
              <a:t>WORKSHEET # 1</a:t>
            </a:r>
            <a:endParaRPr lang="en-US" sz="400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</a:t>
            </a:r>
            <a:r>
              <a:rPr lang="en-US" dirty="0">
                <a:hlinkClick r:id="rId2"/>
              </a:rPr>
              <a:t>WORKSHEET # 1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DEFINING THE ISSUE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COMPLETE THIS IN YOUR GROUPS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Define the Problem: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Definition of the Treaty of Versailles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29200" y="2667000"/>
            <a:ext cx="3657600" cy="3459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These images represent the Treaty of Versailles, make a word list of what the treaty was about?  </a:t>
            </a:r>
            <a:endParaRPr lang="en-US" dirty="0"/>
          </a:p>
        </p:txBody>
      </p:sp>
      <p:pic>
        <p:nvPicPr>
          <p:cNvPr id="17412" name="Picture 4" descr="http://edtech2.boisestate.edu/lockwoodm/WorldWar/images/PeaceCon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572000" cy="40005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Identify the causes </a:t>
            </a:r>
            <a:r>
              <a:rPr lang="en-US" dirty="0" smtClean="0"/>
              <a:t>of why the Versailles Treaty was created??</a:t>
            </a:r>
            <a:endParaRPr lang="en-US" dirty="0"/>
          </a:p>
        </p:txBody>
      </p:sp>
      <p:sp>
        <p:nvSpPr>
          <p:cNvPr id="18434" name="AutoShape 2" descr="data:image/jpeg;base64,/9j/4AAQSkZJRgABAQAAAQABAAD/2wCEAAkGBhMSERQUExMWFRUWGRwYGBcYGR8aIBweHBggGB0dGBwYHCcfHR0jGhoaHy8iIycqLCwsGB8xNTAqNScrLCkBCQoKDgwOGg8PGiwkHyQsLCwpLCwsLCwsLCksLCwsLCwpLCwsLCwsLCksLCwsLCwsLCwsLCwsLCwsLCwsKSwsLP/AABEIAM4A9AMBIgACEQEDEQH/xAAcAAACAgMBAQAAAAAAAAAAAAAFBgMEAAIHAQj/xABFEAACAQIEAwQGCAMHAwQDAAABAhEDIQAEEjEFQVEGImFxEzJSgZGxBxRCocHR4fAjM7IVF2JygpLxJCWiFlRkwjVDRP/EABkBAAMBAQEAAAAAAAAAAAAAAAECAwAEBf/EACoRAAICAgICAQIGAwEAAAAAAAABAhEDEiExE0FRBCIUMmGBofBScfFC/9oADAMBAAIRAxEAPwDt9SoFBJIAG5OIvrye0MacSHc/1L/UMJ3E+NvTk6iegB+eElLUeMdh0+up7Qxn11PaGOS/+ocxUYnWYv7umDnCOI1SBLkk4LlSMo2P311PaGM+vU/aGFhXqc3OPGzdTVAYgYn5kP4n8jR9ep+0MZ9ep+0MLozLBSZJxG2bYpq1EE8sbyo3hfyM315PaGM+vU/aGE589U9oziqOI1vbOG3N4v1Hv68ntDGfXqftDCNTztU7ucSDO1Z9c43kQVhv2Ov16n7Yxn16n7QwlfXa3tnGv1ysPtnG8iD4H8jv9ep+0MZ9ep+0MJlPO1faOLNOvUj1jgeVB/Dv5Gr69T9oYz69T9oYWPrD+0cRNmqk2Y4HlRvw7+Rs+vU/bGM+vU/bGFMZip7Zxn1uoB6xxvKgeD9Rs+vU/bGM+vU/aGFBuIVCPWOPBn6ntnG8qB4X8jh9ep+0MZ9ep+0MKD8QqcnOI24lVt3zjeVG8D+Rz+vU/aGM+vU/aGEhuKVfaOIn4vV9o4PkQfA/kfPrye0MZ9dT2hjno4vW9o49HGK3tnG8hvw7+ToP16n7Yx6mcQmAyydhN/dhDp8Zq+0cC8txaq3GsnTLkpDHTynQwnDKduhJ43Hs6tjMZjMOSKvEvU/1L/UMc27UIxDFBtvfHSeJep/qX+oY5/xVwNc7CT8MSn6LYvYt8Hllv9+GzhmXCAeFsKnZunItYHf47YbsoYEThJjwVos1c1BgY3NSQDgRns2Q5A5flio2bMSx/f4YnoVtLgYjWkdOuImzFsDcpnNSjUf+MSVHJIgmNv8AjBoPo2rvaT/xiE11BAE4kqG364gZZ2O37/fnh0ydEwzCgwbYkVwdtsK/EswquW5KJtfboBzwOyn0id6DRYjqpE/7Y/HB1+DbV2PYeDj0VL2xSyucFUSnkQbEeBHXF1Jwg9k9F77YsBoGIEF8e1AcLQbJjUttiA1DjQzGIGJvg6g2LFStiBq2IdRG2Ii2GUAOZZOY6Y9FSYxS1Y2D7Y2gNy/FsaVGtisapxqcxgaB2JKi3xouITV548Wp1wdTbG2bqwLdcZTpSLzfES2Ynlidq8CcZxGUzb0IAmMCcj/+dyl/st/Q2Cy155YD8Ob/AL7lP8rf0NhoLknldxOyYzGYzFzkKnE/5fvX+oY51xUVCtQpvJAm3OCfh8sdF4p/L96/1DCGucUllnYn9/HEsjqi2JXYI4JlgggW8+c/jguawWLx+/DGnpKek3UtNgN/DAPP5hkUrJvY+/oeX44lexZKgjmqgJLbjeQbfHbA2vxFbISCxI93MkxiTLOQpHhA+GKNDJqhnTc7eHuw6aFknYUyeZ1G9xttEdMEM6pSnqQ7mPj5/u2KHDGgkRvf/nFvjSs1PSARz8/A+HPCy7Hin7AOa7eUqDFKquzjksRcSLk9Ok4XOPdsGzC91TTTmNU6tokgDb5+WKHG0U1DsYtPX3+G3uxXrZdgi2sfV8cUSSJy2bddFWghF2kgjkcMfCezBqUzWo1NJQTz5CYI8sDeCQxNMjYzB6dcNnaBmpZQU6MpqMkjeI++d8Lkm01FFcWNOOzNuxtOuar5h9OiqCDpP2laJjlsfjhzwj/R9miToBlNGogbKwP43+Aw6vUHPAfYvaLCVLDEofFI1MSJUt+OAYmqNiJ1JxEa14xo9cg4KFMYcsahcb6525413w1gojFPfETKffiwyEHpiLSZMx+zjWCiB6hmPAn7xj1nx4qyz26D4DV/9xitmM+qkgzZo5bdR1H34KM6XZuj2I6fsfdjYCcDjxUCoVAkldQmwMQpvO4lDiT+3aYInY/H5R1/MYPILS9hBid8eZfPU6lldWItYg35x1thT7RdqqgqejonSALtEkz0kWwGyWaNFlYGyuG07avG20Y1DM6X6K/zwL4af++5T/K39DYv0c2tSktRAWUjc7i3P98sDuEsDxzJx7Lf0NgR7BP8p2fGYzGYqc5U4n/L96/1DHLczTuw27x+f6Y6lxP+X71/qGOYcUr6GaAGJJAB8/jiOU6MLps1osVBtrAE+7ArjlZvRHkUKsRzAmTv+74LZHiAbUIhlIFrgzzBi4/LG3anIIcs7qDqUfEHcXGJKky0rKuUZjBmSYJiOfUDbA7P8WFMsrXZbW2Hn1P4Ym4VmgUgGWRe94GLif3thQbN6qlz1JPT8sPFciy45GrI51h3nIUcuc/libN9pqTRRqMyarAkEQNue3n44XKNTukoBM2mwPv5H7jiqeHvUKo1wPaW4MnYgDcX5jDUgXKgrmOxWoko+tRBgEDVO+5gX3xG+XTSy1BpadiIA5HlAHvwy8B4OuWpazV1AiYIBj3m/wCeBHE+0OWfUpVhJiYBjzEW5cjheWNF0Bq3ByE9IjadJje4MciLxcY8qcbquoFXv6J9UQT8IB+787GUyNZEJRhWpfZ3mN/fG0C98aZvh5an/DARpuDa0SfngWm+SlSS44LeQ4lTVAULKLQwtFuS8h+74tcR45VCQGUsIaYvA6+Z9+Fjg2eFNSlUHTeDvBNiCvnG18W2psO+DFv34jpefPDa0xNtkNvDO1KEhHKhvCYnyN/hOGPX1HwxzPgGVWtVJJut9Ox6fMxbDtleIxCOSOQb5K3j488K2k6Nq2tibN8aWwMrpmbCPPfz5csWlqqUDEiDttf9/hhb40y0muwlrhYPv+/FrhGZ9PSOoeq2n7pFvIx7sabqNoXGtp0wwc4iyeW0k8/zxo/ESCkGzm2m/vONQdNtQ0+zA/H9+eNauUUpMCmd5W0RebeGOVzO5Y6LLZxecmNpHyxSz+fIgmL8h9+AXEavf0lgw3BHO/Uc7fLFZsz6NSRcAT7hf44vGLpUznlrbstcMrOPSOKhPpHY8jYHSInnpUWxFxQO8kmTOw+QO2IuCIv1VBPe3I23Mzfe55YIp3F/H99MUU9WSeLdWBWptRUVJNmgzBgGVn/y/wDEdMRZ7IEDWrBxzI3A8Z+HhgXx3jzVWKJZSYgWm9p5n92xXygqBVZKgYsSDTM2iOtr+H/FuTnaiiZELXJv+4j3YkZSQJbY89xG/wA/uxoeKd0koRbeZE7X5j34iWuGRBrkncc+pn3k4A6kughwriT0tncc+6f35YO9iuIel4zlLgwrCYj7DdAMLKU9LSZXn54N/R/R08by3e1Aq24j7DYy7Fl0fQ2MxmMw5EqcT/l+9f6hjmnHQWdxAJXykTeZGOmcR9T/AFL/AFDCvncqpmVEg78+nK4xxfVukjt+kdSYsUFVAGcDULC3Ucjj3MsdKKT3HMMszcid59WAR5kYvvwL0jgrUIAF1iZ52PL3YstwMIBJNtjc+8TtjiUq5PQlKL4EfMcGejXqU8urKrgMHZdQuJKrsoF/WJsAcJ/Ecm6OQRfaD447DmOKolNvWcAGSBINp2A6+eFzjlE1gKhSipUc5JPKSRYeXjjrx5vk5p4Nlwc9yHEPRyhFiZPgcM/DMwrL3WkfswR1nyxo/ZpqqNVAp06bE3LaSY5qI2PjiDP8FfLwVYDUJUxGoQDzggX5ibYu2pdEoqUO+ifMl6ilBVWDfSDKmdrgSLeY8sAa+XZCFYeQPx7rf841fh9ZRqCsPtHu2gCbNMExe3XebYmyfHuTGORmCPvkEeYw3K6Ebi+1RVy+fqUW1UnKn2dp92x+eGPJdrqFYaMymhuTiT+Mjn4YE1adF0JUEydwbeWkiR8cDq2UZB3lJXr+uM4xl32DaUOnx/Ae472akGpR7ym+oX+U88VqedlCGBRxC6Tv53/e+KfCuK1cuQaTyJuh/EbH3YaspxLK5x4rj0FbkQIE9Tax84nCvaPfKHi4ydrh/wB6ABomk6MhhtpHXxB3kfLB3J8SAH8VdQM94GQQb3Hv5R5YB9psq9NtLjoZ2B6HFTh2YYQO8VO0defntGC0pKzJuEqDfaKjrQMktoAIPQdN7/pgl2SZKgadUbdO8BsbWN594wuMj+kLSywIlTO3gDEX5Wt442TMvRqJVZSoqAwQfWEwTA2Mj4eGA03HWwppT2ofctw5j3rR4i8g/OemKucDmRqB6wTtynAyp2upikzEkm3c2JO1iLbyZxb4PxJczTJNNk725Myd+m43/Zxy6yjyzuUoN6plfiudTKUdXo9bEhSNgNzJblO1t8BuJ5x1ogVVA9KLMsFQDAPeB3FwVI6Xw1V8gr02Q31jSZvc8/cfljn+f4wzKab3UVOUAQpNgBsCTPKTBti+F7I5PqVq79ehvy+ay72ZGQhBp1LFidIYTOKlfLuNck+j2Bi9wd9PSQNuZwO4pmqVZA5cB1TTa5bYAWGncmegncxgjlO1FM92oNJGzAWMDwvvbp44Li1yjRyRk6k6FtOAVXJdViDzsbb2x4ch6OrThW7wA6kMPW6c7+Rw9a1eNJBBuCLz4/dhc7RZ91qaKY3W587EgeVvhhseRydMnnwKELTBnE+IzXDCSB3ni8wbE+XXyxWzOZpPUB0d2OQi/P54LcH4VT9CtRxJdjI/wGVInkbTG/eFtsRV8hSWrXbUaSo5WkQJEqQrdSbH78VbVnPFNxLFHISso/d6TP3HF/sDR08aywjk3KPsNhYyOhWUVPSrMyyGJ6GCDtbDr2T4atLjOT0sWlGMnnKMQem0bYC4lQz+6FndsZjMZihzlXiR7n+pf6hjmnGO1dNnq0qTOaoU3VSAg5szGAAB98dcdI4x/Kb3fMY+XuL62q1m1OYbS/8AlmADeY7vlYdMSyY1PsrjyaHSeyfbxKi+h0MrokowJYuFsTsCDzg8pvi3m+LVMzKyUnkbA7G8X+GEzhfZ+nWFOmjywh9SuwKKVmNJle8dyIieeHGjwUon8R7KIknUYG0sbkm3yxx5IRT4PSw3/wCiAce0VFpOFQRLMJIAvsB1jmOYxR4lXpAEIvpFmNbLZZJ3YgRfpyIxb4egVmaSysx7zfZkbML4ipgoaqrJoNI6esLxOx3i3PqMIqTLtP8AvolbNUmpUqZVCwgTp5xbVPrTG3jywPzPaNEqCmQXITSygTECTM2J8ByxbFCkoVqRZN9WrlHsn8ThS45wd6eYaqqVGpMwJKm8G7i1x9q5GxGL44qTaOXNJwipILZrNCu3oabKKTEQFUWtN/HnBjlbCvUohmYssEd2AIAIN5jw6YeuFZamjtXQejpMzFCoghdAAIUXB6Gb7kYDcLyKVa1XTCqNZYk+rI59d7nmbDwqnqRb3dMH8L4LTNRCWsCDo5MAQ0Nc/K4HmcWBk3V66UmFRVnShPe3iJPdsJ73UXFxjbLqKZBMjSZYbXJgRbaQZHKxHMYKcJCqA8Np1aQuxZnG5CmSFEnUSfALYYDk07GjFVxwLWbyrUlVzTAAYqjKsSVUlmAJ1OFM94gCw3sBFnR6WlTqj150MYMtAsx8YEG94nrh5zmQV1JrMF1rpVUJOnrY2B9Yb3kzgdRyqiggHepoHDNG5kdTaxB3jcXjAWWzeH1ZR7O8WOYpNl6oDwp0lum3Podjv8ML3oalLuPK8yCfHTJja4icNH12lEVW9MgsERVXQItpZXBG1xfEqUqdQtUp0qru40kMwHd9UlGVdGuFWxtvBwYvVt12aX3JK+hapuraF2aYBPidz5D3YIZqijMaIcs+1NCCZbaNcWkE8otvtgjX7FIvdYsNUaS0bkfagWElrCeV7XI0uzC0QqhZYqZOrSRYglDMzPl8YIzyR+TLHP4FXJ8FfWVcMqhihcATI20iZI5jefuDHwyvmKSlaSJmKaEySDTeZ1EHV3SefI4IZHhNZKfepFrzIfURcWNtt+uKXFKQq6NTNTcH+Hp9bVYC4sVFyNtz0wknsUitF/f+Fyn2losQtQNRYzaosbG/eHdPSZGEXjWVUZyoqgBbEBSIEgGBFhhsWnWQwwXMUjusAOPd6rfPCvxKooqMUSKagj1YjVbSZuIk26nyw2FJPgX6p3BWDGSWcJcRN7RBiPO8YvcHyrjTVGh5JBQmSAFmSOkA/DAmrU75IMzi5lM8aLyjAyImJFxHMDHS79Hnxq+Q/wALzRWrUVppmZAvAkXAO2nY++cScYydUOK1LvaRqNpk6h3QBJsL+S+GIFCvBcvrFxpClfeCNRN9592C2Rrau4WXULiNjG5BmfA9JxGdxey/c68WuReN/sCcrx8imy1SVJOogjdvVkDcWCg25rgXUzwKImrVLFyCYCsxMlpiTy8umGfihopSJqA6CRA3LN+i3JH44WODZmmlYO21zGkMDMiL7d2DN8PGWyuiU8ektbNMzGlxEMpEwQRvYgi3ww1fR9XB4pkUJ7yo0i9pVyBf/CRhXr5GDqQCLtB5gm3KLC+Dv0b0z/beXYmSwY/+DYfvkleto+i8ZjMZgiFLjH8pvd8xj5upVtOarkwQQwgiZlSgt1BIPux9I8Y/lN7vmMfNtLO06VatUKkn0hVbiBz33+7lvgBQz9mKa5aoAdqigkk7abRc2EnpFt8E+1vaqnRehlwC+plaqBySSNI27xN/IeNkXivEK/pgoR6Z2ADEzJ69DYfHBLgfZE13oN3oa9XUDI3kyYtzHjHjiEscW92dccs1HRLkZV7S0MtRQOHLGYTSJNyJJJiOUz8jjfhfFjX9IWpCkpEITJE3JDE2J5+E4odtKauadOivepWa1wpAgBt5E6v1OKeX496JaFm/hetSMmJBG9gskm5k+BxHS1aXZ0qXLt9FviA9GtNdUj1pJA3MiJ/c+WAadojrCqssTpEEqR4/HFDjPHjWqsxm6gQuwIuRPQbTz8ME+DdkSdFVu8e7U9FMMVO19rkX8POReNQj9xyTvLN6hCtmKjo1EAhrM7gAtpMEKCDAmJ/EDe5w3hNCgGcKS6qvP4ssbEAt1O18Es0KdJhpWQTOnc/6Qb2tYTviajlTZmApNsi7z1DX69Mc8s3+K4OuH06X5nyBMvw36w7O50h2karAqAFUeOLPFuHGgwrBAy92WU/yyGuyx9kzJtbc2NjnCqYDGkapZh3/ABmZJE2Hu29+LGZy7LTgoNN7gzIO822vzxPd3foo4qtfYEThesFixZSJV1PLfyIPWMLnbOpWlculH0aOw0lWn0nyAOxg8x4klgqUzkodAXybeuu5ozuVO5STtyxW7S8HNelTq5bvhSGUK1mHONVtwLWi/lh4PWSb6EklOLXsR6Nb0AQlStVKkhzIspAZSsR9/PHVMqlPMU10MGpydJQxF+o8bxjmHGMzU9L6CoqK4YFjvcgEgnpeSBzjpgvwnP1coxam61FYgslxMWJEixi0/EWx0Thukzlx5Fjk4+jpB4cGQKVEW3I5dDP7v1xSzfBlQEwzOdt7Wj9xvbFjs/2oo5pYU6XG6N6w8h9oeX3YLPmQgAIJB58hjmcaR0RyO6XQGrGnSVSzNMXCzy9/ynngLxDLHWppt3TeCSRfnfY/ngxxFixMKjAciI/c4DrTYVYZdIO34je2Fi/gvrauRICWm6gc529+ELjuQbUavOo1Qjns8D3RYeRw95wBATIPOfvt7sLeZompSChpLMSiiDB3jr6pO9t9sdGFOzm+qktV/ArZXKiq4EAMTsCFHu1WuNr78secQ4fo1AMGVWYBhzhonFjieTFIAES5uT05QPzxRo1InY879fxx1nnWH/VpaiQ0LMzva0YqjiBJXRZ1bVHUhZlY5kd2NjbwIjz3HSaXovRgEjcdD4denkMVskWqNTTbTZSBBEnVPugn3YBlwWuLrVqk1tM0mOoaTqCyFB8thvGB1FZYKF1coG55QMHKWaOUrwQrI9yGspnfbbzjFftDToK4ahZXk+RJHd8gPnhVxwVktltf+wfxGrB0gyOfP3TzjaR7p3wx/Ri5PGMtPRh8EOFWu23Xb78OP0dIq8ZywVg1nmJ9hrGeflbDkmfQ+MxmMxgFLi/8pvd8xj5wzVGl9cioO7qCnkCSZ7xF42+/H0hxb+UfNf6hj5r48k5+qB3tDG6yJYXJ25Hn/hGAx4dnU6fCssyqHpI0CFUi/W3MQI2x5xfiS0KJFNRqAJE7AD7TnfSD8fkFyXHFZlDGW0wSBB1bSZAgkj4Y84hxHemELEsNd5kbrpK3G8Ry9+PPUeaZ6kurXYqVs1VqOWp1mqVTFkDAGbQBe5+MnE+a4Vmqj+iKhdVP+JF2sdffi2oRZRy8Zwx8M4RTWTL0yqhlINwT9okk+FiTvGIeO9qBTpsaIOpVj0hG7fqfARHwu8jk6gjn8agryMk4L2Xo/V6q1IeV1XhTZYElVkC3Wec4q8JSp6Vir+qqovgtjBBJFpPnvvivwPiXppDizAgk/aMd4iL3MjzGL3DuKU2zLBY0+jUavFVANxzG3uOJTUo3fJXA4Sa4C3AshULtWqmakQoMQL8haNtvH34E9rqjrW1gkWsJ6dOlzhhFXSAVIBMW/fPElOsrmHQNIuSPxxCOTlHRLHXKAPCuOtUamGI9owIJaCp/f6YZzmALM0G4v+788L2b4ZT1nSgSYFj0M292K3oxUDBqjKUOxE+UHnbn8sU4fQHHj7hxpIqodQEGxj1bjpy/TCXWqPkahbLqatCo3eoj7LGboIMAgbeHMRDFRzyMgjewYDnFp8Me53IipSbSdLGShm6tFjYcjHunE1JxlTNomrObdusgi1RWpAw5PpSW1aahJaD0lSIH+E9MRUqsqCL4B5mnUplqbhlOzKbbGee97zi3ks0irzBi87Xx6kFSo8fI7k3VE9LiEnUGNOpsH+RYzMjk245zvjp3ZLtBUdPR5uFrJZWP/wCxYkEHYnkfjjkrKhpEaDqDyakmApFlIiJmTM8rc8N3ZzOHS9N5emihgpGpgp2ZJ3AMgofAjmMTyxtFcT5HfOZkiQVJF9/054p0mW2kEkcz5zM4qNnzThHYGmxgNM6ZsDJ+zNjNxi7k0YsRNlYAj3BrR4EY49dXwekpJqgRns2YIIO5Bn5eMbYApRZkamo1Gn3lN7Wmx2BIABn2R4Ya+LcHLk6LT1PPAXhmYajWKkxPdYRNx6pEc4Jx043RyZVsl8AnMRmkVwsIGUPDQYJ73d8Bz8MDu0HCVDa6AinpGoD7MCJvyPU88H+zmX/jZhWBIbny9YgzPOQNuuA2ae7JYWhifL8sUcvuJRgtKBHDk1VBYmOl/f5xJwVpZAUq1Eyd49/SOXdn4YrcCIBfu96zKbg6bzadov8ADDDncrqRLjWrK1+cG4EdRbFTlI+OZEOgB3MAeFzPwGFY5B4IYREmSdom0cpg/djoOYyQq6hMBRbkJnl7tXzxSKApWDqLkzJ3HrcrgT+OFlKimOG7oU+A8LNapcwiXM7apgL7z8sHvo5Yf25l4BFnkH/K2PaWUPoRRy9tTySRMyTclea3AHTzxP2F4M2X47l1Y6jpY6uR7rbfDGUkzShJK2fQeMxmMwxMp8VaKRPQg/BgcfP+XpgVq7uA9R6h0g83YySw3/XHf+Mfym93zGPmXPcUenXe+zmOszO/72wklaKY5KLthBuJrSqMe8dDMmtWm8SAsgaQLiOmLNTtH6JR6Us9RiwGlgGCtAYyB1BAvMg7DCYHm/xOGR+Heioa0ILej/iKwBZSRLCDsACpkbHfCuEfZSOWXLRdzHaKr6K3dpKyBVkTABEs27GYn3eJIjiPExVVaahhMaizW3mwA/fmcVzpOtplYgSNtjYCwuIxf7M8Vy9Jqnp0VwV7upQ17R6wsI1bblhO1mrVcIm3vLljP2ZyyqFZ9IQKtx4b+OpiNj0xD2R00q1T0rqus6EpgiVYktDLuVi0gmMR8L4gz5cUwioquzAixZZJXXe8THWwxSz0tVXvG3eb3WWfG5+GFcNrsaOXTodnZUYiQWAPdBuPMMARuNxzxBV4y6Gyg8/dPhzwvPVOkgMVMEEDx3/DfBjgiaqYuX02bqDvbw2/c45Z4tOT0MOdZeH2EspnA4epEgQT4c528cb+kovzhuXj187Y8ylKGJVrN6wixB/HEWd4QugwSLghSNQEGZHMbRzwiVlJSXRBmK9KiZ1qIaLMDcciJtfBWlxJXURc+G2OW5xPR5tlNgr3tMKT6197GcPn9oolH0kwvUAmeUjnc/PD5MdUxMWTa79BfifB8vXXTUVT0kbeWxGOV9qeHU6WZFOlaACw3AJ6Hc8jGDXEe2esaaUjfUTv7umFX6yalVmY6iYE7zaI+7FsMJRfJy/UTi48dlutktSArvF4O/mOu/Ic8eVsu3obnvJ3h1AEQR4TbwtPLE1OjyEmf3+/LEeaBkXvIAO8SDMe6xHMY6TiD/AuH5irlxrZfQsDqdm1MBO4HtDvLJtG8wMMXZjMmKjG1KJpg8gpK+cwo+AwsdnOPxl3oxDAnT07w2E7czB5T0wy5WSFUlhpCjQIg6vHnA6dfdjkyXzZ6WGmlReqd6CxA3vyAN/yvGA+Z4UNfpajHu30jcnTAmLnYe6cMlWksxeABffnz67YqvRHQ+f5j4eO/liMW0zoklKNC7w2nU79Z2u0CSIAAIGw2Bv5/NU4skuyzOxkdDf9+WHridUCzJPOPIWthWztUE6nWJ3ABn446Yyvk5JY64sH5WhWJp+jiVgpF23J23AIk/rg5k6hq09SmagMhByi4IPmIjEXZ+sKdVhGn7U8iDMe/f8A27b42CtTzb6CgVhInYgwYHjJPw54rtyczx1Gw9w+t6QAASXZRHKIsPIXPjJwP4zlilQsCNDEBw206BpOk9Yj3DA7inFauXSiabKGRpYb3UAX9/Mcwd4xJTq18wr5hzA7sJFtPXxvfGlVGxp2FsnxKHK6AtMJILGOgtHS+JeA1Q/G8mykEFGiNvUbE1ChSZLsptckdeV9sD+yeS9DxvKpII0sQYg+o2+IwrY6crelHdsZjMZjpOApcX/lHzHzGPmHtDRArODvJP34+n+L/wAo+Y/qGPmrtTQJzDNGmJ98bfhhX2PFcMC08obzy/4xq1Yzck8t/d+X7GJVYiNVumLRyhGlnWJ+MdY/fLBs2t9FRq/QQNvA/riD7VutsMVTJqsGJmzWsZ5i8CfwxpUoI1WjqAQRygT3tjyE9fHAUrC8dF+rnWFFQOgluZJ3ueUnA3LcQrNVlBq1H1TEx6qiYkAAeWLWbolalOmTCCST4CRPuWbYl7HIatappAE+4BRt5COfngiBzJ8Ic3fc/ZUlQOlwQSbdT4Ys5fNnJMCQVVrHVzgWuenU9fEYXsz2tqGsadNkKoSFqFbmOYg38CZtiln1Lq1RyajFhJYywgiY5QQdvDlgNWqYyertHSkziVFDoSCf3tFjiDN1qgdUBDau7J2B5H/jAfs1x2mddMEsqklWiBeTF/G/lgrnOLU1TXZStxfw5dfLHE4OMqPRjkjKNsFcd7OF3VrksNII08lLAtF4kRPTrAkTX4Jm6aEGmalJCTAg79L6jHS0YK0u2y1WLGVgQRF466QOvSdxghxLi8UdZnTYyAQRfmIkfLFfvXBNaNM5vm2Cg2jlBEGT1GNMplhqUFtM7E8jaZ8L+/FntHnVzFWpUQQCQdJiYCgcvI/HEdHJPXhVcuyidI7qreTJ6bd63wAnoj0ceTvgOZXJMY1NoURrJI7s8/EGIHjHXAzjFZlempCwkwVM6pa5Yjmb8hYDBDLZs6IJ1KPisjkeY/LngZmqbLS16NnBMnlECw264NoVxaLa5Raega5Goh4kyNSlNrnulj7jtY4caraFB1alFw3M9J8gN9/fJwB7NZ8ZmuLLSCKET7e882F9uY577YKcc9JS9aSrXLctURpX2VIJMXuMRyK3R1YHqgl/bgkKx5TP6fv8cVf7aJPdgj2ZEnkOdr4C50BSrA6kgMDMmSJ233HLpibKDSwcRzHxxLVIupN9lvM1BUC62YOTG0Da4B9WenlvgZxMd+BIMCzwvKZtYT5494txNm32UiI3nr4b4GcQctTUxAnSx3uIIPlB28D4YqoknIko56mjUyjEtq0m0Aq3QzJvHTbBnjWbSi6PAJYRqiQNPv8AzGAmQyWXGku0uDJBB0mOSkCG/Gce8Y4ka4KJTazbkREeE+7DUT2sqGirFrzMkzzm/TqcGuxdQS9E8xO9iDINr84k2wCp5SoKZIUyD5H3TaSOWLvBcyiZ1dTsFIGkkARN9LD7p+6+BVhbqmE+H8YADI+mAdMHzi8/Pwxa7Iup43lAsQEYW5dxrYE5/LAVngg6iSvvb77zti52Bo6eNZUTNm/obGj2bJ+U+g8ZjMZixyFPi/8AKPmP6hj5z7SZsliCtg5ifw6DH0bxVZpkdSo/8hjjh4BQFStTY62Oo6jYo24AE9O94jE5ySLYouVoRcrl6TiH1EtYFfs3uY+0YkeEzgo9DUwZ2EkzOxsIM8tzvgTmsyqViBFRVMTeDe8TeMMua4YyKe7qDkgW27usGedlPnhZOisVdpFfN5rVbV3VG55np49L9cB+I95bWMfK+LOczY0jnf4DaT+XytiOnWQh4AMrAme748pjxHPywyVAk/TPP7SBylUsQakhIO99yPCB8xic5NsplyryPSaC4gGxBZQJ2jcnnqA23HZbJhy4Pr2UAj/F3jPKAPvwczuZWqPR1LTeRczM3kR+xth7IaPsUEfSwI5G2GLL1ddOQLTHkZB/DEXE+zQRmam4ekGCrNmIImY8xyxrSepQ1aGIB9ZeRkcwbHlgbIPjZLwXLKrN32V1kgDmJ+dufUHEOd4m5YekhxykchaCCTyjG1TijMoJQBgNOoWkQN/GAMRngTMAwYd6N/HBAov0ZTKmHpVCjj7P5H3c8XEqZmpYPqMSV1DVa9l9brsIgxtbEn9lj0Y0xKKZtfaefPxwO9IAwKkyNuvuvbC3ZTWuyOnTAPTlGCXZXMejzK02vTqMpK6gBIPOSAYk2/XFEk1GkCWuSfxt+74myGaejmEYbg3ETINiCOn4xjGa4sYOL8OFLOVtIhWgxyAIuCI21dNsCmzhLgEAARtyj54Zu02WFdqNRL6kIG4uTIHTmfgfcuHKQWU3a+wsbxv054SL+S0ov10TV8hRDJUpMEf1gSJnzG2DOR7Vq59HmBCsAAx9Unrq5e/ArJ1KMqaraUUesPxEYj4xXoPS05fv6rNqtcGdYmIAHjvGMvgV130X6uS9A+oEmkw9cDVp33E7bHxjGua0kBlYlIiYiDipk+JqqClUZqjGxYfZVupvPukmIxX1nSyITomZI9mQs+NzgOI8MnBrm3WmupZqEknwHmB4fLFXLcVBUq43v7/zjw5DxxOqaVuAfziY+W+BCNDakkQZB6c7e/DpEpN2WawZagAPit5EHxH6bYlbWHnUZPjH3fdjKNzqKbAmAIABI9WOUE28MVfSOzFtvhYfv8cDsKdBDJSp1DyJOJM/pqDSyiRzJ/LFCglRrEmN7m2LeXosBqMRyJO/x+WFZWPJC2UOoHawAO8QIGDX0egjjWXBM2b+hsaJmu6AVv8ALE3YJp43ljEd1t/8hwYO2JlilA+hMZjMZixxlPi5/hHzH9Qx868Sz1T01Qqe8zGTzIIjziPlj6N4hk/S02TUVnmOV5xy2p9BJLFvrjbzcT+OA1Y8ZUcrr5I72M9PLbF0cUzK00b0pCiFCyYI6EbEeBw/f3HITH1+STt4/wC7EzfQISIOcaPI/ngNX2FTS6EWtxB3JOlJeTeTH7tjbJVArgBfGNxJ3AnkfHDx/cObf9a3QW/XG6/QWw//ALW/2/rjam35sVc1w/7fdUneIkjyGwny28MT8N4ejIdQkrBmPhfbcG3OcMv9yD/++f4frj1foQqDbPOPIH88BxHWUTsz3kbWxJ1BlFxcTNr9R+7YqVVlwH1a37xBuesz5Ww8/wBxTTP1158v1x6v0HMDIzzSOgNvvxlGgPJYiVOCEAwR4yRa8XHK5AxFlFZajFlhQDJG23LcT4eOH9voLYyTnXM7yD+eNF+gslYGeYrPIWnbkfDBoG69CllEXT3X5zy5ny5YE8RpAVpZgZ6CYAsNrY6L/cQYj660eX640/uEP/vG+B/PGoDnZzenSE6gQyzcXU2I5zf8ib9GbhnEaBXUaDLUW2kMpD3Ni1jAmbjkN8MQ+gPf/rGv4frj0fQUd/rrWvMbRfrjNWBSoCvn9VPu0kpBmkrbVItMKAAbRfked8UDVDHvqpJnwtbDbR+hViJXPsR1An8ceVfoLZo1Z1zG1j+eE0LrMkc04whUqgNjf4SBP34gpCAL2IMx0O/446fV+gbVGrOsT4j9ceL9AUbZxv8Ab+uHS4Jbq7ELhK05YMTq3HIW++cWq7hLyDa4254dT9A5kt9daTuSD+eNR9BesT9eZh1An8cDUbyqqo5+eIMwIPqH7IAgdb/njatlAhCyO8Lb/f8Aph9H0B//ADG+H64kb6CSQAc4xA2lf1wa+BN/k5/Lo/fa5GoaTHPcRH3YjRV1mLDqbj7r+6+Og/3E6gR9dJAsRpmD8bY1/uEBJ/61iRY2n43wNQ+QRabrqnUIB5fljbhmZGszFyIOwtJE4eR9AMbZxvgfzxn9wP8A8xv9v64Gg/mFmtJYiOYvvvtifsTR08cy3+Vv6Gwyp9BjDbOt/t/XBfsr9EoymbTMvmWqsgIAiNwReT4nGjCmCeVSR0PGYzGYoQMxhxmMxjCJwrs9k6XFM4wy1BFo0MrUQikg0Ga+plhe6YUSRfujpgXQ7cZxyUSohDV8n6Kq1ECaWa1/YWq1hoBEkNeGAx0hchTDtUCKHcBXaBLBZgMeYEmB4nFLL9lsnT9TK0E7yv3aar3kJZGsN1LMQeUnGMc4zvafMCvlajFfSgZzKtX0QiBc9QoendJsAvKY1MJIEkdB7V8bOUyr1EGuqYp0U9uq50U15bsQT4A4tHs/lr/wKXeFQHuC4qmagNrhzduvPE1bhdJ/R6qaN6IhqcgHQQIBWdiBaRjGOaZfjOZynDuIZdmrUq+XpNXoNW0NUam92buOyyKwqCZsGTBd+OVqGZzvpc7/AA6GWy5WaSkF6pqKG0qRJ1hbAgGQCQBOHPNcIoVW1VKVN20tTllBOhvWW49U8xscVf8A0pk4A+qUICGkP4SWQmSgt6sk22ucYwncK7W5zMGnljVp5eqWzStWemrFvq7ooVUFTRrIqamhmACGN7R9nuM1U4hnqKlFAq168v3RWZaFBQivfQFnW5uYdYkTh1fspkzT9EcpQNPVr0GkhUMd2CxAPjiZ+AZYzNCkZYuZQGWZPRsxtuU7pPMW2xjFbjmUOZyNSm1QUTWpaTUVpClxFmMahJjlIPKcJNDtG+XRMrl8tSy9Y5pqFY5daZpl1y4qhqIqPTSXUINLkEQwu0HHR6uQptTNJqaNSK6TTKgrpiNOmIiOWKrdnMqaPoDlqPoZn0Xo10TvOmImbzjGFrhnaDN167I7U8uctToPWpBRUaq1RNbhG1wqT3FK6u9NzFwdXt5nFyxrirQf02SqZumqJ/IamU7j9461/iaJIB1I22w6HU4Dlmem5y9IvSAFJjTWUA2CGJUDkBtjROzeVAqgZaiBW/mgU1HpP88DvbnfqcYwpt2pzSVamVerS9Ic1ToJXNPSqirljmLpqhmGkoveuWEzEGfsdT/7RWDEOdedDMAAG/6iqCYEgA9MM+Z7P5aoKgqZek4qFTUDIraighS0i5UAATtGJqHC6KUzSSki0zqlFUBTqJLd0WuSZ88YxyXsdmRlADNKg9XIZU0/QLqDMzrTDV0YqPTs1RQCSFgsSYBwX4Z2mztepR1VxSIy2cLoKaEM9DMiiCRqYAkXhWIBBgkHDxQ7KZNKb0kylBadSNaCkgVo21CIMcp2xInZvKj0cZaiPRFmpxTXuFjLFLd0k3MYxjmL9oq2XTK5tnFaseGBi7BRBq5nLrLQVB0ayTJExci5x0DgnEsyMrVfM0yXplyoGjU6KupSRSd0DG6wDymBMYuZbszlKYhMtRQaWSFpqBpc6mWAI0sQCRsYxayHDaVBBTo00pIJhEUKBJkwFtvjGOXcb7UZqrkMwHrUnXMcObNKaS6TR7yKaZ7x1KwcqGMGUe3Rr7T0nyfDqa5eotEirl0LpTRRFTMIjkIAFWdRJjx6zg7T7N5VVqouWoqtb+aopqA/+cAd7c79Ti1nMhTq0zTq01qU2EFHUMp53Bsbj7sYxz2hxKvls5XZGRkfiFGjUBTvPrydIagwMLBEwBck4MdgO0WbzairWQehq0xUUj0Y0tqIamoSqzMoECXCtKtIvAY04BlhEUKQh1qCEAh0XSjC3rKoAB5ARjfJcHoUWd6VGnTaoZqMiBS56sQLm536nGMIJy2dTiXEquR0MTUo03o1DCd/LUyK4j7SMSWH21JG4GBuR4pUyGUzaUq2rM/W808vTV2rehpq7s8uiqNiTJIBhQTGOq0chTR3dUVXqEF2AALEDSCx5wLX5Yp1+zOUcEPlqLAu1QhqamXYQzmR6xFidzjGEnPdrs6aOfrpURFy6UWSn6MNJq5enUhmJ2DOeUmd8b53tdnKdVsrqD1PrXoRWSminScquZChKtVU1am0iXuoNi2Hb+wMtoqJ6ClpqBRUXQIcIoVQwi4VQAJ2AGMzXZ/LVRUFTL0nFQhqgZFYMVAVS0i5AAAPIDGMb8Gr1Xy9JqyhKrIpqKpBAaO8AQSCJ8T5nF3GlKkFUKoCqAAABAAFgABsAMb4xjMZjMZjGP/Z"/>
          <p:cNvSpPr>
            <a:spLocks noChangeAspect="1" noChangeArrowheads="1"/>
          </p:cNvSpPr>
          <p:nvPr/>
        </p:nvSpPr>
        <p:spPr bwMode="auto">
          <a:xfrm>
            <a:off x="0" y="-9366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hMSERQUExMWFRUWGRwYGBcYGR8aIBweHBggGB0dGBwYHCcfHR0jGhoaHy8iIycqLCwsGB8xNTAqNScrLCkBCQoKDgwOGg8PGiwkHyQsLCwpLCwsLCwsLCksLCwsLCwpLCwsLCwsLCksLCwsLCwsLCwsLCwsLCwsLCwsKSwsLP/AABEIAM4A9AMBIgACEQEDEQH/xAAcAAACAgMBAQAAAAAAAAAAAAAFBgMEAAIHAQj/xABFEAACAQIEAwQGCAMHAwQDAAABAhEDIQAEEjEFQVEGImFxEzJSgZGxBxRCocHR4fAjM7IVF2JygpLxJCWiFlRkwjVDRP/EABkBAAMBAQEAAAAAAAAAAAAAAAECAwAEBf/EACoRAAICAgICAQIGAwEAAAAAAAABAhEDEiExE0FRBCIUMmGBofBScfFC/9oADAMBAAIRAxEAPwDt9SoFBJIAG5OIvrye0MacSHc/1L/UMJ3E+NvTk6iegB+eElLUeMdh0+up7Qxn11PaGOS/+ocxUYnWYv7umDnCOI1SBLkk4LlSMo2P311PaGM+vU/aGFhXqc3OPGzdTVAYgYn5kP4n8jR9ep+0MZ9ep+0MLozLBSZJxG2bYpq1EE8sbyo3hfyM315PaGM+vU/aGE589U9oziqOI1vbOG3N4v1Hv68ntDGfXqftDCNTztU7ucSDO1Z9c43kQVhv2Ov16n7Yxn16n7QwlfXa3tnGv1ysPtnG8iD4H8jv9ep+0MZ9ep+0MJlPO1faOLNOvUj1jgeVB/Dv5Gr69T9oYz69T9oYWPrD+0cRNmqk2Y4HlRvw7+Rs+vU/bGM+vU/bGFMZip7Zxn1uoB6xxvKgeD9Rs+vU/bGM+vU/aGFBuIVCPWOPBn6ntnG8qB4X8jh9ep+0MZ9ep+0MKD8QqcnOI24lVt3zjeVG8D+Rz+vU/aGM+vU/aGEhuKVfaOIn4vV9o4PkQfA/kfPrye0MZ9dT2hjno4vW9o49HGK3tnG8hvw7+ToP16n7Yx6mcQmAyydhN/dhDp8Zq+0cC8txaq3GsnTLkpDHTynQwnDKduhJ43Hs6tjMZjMOSKvEvU/1L/UMc27UIxDFBtvfHSeJep/qX+oY5/xVwNc7CT8MSn6LYvYt8Hllv9+GzhmXCAeFsKnZunItYHf47YbsoYEThJjwVos1c1BgY3NSQDgRns2Q5A5flio2bMSx/f4YnoVtLgYjWkdOuImzFsDcpnNSjUf+MSVHJIgmNv8AjBoPo2rvaT/xiE11BAE4kqG364gZZ2O37/fnh0ydEwzCgwbYkVwdtsK/EswquW5KJtfboBzwOyn0id6DRYjqpE/7Y/HB1+DbV2PYeDj0VL2xSyucFUSnkQbEeBHXF1Jwg9k9F77YsBoGIEF8e1AcLQbJjUttiA1DjQzGIGJvg6g2LFStiBq2IdRG2Ii2GUAOZZOY6Y9FSYxS1Y2D7Y2gNy/FsaVGtisapxqcxgaB2JKi3xouITV548Wp1wdTbG2bqwLdcZTpSLzfES2Ynlidq8CcZxGUzb0IAmMCcj/+dyl/st/Q2Cy155YD8Ob/AL7lP8rf0NhoLknldxOyYzGYzFzkKnE/5fvX+oY51xUVCtQpvJAm3OCfh8sdF4p/L96/1DCGucUllnYn9/HEsjqi2JXYI4JlgggW8+c/jguawWLx+/DGnpKek3UtNgN/DAPP5hkUrJvY+/oeX44lexZKgjmqgJLbjeQbfHbA2vxFbISCxI93MkxiTLOQpHhA+GKNDJqhnTc7eHuw6aFknYUyeZ1G9xttEdMEM6pSnqQ7mPj5/u2KHDGgkRvf/nFvjSs1PSARz8/A+HPCy7Hin7AOa7eUqDFKquzjksRcSLk9Ok4XOPdsGzC91TTTmNU6tokgDb5+WKHG0U1DsYtPX3+G3uxXrZdgi2sfV8cUSSJy2bddFWghF2kgjkcMfCezBqUzWo1NJQTz5CYI8sDeCQxNMjYzB6dcNnaBmpZQU6MpqMkjeI++d8Lkm01FFcWNOOzNuxtOuar5h9OiqCDpP2laJjlsfjhzwj/R9miToBlNGogbKwP43+Aw6vUHPAfYvaLCVLDEofFI1MSJUt+OAYmqNiJ1JxEa14xo9cg4KFMYcsahcb6525413w1gojFPfETKffiwyEHpiLSZMx+zjWCiB6hmPAn7xj1nx4qyz26D4DV/9xitmM+qkgzZo5bdR1H34KM6XZuj2I6fsfdjYCcDjxUCoVAkldQmwMQpvO4lDiT+3aYInY/H5R1/MYPILS9hBid8eZfPU6lldWItYg35x1thT7RdqqgqejonSALtEkz0kWwGyWaNFlYGyuG07avG20Y1DM6X6K/zwL4af++5T/K39DYv0c2tSktRAWUjc7i3P98sDuEsDxzJx7Lf0NgR7BP8p2fGYzGYqc5U4n/L96/1DHLczTuw27x+f6Y6lxP+X71/qGOYcUr6GaAGJJAB8/jiOU6MLps1osVBtrAE+7ArjlZvRHkUKsRzAmTv+74LZHiAbUIhlIFrgzzBi4/LG3anIIcs7qDqUfEHcXGJKky0rKuUZjBmSYJiOfUDbA7P8WFMsrXZbW2Hn1P4Ym4VmgUgGWRe94GLif3thQbN6qlz1JPT8sPFciy45GrI51h3nIUcuc/libN9pqTRRqMyarAkEQNue3n44XKNTukoBM2mwPv5H7jiqeHvUKo1wPaW4MnYgDcX5jDUgXKgrmOxWoko+tRBgEDVO+5gX3xG+XTSy1BpadiIA5HlAHvwy8B4OuWpazV1AiYIBj3m/wCeBHE+0OWfUpVhJiYBjzEW5cjheWNF0Bq3ByE9IjadJje4MciLxcY8qcbquoFXv6J9UQT8IB+787GUyNZEJRhWpfZ3mN/fG0C98aZvh5an/DARpuDa0SfngWm+SlSS44LeQ4lTVAULKLQwtFuS8h+74tcR45VCQGUsIaYvA6+Z9+Fjg2eFNSlUHTeDvBNiCvnG18W2psO+DFv34jpefPDa0xNtkNvDO1KEhHKhvCYnyN/hOGPX1HwxzPgGVWtVJJut9Ox6fMxbDtleIxCOSOQb5K3j488K2k6Nq2tibN8aWwMrpmbCPPfz5csWlqqUDEiDttf9/hhb40y0muwlrhYPv+/FrhGZ9PSOoeq2n7pFvIx7sabqNoXGtp0wwc4iyeW0k8/zxo/ESCkGzm2m/vONQdNtQ0+zA/H9+eNauUUpMCmd5W0RebeGOVzO5Y6LLZxecmNpHyxSz+fIgmL8h9+AXEavf0lgw3BHO/Uc7fLFZsz6NSRcAT7hf44vGLpUznlrbstcMrOPSOKhPpHY8jYHSInnpUWxFxQO8kmTOw+QO2IuCIv1VBPe3I23Mzfe55YIp3F/H99MUU9WSeLdWBWptRUVJNmgzBgGVn/y/wDEdMRZ7IEDWrBxzI3A8Z+HhgXx3jzVWKJZSYgWm9p5n92xXygqBVZKgYsSDTM2iOtr+H/FuTnaiiZELXJv+4j3YkZSQJbY89xG/wA/uxoeKd0koRbeZE7X5j34iWuGRBrkncc+pn3k4A6kughwriT0tncc+6f35YO9iuIel4zlLgwrCYj7DdAMLKU9LSZXn54N/R/R08by3e1Aq24j7DYy7Fl0fQ2MxmMw5EqcT/l+9f6hjmnHQWdxAJXykTeZGOmcR9T/AFL/AFDCvncqpmVEg78+nK4xxfVukjt+kdSYsUFVAGcDULC3Ucjj3MsdKKT3HMMszcid59WAR5kYvvwL0jgrUIAF1iZ52PL3YstwMIBJNtjc+8TtjiUq5PQlKL4EfMcGejXqU8urKrgMHZdQuJKrsoF/WJsAcJ/Ecm6OQRfaD447DmOKolNvWcAGSBINp2A6+eFzjlE1gKhSipUc5JPKSRYeXjjrx5vk5p4Nlwc9yHEPRyhFiZPgcM/DMwrL3WkfswR1nyxo/ZpqqNVAp06bE3LaSY5qI2PjiDP8FfLwVYDUJUxGoQDzggX5ibYu2pdEoqUO+ifMl6ilBVWDfSDKmdrgSLeY8sAa+XZCFYeQPx7rf841fh9ZRqCsPtHu2gCbNMExe3XebYmyfHuTGORmCPvkEeYw3K6Ebi+1RVy+fqUW1UnKn2dp92x+eGPJdrqFYaMymhuTiT+Mjn4YE1adF0JUEydwbeWkiR8cDq2UZB3lJXr+uM4xl32DaUOnx/Ae472akGpR7ym+oX+U88VqedlCGBRxC6Tv53/e+KfCuK1cuQaTyJuh/EbH3YaspxLK5x4rj0FbkQIE9Tax84nCvaPfKHi4ydrh/wB6ABomk6MhhtpHXxB3kfLB3J8SAH8VdQM94GQQb3Hv5R5YB9psq9NtLjoZ2B6HFTh2YYQO8VO0defntGC0pKzJuEqDfaKjrQMktoAIPQdN7/pgl2SZKgadUbdO8BsbWN594wuMj+kLSywIlTO3gDEX5Wt442TMvRqJVZSoqAwQfWEwTA2Mj4eGA03HWwppT2ofctw5j3rR4i8g/OemKucDmRqB6wTtynAyp2upikzEkm3c2JO1iLbyZxb4PxJczTJNNk725Myd+m43/Zxy6yjyzuUoN6plfiudTKUdXo9bEhSNgNzJblO1t8BuJ5x1ogVVA9KLMsFQDAPeB3FwVI6Xw1V8gr02Q31jSZvc8/cfljn+f4wzKab3UVOUAQpNgBsCTPKTBti+F7I5PqVq79ehvy+ay72ZGQhBp1LFidIYTOKlfLuNck+j2Bi9wd9PSQNuZwO4pmqVZA5cB1TTa5bYAWGncmegncxgjlO1FM92oNJGzAWMDwvvbp44Li1yjRyRk6k6FtOAVXJdViDzsbb2x4ch6OrThW7wA6kMPW6c7+Rw9a1eNJBBuCLz4/dhc7RZ91qaKY3W587EgeVvhhseRydMnnwKELTBnE+IzXDCSB3ni8wbE+XXyxWzOZpPUB0d2OQi/P54LcH4VT9CtRxJdjI/wGVInkbTG/eFtsRV8hSWrXbUaSo5WkQJEqQrdSbH78VbVnPFNxLFHISso/d6TP3HF/sDR08aywjk3KPsNhYyOhWUVPSrMyyGJ6GCDtbDr2T4atLjOT0sWlGMnnKMQem0bYC4lQz+6FndsZjMZihzlXiR7n+pf6hjmnGO1dNnq0qTOaoU3VSAg5szGAAB98dcdI4x/Kb3fMY+XuL62q1m1OYbS/8AlmADeY7vlYdMSyY1PsrjyaHSeyfbxKi+h0MrokowJYuFsTsCDzg8pvi3m+LVMzKyUnkbA7G8X+GEzhfZ+nWFOmjywh9SuwKKVmNJle8dyIieeHGjwUon8R7KIknUYG0sbkm3yxx5IRT4PSw3/wCiAce0VFpOFQRLMJIAvsB1jmOYxR4lXpAEIvpFmNbLZZJ3YgRfpyIxb4egVmaSysx7zfZkbML4ipgoaqrJoNI6esLxOx3i3PqMIqTLtP8AvolbNUmpUqZVCwgTp5xbVPrTG3jywPzPaNEqCmQXITSygTECTM2J8ByxbFCkoVqRZN9WrlHsn8ThS45wd6eYaqqVGpMwJKm8G7i1x9q5GxGL44qTaOXNJwipILZrNCu3oabKKTEQFUWtN/HnBjlbCvUohmYssEd2AIAIN5jw6YeuFZamjtXQejpMzFCoghdAAIUXB6Gb7kYDcLyKVa1XTCqNZYk+rI59d7nmbDwqnqRb3dMH8L4LTNRCWsCDo5MAQ0Nc/K4HmcWBk3V66UmFRVnShPe3iJPdsJ73UXFxjbLqKZBMjSZYbXJgRbaQZHKxHMYKcJCqA8Np1aQuxZnG5CmSFEnUSfALYYDk07GjFVxwLWbyrUlVzTAAYqjKsSVUlmAJ1OFM94gCw3sBFnR6WlTqj150MYMtAsx8YEG94nrh5zmQV1JrMF1rpVUJOnrY2B9Yb3kzgdRyqiggHepoHDNG5kdTaxB3jcXjAWWzeH1ZR7O8WOYpNl6oDwp0lum3Podjv8ML3oalLuPK8yCfHTJja4icNH12lEVW9MgsERVXQItpZXBG1xfEqUqdQtUp0qru40kMwHd9UlGVdGuFWxtvBwYvVt12aX3JK+hapuraF2aYBPidz5D3YIZqijMaIcs+1NCCZbaNcWkE8otvtgjX7FIvdYsNUaS0bkfagWElrCeV7XI0uzC0QqhZYqZOrSRYglDMzPl8YIzyR+TLHP4FXJ8FfWVcMqhihcATI20iZI5jefuDHwyvmKSlaSJmKaEySDTeZ1EHV3SefI4IZHhNZKfepFrzIfURcWNtt+uKXFKQq6NTNTcH+Hp9bVYC4sVFyNtz0wknsUitF/f+Fyn2losQtQNRYzaosbG/eHdPSZGEXjWVUZyoqgBbEBSIEgGBFhhsWnWQwwXMUjusAOPd6rfPCvxKooqMUSKagj1YjVbSZuIk26nyw2FJPgX6p3BWDGSWcJcRN7RBiPO8YvcHyrjTVGh5JBQmSAFmSOkA/DAmrU75IMzi5lM8aLyjAyImJFxHMDHS79Hnxq+Q/wALzRWrUVppmZAvAkXAO2nY++cScYydUOK1LvaRqNpk6h3QBJsL+S+GIFCvBcvrFxpClfeCNRN9592C2Rrau4WXULiNjG5BmfA9JxGdxey/c68WuReN/sCcrx8imy1SVJOogjdvVkDcWCg25rgXUzwKImrVLFyCYCsxMlpiTy8umGfihopSJqA6CRA3LN+i3JH44WODZmmlYO21zGkMDMiL7d2DN8PGWyuiU8ektbNMzGlxEMpEwQRvYgi3ww1fR9XB4pkUJ7yo0i9pVyBf/CRhXr5GDqQCLtB5gm3KLC+Dv0b0z/beXYmSwY/+DYfvkleto+i8ZjMZgiFLjH8pvd8xj5upVtOarkwQQwgiZlSgt1BIPux9I8Y/lN7vmMfNtLO06VatUKkn0hVbiBz33+7lvgBQz9mKa5aoAdqigkk7abRc2EnpFt8E+1vaqnRehlwC+plaqBySSNI27xN/IeNkXivEK/pgoR6Z2ADEzJ69DYfHBLgfZE13oN3oa9XUDI3kyYtzHjHjiEscW92dccs1HRLkZV7S0MtRQOHLGYTSJNyJJJiOUz8jjfhfFjX9IWpCkpEITJE3JDE2J5+E4odtKauadOivepWa1wpAgBt5E6v1OKeX496JaFm/hetSMmJBG9gskm5k+BxHS1aXZ0qXLt9FviA9GtNdUj1pJA3MiJ/c+WAadojrCqssTpEEqR4/HFDjPHjWqsxm6gQuwIuRPQbTz8ME+DdkSdFVu8e7U9FMMVO19rkX8POReNQj9xyTvLN6hCtmKjo1EAhrM7gAtpMEKCDAmJ/EDe5w3hNCgGcKS6qvP4ssbEAt1O18Es0KdJhpWQTOnc/6Qb2tYTviajlTZmApNsi7z1DX69Mc8s3+K4OuH06X5nyBMvw36w7O50h2karAqAFUeOLPFuHGgwrBAy92WU/yyGuyx9kzJtbc2NjnCqYDGkapZh3/ABmZJE2Hu29+LGZy7LTgoNN7gzIO822vzxPd3foo4qtfYEThesFixZSJV1PLfyIPWMLnbOpWlculH0aOw0lWn0nyAOxg8x4klgqUzkodAXybeuu5ozuVO5STtyxW7S8HNelTq5bvhSGUK1mHONVtwLWi/lh4PWSb6EklOLXsR6Nb0AQlStVKkhzIspAZSsR9/PHVMqlPMU10MGpydJQxF+o8bxjmHGMzU9L6CoqK4YFjvcgEgnpeSBzjpgvwnP1coxam61FYgslxMWJEixi0/EWx0Thukzlx5Fjk4+jpB4cGQKVEW3I5dDP7v1xSzfBlQEwzOdt7Wj9xvbFjs/2oo5pYU6XG6N6w8h9oeX3YLPmQgAIJB58hjmcaR0RyO6XQGrGnSVSzNMXCzy9/ynngLxDLHWppt3TeCSRfnfY/ngxxFixMKjAciI/c4DrTYVYZdIO34je2Fi/gvrauRICWm6gc529+ELjuQbUavOo1Qjns8D3RYeRw95wBATIPOfvt7sLeZompSChpLMSiiDB3jr6pO9t9sdGFOzm+qktV/ArZXKiq4EAMTsCFHu1WuNr78secQ4fo1AMGVWYBhzhonFjieTFIAES5uT05QPzxRo1InY879fxx1nnWH/VpaiQ0LMzva0YqjiBJXRZ1bVHUhZlY5kd2NjbwIjz3HSaXovRgEjcdD4denkMVskWqNTTbTZSBBEnVPugn3YBlwWuLrVqk1tM0mOoaTqCyFB8thvGB1FZYKF1coG55QMHKWaOUrwQrI9yGspnfbbzjFftDToK4ahZXk+RJHd8gPnhVxwVktltf+wfxGrB0gyOfP3TzjaR7p3wx/Ri5PGMtPRh8EOFWu23Xb78OP0dIq8ZywVg1nmJ9hrGeflbDkmfQ+MxmMxgFLi/8pvd8xj5wzVGl9cioO7qCnkCSZ7xF42+/H0hxb+UfNf6hj5r48k5+qB3tDG6yJYXJ25Hn/hGAx4dnU6fCssyqHpI0CFUi/W3MQI2x5xfiS0KJFNRqAJE7AD7TnfSD8fkFyXHFZlDGW0wSBB1bSZAgkj4Y84hxHemELEsNd5kbrpK3G8Ry9+PPUeaZ6kurXYqVs1VqOWp1mqVTFkDAGbQBe5+MnE+a4Vmqj+iKhdVP+JF2sdffi2oRZRy8Zwx8M4RTWTL0yqhlINwT9okk+FiTvGIeO9qBTpsaIOpVj0hG7fqfARHwu8jk6gjn8agryMk4L2Xo/V6q1IeV1XhTZYElVkC3Wec4q8JSp6Vir+qqovgtjBBJFpPnvvivwPiXppDizAgk/aMd4iL3MjzGL3DuKU2zLBY0+jUavFVANxzG3uOJTUo3fJXA4Sa4C3AshULtWqmakQoMQL8haNtvH34E9rqjrW1gkWsJ6dOlzhhFXSAVIBMW/fPElOsrmHQNIuSPxxCOTlHRLHXKAPCuOtUamGI9owIJaCp/f6YZzmALM0G4v+788L2b4ZT1nSgSYFj0M292K3oxUDBqjKUOxE+UHnbn8sU4fQHHj7hxpIqodQEGxj1bjpy/TCXWqPkahbLqatCo3eoj7LGboIMAgbeHMRDFRzyMgjewYDnFp8Me53IipSbSdLGShm6tFjYcjHunE1JxlTNomrObdusgi1RWpAw5PpSW1aahJaD0lSIH+E9MRUqsqCL4B5mnUplqbhlOzKbbGee97zi3ks0irzBi87Xx6kFSo8fI7k3VE9LiEnUGNOpsH+RYzMjk245zvjp3ZLtBUdPR5uFrJZWP/wCxYkEHYnkfjjkrKhpEaDqDyakmApFlIiJmTM8rc8N3ZzOHS9N5emihgpGpgp2ZJ3AMgofAjmMTyxtFcT5HfOZkiQVJF9/054p0mW2kEkcz5zM4qNnzThHYGmxgNM6ZsDJ+zNjNxi7k0YsRNlYAj3BrR4EY49dXwekpJqgRns2YIIO5Bn5eMbYApRZkamo1Gn3lN7Wmx2BIABn2R4Ya+LcHLk6LT1PPAXhmYajWKkxPdYRNx6pEc4Jx043RyZVsl8AnMRmkVwsIGUPDQYJ73d8Bz8MDu0HCVDa6AinpGoD7MCJvyPU88H+zmX/jZhWBIbny9YgzPOQNuuA2ae7JYWhifL8sUcvuJRgtKBHDk1VBYmOl/f5xJwVpZAUq1Eyd49/SOXdn4YrcCIBfu96zKbg6bzadov8ADDDncrqRLjWrK1+cG4EdRbFTlI+OZEOgB3MAeFzPwGFY5B4IYREmSdom0cpg/djoOYyQq6hMBRbkJnl7tXzxSKApWDqLkzJ3HrcrgT+OFlKimOG7oU+A8LNapcwiXM7apgL7z8sHvo5Yf25l4BFnkH/K2PaWUPoRRy9tTySRMyTclea3AHTzxP2F4M2X47l1Y6jpY6uR7rbfDGUkzShJK2fQeMxmMwxMp8VaKRPQg/BgcfP+XpgVq7uA9R6h0g83YySw3/XHf+Mfym93zGPmXPcUenXe+zmOszO/72wklaKY5KLthBuJrSqMe8dDMmtWm8SAsgaQLiOmLNTtH6JR6Us9RiwGlgGCtAYyB1BAvMg7DCYHm/xOGR+Heioa0ILej/iKwBZSRLCDsACpkbHfCuEfZSOWXLRdzHaKr6K3dpKyBVkTABEs27GYn3eJIjiPExVVaahhMaizW3mwA/fmcVzpOtplYgSNtjYCwuIxf7M8Vy9Jqnp0VwV7upQ17R6wsI1bblhO1mrVcIm3vLljP2ZyyqFZ9IQKtx4b+OpiNj0xD2R00q1T0rqus6EpgiVYktDLuVi0gmMR8L4gz5cUwioquzAixZZJXXe8THWwxSz0tVXvG3eb3WWfG5+GFcNrsaOXTodnZUYiQWAPdBuPMMARuNxzxBV4y6Gyg8/dPhzwvPVOkgMVMEEDx3/DfBjgiaqYuX02bqDvbw2/c45Z4tOT0MOdZeH2EspnA4epEgQT4c528cb+kovzhuXj187Y8ylKGJVrN6wixB/HEWd4QugwSLghSNQEGZHMbRzwiVlJSXRBmK9KiZ1qIaLMDcciJtfBWlxJXURc+G2OW5xPR5tlNgr3tMKT6197GcPn9oolH0kwvUAmeUjnc/PD5MdUxMWTa79BfifB8vXXTUVT0kbeWxGOV9qeHU6WZFOlaACw3AJ6Hc8jGDXEe2esaaUjfUTv7umFX6yalVmY6iYE7zaI+7FsMJRfJy/UTi48dlutktSArvF4O/mOu/Ic8eVsu3obnvJ3h1AEQR4TbwtPLE1OjyEmf3+/LEeaBkXvIAO8SDMe6xHMY6TiD/AuH5irlxrZfQsDqdm1MBO4HtDvLJtG8wMMXZjMmKjG1KJpg8gpK+cwo+AwsdnOPxl3oxDAnT07w2E7czB5T0wy5WSFUlhpCjQIg6vHnA6dfdjkyXzZ6WGmlReqd6CxA3vyAN/yvGA+Z4UNfpajHu30jcnTAmLnYe6cMlWksxeABffnz67YqvRHQ+f5j4eO/liMW0zoklKNC7w2nU79Z2u0CSIAAIGw2Bv5/NU4skuyzOxkdDf9+WHridUCzJPOPIWthWztUE6nWJ3ABn446Yyvk5JY64sH5WhWJp+jiVgpF23J23AIk/rg5k6hq09SmagMhByi4IPmIjEXZ+sKdVhGn7U8iDMe/f8A27b42CtTzb6CgVhInYgwYHjJPw54rtyczx1Gw9w+t6QAASXZRHKIsPIXPjJwP4zlilQsCNDEBw206BpOk9Yj3DA7inFauXSiabKGRpYb3UAX9/Mcwd4xJTq18wr5hzA7sJFtPXxvfGlVGxp2FsnxKHK6AtMJILGOgtHS+JeA1Q/G8mykEFGiNvUbE1ChSZLsptckdeV9sD+yeS9DxvKpII0sQYg+o2+IwrY6crelHdsZjMZjpOApcX/lHzHzGPmHtDRArODvJP34+n+L/wAo+Y/qGPmrtTQJzDNGmJ98bfhhX2PFcMC08obzy/4xq1Yzck8t/d+X7GJVYiNVumLRyhGlnWJ+MdY/fLBs2t9FRq/QQNvA/riD7VutsMVTJqsGJmzWsZ5i8CfwxpUoI1WjqAQRygT3tjyE9fHAUrC8dF+rnWFFQOgluZJ3ueUnA3LcQrNVlBq1H1TEx6qiYkAAeWLWbolalOmTCCST4CRPuWbYl7HIatappAE+4BRt5COfngiBzJ8Ic3fc/ZUlQOlwQSbdT4Ys5fNnJMCQVVrHVzgWuenU9fEYXsz2tqGsadNkKoSFqFbmOYg38CZtiln1Lq1RyajFhJYywgiY5QQdvDlgNWqYyertHSkziVFDoSCf3tFjiDN1qgdUBDau7J2B5H/jAfs1x2mddMEsqklWiBeTF/G/lgrnOLU1TXZStxfw5dfLHE4OMqPRjkjKNsFcd7OF3VrksNII08lLAtF4kRPTrAkTX4Jm6aEGmalJCTAg79L6jHS0YK0u2y1WLGVgQRF466QOvSdxghxLi8UdZnTYyAQRfmIkfLFfvXBNaNM5vm2Cg2jlBEGT1GNMplhqUFtM7E8jaZ8L+/FntHnVzFWpUQQCQdJiYCgcvI/HEdHJPXhVcuyidI7qreTJ6bd63wAnoj0ceTvgOZXJMY1NoURrJI7s8/EGIHjHXAzjFZlempCwkwVM6pa5Yjmb8hYDBDLZs6IJ1KPisjkeY/LngZmqbLS16NnBMnlECw264NoVxaLa5Raega5Goh4kyNSlNrnulj7jtY4caraFB1alFw3M9J8gN9/fJwB7NZ8ZmuLLSCKET7e882F9uY577YKcc9JS9aSrXLctURpX2VIJMXuMRyK3R1YHqgl/bgkKx5TP6fv8cVf7aJPdgj2ZEnkOdr4C50BSrA6kgMDMmSJ233HLpibKDSwcRzHxxLVIupN9lvM1BUC62YOTG0Da4B9WenlvgZxMd+BIMCzwvKZtYT5494txNm32UiI3nr4b4GcQctTUxAnSx3uIIPlB28D4YqoknIko56mjUyjEtq0m0Aq3QzJvHTbBnjWbSi6PAJYRqiQNPv8AzGAmQyWXGku0uDJBB0mOSkCG/Gce8Y4ka4KJTazbkREeE+7DUT2sqGirFrzMkzzm/TqcGuxdQS9E8xO9iDINr84k2wCp5SoKZIUyD5H3TaSOWLvBcyiZ1dTsFIGkkARN9LD7p+6+BVhbqmE+H8YADI+mAdMHzi8/Pwxa7Iup43lAsQEYW5dxrYE5/LAVngg6iSvvb77zti52Bo6eNZUTNm/obGj2bJ+U+g8ZjMZixyFPi/8AKPmP6hj5z7SZsliCtg5ifw6DH0bxVZpkdSo/8hjjh4BQFStTY62Oo6jYo24AE9O94jE5ySLYouVoRcrl6TiH1EtYFfs3uY+0YkeEzgo9DUwZ2EkzOxsIM8tzvgTmsyqViBFRVMTeDe8TeMMua4YyKe7qDkgW27usGedlPnhZOisVdpFfN5rVbV3VG55np49L9cB+I95bWMfK+LOczY0jnf4DaT+XytiOnWQh4AMrAme748pjxHPywyVAk/TPP7SBylUsQakhIO99yPCB8xic5NsplyryPSaC4gGxBZQJ2jcnnqA23HZbJhy4Pr2UAj/F3jPKAPvwczuZWqPR1LTeRczM3kR+xth7IaPsUEfSwI5G2GLL1ddOQLTHkZB/DEXE+zQRmam4ekGCrNmIImY8xyxrSepQ1aGIB9ZeRkcwbHlgbIPjZLwXLKrN32V1kgDmJ+dufUHEOd4m5YekhxykchaCCTyjG1TijMoJQBgNOoWkQN/GAMRngTMAwYd6N/HBAov0ZTKmHpVCjj7P5H3c8XEqZmpYPqMSV1DVa9l9brsIgxtbEn9lj0Y0xKKZtfaefPxwO9IAwKkyNuvuvbC3ZTWuyOnTAPTlGCXZXMejzK02vTqMpK6gBIPOSAYk2/XFEk1GkCWuSfxt+74myGaejmEYbg3ETINiCOn4xjGa4sYOL8OFLOVtIhWgxyAIuCI21dNsCmzhLgEAARtyj54Zu02WFdqNRL6kIG4uTIHTmfgfcuHKQWU3a+wsbxv054SL+S0ov10TV8hRDJUpMEf1gSJnzG2DOR7Vq59HmBCsAAx9Unrq5e/ArJ1KMqaraUUesPxEYj4xXoPS05fv6rNqtcGdYmIAHjvGMvgV130X6uS9A+oEmkw9cDVp33E7bHxjGua0kBlYlIiYiDipk+JqqClUZqjGxYfZVupvPukmIxX1nSyITomZI9mQs+NzgOI8MnBrm3WmupZqEknwHmB4fLFXLcVBUq43v7/zjw5DxxOqaVuAfziY+W+BCNDakkQZB6c7e/DpEpN2WawZagAPit5EHxH6bYlbWHnUZPjH3fdjKNzqKbAmAIABI9WOUE28MVfSOzFtvhYfv8cDsKdBDJSp1DyJOJM/pqDSyiRzJ/LFCglRrEmN7m2LeXosBqMRyJO/x+WFZWPJC2UOoHawAO8QIGDX0egjjWXBM2b+hsaJmu6AVv8ALE3YJp43ljEd1t/8hwYO2JlilA+hMZjMZixxlPi5/hHzH9Qx868Sz1T01Qqe8zGTzIIjziPlj6N4hk/S02TUVnmOV5xy2p9BJLFvrjbzcT+OA1Y8ZUcrr5I72M9PLbF0cUzK00b0pCiFCyYI6EbEeBw/f3HITH1+STt4/wC7EzfQISIOcaPI/ngNX2FTS6EWtxB3JOlJeTeTH7tjbJVArgBfGNxJ3AnkfHDx/cObf9a3QW/XG6/QWw//ALW/2/rjam35sVc1w/7fdUneIkjyGwny28MT8N4ejIdQkrBmPhfbcG3OcMv9yD/++f4frj1foQqDbPOPIH88BxHWUTsz3kbWxJ1BlFxcTNr9R+7YqVVlwH1a37xBuesz5Ww8/wBxTTP1158v1x6v0HMDIzzSOgNvvxlGgPJYiVOCEAwR4yRa8XHK5AxFlFZajFlhQDJG23LcT4eOH9voLYyTnXM7yD+eNF+gslYGeYrPIWnbkfDBoG69CllEXT3X5zy5ny5YE8RpAVpZgZ6CYAsNrY6L/cQYj660eX640/uEP/vG+B/PGoDnZzenSE6gQyzcXU2I5zf8ib9GbhnEaBXUaDLUW2kMpD3Ni1jAmbjkN8MQ+gPf/rGv4frj0fQUd/rrWvMbRfrjNWBSoCvn9VPu0kpBmkrbVItMKAAbRfked8UDVDHvqpJnwtbDbR+hViJXPsR1An8ceVfoLZo1Z1zG1j+eE0LrMkc04whUqgNjf4SBP34gpCAL2IMx0O/446fV+gbVGrOsT4j9ceL9AUbZxv8Ab+uHS4Jbq7ELhK05YMTq3HIW++cWq7hLyDa4254dT9A5kt9daTuSD+eNR9BesT9eZh1An8cDUbyqqo5+eIMwIPqH7IAgdb/njatlAhCyO8Lb/f8Aph9H0B//ADG+H64kb6CSQAc4xA2lf1wa+BN/k5/Lo/fa5GoaTHPcRH3YjRV1mLDqbj7r+6+Og/3E6gR9dJAsRpmD8bY1/uEBJ/61iRY2n43wNQ+QRabrqnUIB5fljbhmZGszFyIOwtJE4eR9AMbZxvgfzxn9wP8A8xv9v64Gg/mFmtJYiOYvvvtifsTR08cy3+Vv6Gwyp9BjDbOt/t/XBfsr9EoymbTMvmWqsgIAiNwReT4nGjCmCeVSR0PGYzGYoQMxhxmMxjCJwrs9k6XFM4wy1BFo0MrUQikg0Ga+plhe6YUSRfujpgXQ7cZxyUSohDV8n6Kq1ECaWa1/YWq1hoBEkNeGAx0hchTDtUCKHcBXaBLBZgMeYEmB4nFLL9lsnT9TK0E7yv3aar3kJZGsN1LMQeUnGMc4zvafMCvlajFfSgZzKtX0QiBc9QoendJsAvKY1MJIEkdB7V8bOUyr1EGuqYp0U9uq50U15bsQT4A4tHs/lr/wKXeFQHuC4qmagNrhzduvPE1bhdJ/R6qaN6IhqcgHQQIBWdiBaRjGOaZfjOZynDuIZdmrUq+XpNXoNW0NUam92buOyyKwqCZsGTBd+OVqGZzvpc7/AA6GWy5WaSkF6pqKG0qRJ1hbAgGQCQBOHPNcIoVW1VKVN20tTllBOhvWW49U8xscVf8A0pk4A+qUICGkP4SWQmSgt6sk22ucYwncK7W5zMGnljVp5eqWzStWemrFvq7ooVUFTRrIqamhmACGN7R9nuM1U4hnqKlFAq168v3RWZaFBQivfQFnW5uYdYkTh1fspkzT9EcpQNPVr0GkhUMd2CxAPjiZ+AZYzNCkZYuZQGWZPRsxtuU7pPMW2xjFbjmUOZyNSm1QUTWpaTUVpClxFmMahJjlIPKcJNDtG+XRMrl8tSy9Y5pqFY5daZpl1y4qhqIqPTSXUINLkEQwu0HHR6uQptTNJqaNSK6TTKgrpiNOmIiOWKrdnMqaPoDlqPoZn0Xo10TvOmImbzjGFrhnaDN167I7U8uctToPWpBRUaq1RNbhG1wqT3FK6u9NzFwdXt5nFyxrirQf02SqZumqJ/IamU7j9461/iaJIB1I22w6HU4Dlmem5y9IvSAFJjTWUA2CGJUDkBtjROzeVAqgZaiBW/mgU1HpP88DvbnfqcYwpt2pzSVamVerS9Ic1ToJXNPSqirljmLpqhmGkoveuWEzEGfsdT/7RWDEOdedDMAAG/6iqCYEgA9MM+Z7P5aoKgqZek4qFTUDIraighS0i5UAATtGJqHC6KUzSSki0zqlFUBTqJLd0WuSZ88YxyXsdmRlADNKg9XIZU0/QLqDMzrTDV0YqPTs1RQCSFgsSYBwX4Z2mztepR1VxSIy2cLoKaEM9DMiiCRqYAkXhWIBBgkHDxQ7KZNKb0kylBadSNaCkgVo21CIMcp2xInZvKj0cZaiPRFmpxTXuFjLFLd0k3MYxjmL9oq2XTK5tnFaseGBi7BRBq5nLrLQVB0ayTJExci5x0DgnEsyMrVfM0yXplyoGjU6KupSRSd0DG6wDymBMYuZbszlKYhMtRQaWSFpqBpc6mWAI0sQCRsYxayHDaVBBTo00pIJhEUKBJkwFtvjGOXcb7UZqrkMwHrUnXMcObNKaS6TR7yKaZ7x1KwcqGMGUe3Rr7T0nyfDqa5eotEirl0LpTRRFTMIjkIAFWdRJjx6zg7T7N5VVqouWoqtb+aopqA/+cAd7c79Ti1nMhTq0zTq01qU2EFHUMp53Bsbj7sYxz2hxKvls5XZGRkfiFGjUBTvPrydIagwMLBEwBck4MdgO0WbzairWQehq0xUUj0Y0tqIamoSqzMoECXCtKtIvAY04BlhEUKQh1qCEAh0XSjC3rKoAB5ARjfJcHoUWd6VGnTaoZqMiBS56sQLm536nGMIJy2dTiXEquR0MTUo03o1DCd/LUyK4j7SMSWH21JG4GBuR4pUyGUzaUq2rM/W808vTV2rehpq7s8uiqNiTJIBhQTGOq0chTR3dUVXqEF2AALEDSCx5wLX5Yp1+zOUcEPlqLAu1QhqamXYQzmR6xFidzjGEnPdrs6aOfrpURFy6UWSn6MNJq5enUhmJ2DOeUmd8b53tdnKdVsrqD1PrXoRWSminScquZChKtVU1am0iXuoNi2Hb+wMtoqJ6ClpqBRUXQIcIoVQwi4VQAJ2AGMzXZ/LVRUFTL0nFQhqgZFYMVAVS0i5AAAPIDGMb8Gr1Xy9JqyhKrIpqKpBAaO8AQSCJ8T5nF3GlKkFUKoCqAAABAAFgABsAMb4xjMZjMZjGP/Z"/>
          <p:cNvSpPr>
            <a:spLocks noChangeAspect="1" noChangeArrowheads="1"/>
          </p:cNvSpPr>
          <p:nvPr/>
        </p:nvSpPr>
        <p:spPr bwMode="auto">
          <a:xfrm>
            <a:off x="0" y="-9366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http://assets0.webkite.com/datas/423420.best/full/8.jpg?1312564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038600"/>
            <a:ext cx="4038600" cy="2598102"/>
          </a:xfrm>
          <a:prstGeom prst="rect">
            <a:avLst/>
          </a:prstGeom>
          <a:noFill/>
        </p:spPr>
      </p:pic>
      <p:pic>
        <p:nvPicPr>
          <p:cNvPr id="18440" name="Picture 8" descr="http://www.meade.k12.ky.us/trt/Teachers/Secondary/SS_Studies/Webquest_You_Were_There/World%20War%20I%20WebQuest_files/gasmasktren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86200"/>
            <a:ext cx="4371243" cy="2819401"/>
          </a:xfrm>
          <a:prstGeom prst="rect">
            <a:avLst/>
          </a:prstGeom>
          <a:noFill/>
        </p:spPr>
      </p:pic>
      <p:pic>
        <p:nvPicPr>
          <p:cNvPr id="18444" name="Picture 12" descr="http://cdn.dipity.com/uploads/events/0580ab75ed53542db695f13d3cc4e8bb_1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3962400" cy="2284095"/>
          </a:xfrm>
          <a:prstGeom prst="rect">
            <a:avLst/>
          </a:prstGeom>
          <a:noFill/>
        </p:spPr>
      </p:pic>
      <p:pic>
        <p:nvPicPr>
          <p:cNvPr id="18446" name="Picture 14" descr="http://t2.gstatic.com/images?q=tbn:ANd9GcQbc927qLOt3IYjY6eVnCqyAvjEbOaPjlEEvfTCvsvWGRm5fk3y6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24000"/>
            <a:ext cx="43434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GHHPA</a:t>
            </a:r>
            <a:br>
              <a:rPr lang="en-US" dirty="0" smtClean="0"/>
            </a:br>
            <a:r>
              <a:rPr lang="en-US" dirty="0" smtClean="0">
                <a:hlinkClick r:id="rId2" action="ppaction://hlinkfile"/>
              </a:rPr>
              <a:t>Worksheet4: "Evaluate the Policy"(HTML Version)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048001"/>
            <a:ext cx="8229600" cy="1447800"/>
          </a:xfrm>
        </p:spPr>
        <p:txBody>
          <a:bodyPr/>
          <a:lstStyle/>
          <a:p>
            <a:r>
              <a:rPr lang="en-US" dirty="0" smtClean="0"/>
              <a:t>Complete Worksheet #4 based on slides shown in the PowerPoint Presentation.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Each of upcoming Slides, use them to complete Worksheet #4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1335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 sure to evaluate the following slides to complete the worksheet to evaluate the Treaty of Versailles as public policy with its advantages and disadvantages.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SLIDE# 1: </a:t>
            </a:r>
            <a:r>
              <a:rPr lang="en-US" dirty="0" smtClean="0"/>
              <a:t>What </a:t>
            </a:r>
            <a:r>
              <a:rPr lang="en-US" dirty="0"/>
              <a:t>were the advantages of </a:t>
            </a:r>
            <a:r>
              <a:rPr lang="en-US" dirty="0" smtClean="0"/>
              <a:t>the Treaty of Versailles as a public policy?</a:t>
            </a:r>
            <a:endParaRPr lang="en-US" dirty="0"/>
          </a:p>
        </p:txBody>
      </p:sp>
      <p:pic>
        <p:nvPicPr>
          <p:cNvPr id="20482" name="Picture 2" descr="http://4.bp.blogspot.com/_YYMeAu4i7gA/Sx4Q1Hw3HeI/AAAAAAAAHJk/r7sU7GYAk2k/s1600/treaty-versailles-germany-humiliated-causes-ww2-second-world-war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3638550" cy="4572000"/>
          </a:xfrm>
          <a:prstGeom prst="rect">
            <a:avLst/>
          </a:prstGeom>
          <a:noFill/>
        </p:spPr>
      </p:pic>
      <p:pic>
        <p:nvPicPr>
          <p:cNvPr id="20484" name="Picture 4" descr="http://lambrosini.cumbresblogs.com/files/2012/03/pea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600200"/>
            <a:ext cx="5076825" cy="45243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SLIDE #2:   </a:t>
            </a:r>
            <a:r>
              <a:rPr lang="en-US" dirty="0" smtClean="0"/>
              <a:t>What was the disadvantage of the Treaty of Versailles as public policy?</a:t>
            </a:r>
            <a:endParaRPr lang="en-US" dirty="0"/>
          </a:p>
        </p:txBody>
      </p:sp>
      <p:pic>
        <p:nvPicPr>
          <p:cNvPr id="23554" name="Picture 2" descr="http://www.markville.ss.yrdsb.edu.on.ca/history/history/Treaty_of_Versailles_Sim/Treaty_of_Versailles_Sim_Student_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4638675" cy="51625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SLIDE #3:</a:t>
            </a:r>
            <a:r>
              <a:rPr lang="en-US" dirty="0" smtClean="0"/>
              <a:t>   Examine the images, was the Treaty of Versailles an advantage or disadvantage as a public policy?</a:t>
            </a:r>
            <a:endParaRPr lang="en-US" dirty="0"/>
          </a:p>
        </p:txBody>
      </p:sp>
      <p:pic>
        <p:nvPicPr>
          <p:cNvPr id="24578" name="Picture 2" descr="http://spider.georgetowncollege.edu/htallant/courses/his325/VERSAI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09800"/>
            <a:ext cx="4933950" cy="4648200"/>
          </a:xfrm>
          <a:prstGeom prst="rect">
            <a:avLst/>
          </a:prstGeom>
          <a:noFill/>
        </p:spPr>
      </p:pic>
      <p:pic>
        <p:nvPicPr>
          <p:cNvPr id="24580" name="Picture 4" descr="http://www.wwnorton.com/college/history/ralph/ralimage/map34ww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1"/>
            <a:ext cx="42672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905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Europe BEFORE World War 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1905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Europe AFTER World War I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408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  The Treaty of Versailles, 1919</vt:lpstr>
      <vt:lpstr>GHPPA WORKSHEET # 1</vt:lpstr>
      <vt:lpstr>Define the Problem: Definition of the Treaty of Versailles</vt:lpstr>
      <vt:lpstr>Identify the causes of why the Versailles Treaty was created??</vt:lpstr>
      <vt:lpstr>GHHPA Worksheet4: "Evaluate the Policy"(HTML Version) </vt:lpstr>
      <vt:lpstr>In Each of upcoming Slides, use them to complete Worksheet #4 </vt:lpstr>
      <vt:lpstr>SLIDE# 1: What were the advantages of the Treaty of Versailles as a public policy?</vt:lpstr>
      <vt:lpstr>SLIDE #2:   What was the disadvantage of the Treaty of Versailles as public policy?</vt:lpstr>
      <vt:lpstr>SLIDE #3:   Examine the images, was the Treaty of Versailles an advantage or disadvantage as a public policy?</vt:lpstr>
      <vt:lpstr>SLIDE # 4:   Examine the images, was the Treaty of Versailles an advantage or disadvantage as a public policy?</vt:lpstr>
      <vt:lpstr>SLIDE # 5:     Examine the images, was the Treaty of Versailles an advantage or disadvantage as a public policy?</vt:lpstr>
      <vt:lpstr>SLIDE # 6:     Examine the images, was the Treaty of Versailles an advantage or disadvantage as a public policy?</vt:lpstr>
      <vt:lpstr>SUMMARY: Complete Worksheet4:  Evaluating existing public policies </vt:lpstr>
      <vt:lpstr>HOMEWORK ASSIGNMENT: Develop Solutions </vt:lpstr>
      <vt:lpstr>Standards</vt:lpstr>
    </vt:vector>
  </TitlesOfParts>
  <Company>New York City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The Treaty of Versailles, 1919</dc:title>
  <dc:creator>NYCDOE Administration</dc:creator>
  <cp:lastModifiedBy>Joe Montecalvo</cp:lastModifiedBy>
  <cp:revision>22</cp:revision>
  <dcterms:created xsi:type="dcterms:W3CDTF">2013-01-28T17:53:42Z</dcterms:created>
  <dcterms:modified xsi:type="dcterms:W3CDTF">2013-03-04T17:40:27Z</dcterms:modified>
</cp:coreProperties>
</file>