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9" r:id="rId3"/>
    <p:sldId id="268" r:id="rId4"/>
    <p:sldId id="261" r:id="rId5"/>
    <p:sldId id="257" r:id="rId6"/>
    <p:sldId id="258" r:id="rId7"/>
    <p:sldId id="267" r:id="rId8"/>
    <p:sldId id="262" r:id="rId9"/>
    <p:sldId id="263" r:id="rId10"/>
    <p:sldId id="259" r:id="rId11"/>
    <p:sldId id="260" r:id="rId12"/>
    <p:sldId id="264"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3" d="100"/>
          <a:sy n="103" d="100"/>
        </p:scale>
        <p:origin x="-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332D64-E326-4B04-828D-1358E3B0C035}" type="datetimeFigureOut">
              <a:rPr lang="en-US" smtClean="0"/>
              <a:t>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9224E-AFAF-4B4B-BF25-1F14FCCD41A3}" type="slidenum">
              <a:rPr lang="en-US" smtClean="0"/>
              <a:t>‹#›</a:t>
            </a:fld>
            <a:endParaRPr lang="en-US"/>
          </a:p>
        </p:txBody>
      </p:sp>
    </p:spTree>
    <p:extLst>
      <p:ext uri="{BB962C8B-B14F-4D97-AF65-F5344CB8AC3E}">
        <p14:creationId xmlns:p14="http://schemas.microsoft.com/office/powerpoint/2010/main" val="1024175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224E-AFAF-4B4B-BF25-1F14FCCD41A3}"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224E-AFAF-4B4B-BF25-1F14FCCD41A3}"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224E-AFAF-4B4B-BF25-1F14FCCD41A3}"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224E-AFAF-4B4B-BF25-1F14FCCD41A3}" type="slidenum">
              <a:rPr lang="en-US" smtClean="0"/>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224E-AFAF-4B4B-BF25-1F14FCCD41A3}"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224E-AFAF-4B4B-BF25-1F14FCCD41A3}"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224E-AFAF-4B4B-BF25-1F14FCCD41A3}"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224E-AFAF-4B4B-BF25-1F14FCCD41A3}"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224E-AFAF-4B4B-BF25-1F14FCCD41A3}"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224E-AFAF-4B4B-BF25-1F14FCCD41A3}"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224E-AFAF-4B4B-BF25-1F14FCCD41A3}"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224E-AFAF-4B4B-BF25-1F14FCCD41A3}"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AF8F7A-CBDD-4BC3-8B41-5B132680210B}"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7E5CB-33D2-4D7A-BC03-4D84EC4182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F8F7A-CBDD-4BC3-8B41-5B132680210B}"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7E5CB-33D2-4D7A-BC03-4D84EC4182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F8F7A-CBDD-4BC3-8B41-5B132680210B}"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7E5CB-33D2-4D7A-BC03-4D84EC4182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F8F7A-CBDD-4BC3-8B41-5B132680210B}"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7E5CB-33D2-4D7A-BC03-4D84EC41824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AF8F7A-CBDD-4BC3-8B41-5B132680210B}"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7E5CB-33D2-4D7A-BC03-4D84EC41824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AF8F7A-CBDD-4BC3-8B41-5B132680210B}" type="datetimeFigureOut">
              <a:rPr lang="en-US" smtClean="0"/>
              <a:pPr/>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7E5CB-33D2-4D7A-BC03-4D84EC41824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AF8F7A-CBDD-4BC3-8B41-5B132680210B}" type="datetimeFigureOut">
              <a:rPr lang="en-US" smtClean="0"/>
              <a:pPr/>
              <a:t>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17E5CB-33D2-4D7A-BC03-4D84EC4182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AF8F7A-CBDD-4BC3-8B41-5B132680210B}" type="datetimeFigureOut">
              <a:rPr lang="en-US" smtClean="0"/>
              <a:pPr/>
              <a:t>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17E5CB-33D2-4D7A-BC03-4D84EC4182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F8F7A-CBDD-4BC3-8B41-5B132680210B}" type="datetimeFigureOut">
              <a:rPr lang="en-US" smtClean="0"/>
              <a:pPr/>
              <a:t>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17E5CB-33D2-4D7A-BC03-4D84EC4182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F8F7A-CBDD-4BC3-8B41-5B132680210B}" type="datetimeFigureOut">
              <a:rPr lang="en-US" smtClean="0"/>
              <a:pPr/>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7E5CB-33D2-4D7A-BC03-4D84EC4182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F8F7A-CBDD-4BC3-8B41-5B132680210B}" type="datetimeFigureOut">
              <a:rPr lang="en-US" smtClean="0"/>
              <a:pPr/>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7E5CB-33D2-4D7A-BC03-4D84EC41824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F8F7A-CBDD-4BC3-8B41-5B132680210B}" type="datetimeFigureOut">
              <a:rPr lang="en-US" smtClean="0"/>
              <a:pPr/>
              <a:t>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7E5CB-33D2-4D7A-BC03-4D84EC4182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ic.steadyhealth.com/facts_about_teen_suicide_causes_of_teenage_suicide.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livestrong.com/article/130491-causes-teenage-suicide" TargetMode="External"/><Relationship Id="rId4" Type="http://schemas.openxmlformats.org/officeDocument/2006/relationships/hyperlink" Target="http://kidshealth.org/parent/emotions/behavior/suicide.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828799"/>
          </a:xfrm>
        </p:spPr>
        <p:txBody>
          <a:bodyPr>
            <a:normAutofit/>
          </a:bodyPr>
          <a:lstStyle/>
          <a:p>
            <a:r>
              <a:rPr lang="en-US" sz="4800" dirty="0" smtClean="0"/>
              <a:t>Teenage Suicide:</a:t>
            </a:r>
            <a:endParaRPr lang="en-US" sz="4800" dirty="0"/>
          </a:p>
        </p:txBody>
      </p:sp>
      <p:sp>
        <p:nvSpPr>
          <p:cNvPr id="3" name="Subtitle 2"/>
          <p:cNvSpPr>
            <a:spLocks noGrp="1"/>
          </p:cNvSpPr>
          <p:nvPr>
            <p:ph type="subTitle" idx="1"/>
          </p:nvPr>
        </p:nvSpPr>
        <p:spPr/>
        <p:txBody>
          <a:bodyPr/>
          <a:lstStyle/>
          <a:p>
            <a:r>
              <a:rPr lang="en-US" dirty="0" smtClean="0"/>
              <a:t>Causes and Prevention</a:t>
            </a:r>
          </a:p>
          <a:p>
            <a:r>
              <a:rPr lang="en-US" dirty="0" smtClean="0"/>
              <a:t>Tie in to Romeo and Juliet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Cause			</a:t>
            </a:r>
          </a:p>
          <a:p>
            <a:endParaRPr lang="en-US" dirty="0"/>
          </a:p>
          <a:p>
            <a:endParaRPr lang="en-US" dirty="0" smtClean="0"/>
          </a:p>
          <a:p>
            <a:endParaRPr lang="en-US" dirty="0"/>
          </a:p>
          <a:p>
            <a:r>
              <a:rPr lang="en-US" dirty="0" smtClean="0"/>
              <a:t>Cause</a:t>
            </a:r>
          </a:p>
          <a:p>
            <a:endParaRPr lang="en-US" dirty="0"/>
          </a:p>
          <a:p>
            <a:endParaRPr lang="en-US" dirty="0" smtClean="0"/>
          </a:p>
          <a:p>
            <a:endParaRPr lang="en-US" dirty="0"/>
          </a:p>
          <a:p>
            <a:r>
              <a:rPr lang="en-US" dirty="0" smtClean="0"/>
              <a:t>Cause</a:t>
            </a:r>
          </a:p>
        </p:txBody>
      </p:sp>
      <p:sp>
        <p:nvSpPr>
          <p:cNvPr id="4" name="Content Placeholder 3"/>
          <p:cNvSpPr>
            <a:spLocks noGrp="1"/>
          </p:cNvSpPr>
          <p:nvPr>
            <p:ph sz="half" idx="2"/>
          </p:nvPr>
        </p:nvSpPr>
        <p:spPr/>
        <p:txBody>
          <a:bodyPr>
            <a:normAutofit lnSpcReduction="10000"/>
          </a:bodyPr>
          <a:lstStyle/>
          <a:p>
            <a:r>
              <a:rPr lang="en-US" dirty="0" smtClean="0"/>
              <a:t>Action</a:t>
            </a:r>
          </a:p>
          <a:p>
            <a:endParaRPr lang="en-US" dirty="0"/>
          </a:p>
          <a:p>
            <a:endParaRPr lang="en-US" dirty="0" smtClean="0"/>
          </a:p>
          <a:p>
            <a:endParaRPr lang="en-US" dirty="0"/>
          </a:p>
          <a:p>
            <a:r>
              <a:rPr lang="en-US" dirty="0" smtClean="0"/>
              <a:t>Action</a:t>
            </a:r>
          </a:p>
          <a:p>
            <a:endParaRPr lang="en-US" dirty="0"/>
          </a:p>
          <a:p>
            <a:endParaRPr lang="en-US" dirty="0" smtClean="0"/>
          </a:p>
          <a:p>
            <a:endParaRPr lang="en-US" dirty="0"/>
          </a:p>
          <a:p>
            <a:r>
              <a:rPr lang="en-US" dirty="0" smtClean="0"/>
              <a:t>Action</a:t>
            </a:r>
            <a:endParaRPr lang="en-US" dirty="0"/>
          </a:p>
        </p:txBody>
      </p:sp>
      <p:sp>
        <p:nvSpPr>
          <p:cNvPr id="5" name="TextBox 4"/>
          <p:cNvSpPr txBox="1"/>
          <p:nvPr/>
        </p:nvSpPr>
        <p:spPr>
          <a:xfrm>
            <a:off x="6400800" y="6253018"/>
            <a:ext cx="2514343" cy="369332"/>
          </a:xfrm>
          <a:prstGeom prst="rect">
            <a:avLst/>
          </a:prstGeom>
          <a:noFill/>
        </p:spPr>
        <p:txBody>
          <a:bodyPr wrap="none" rtlCol="0">
            <a:spAutoFit/>
          </a:bodyPr>
          <a:lstStyle/>
          <a:p>
            <a:r>
              <a:rPr lang="en-US" dirty="0" smtClean="0"/>
              <a:t>Step 4 Develop Solutions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0" y="2209800"/>
          <a:ext cx="6019800" cy="4023360"/>
        </p:xfrm>
        <a:graphic>
          <a:graphicData uri="http://schemas.openxmlformats.org/drawingml/2006/table">
            <a:tbl>
              <a:tblPr firstRow="1" bandRow="1">
                <a:tableStyleId>{5C22544A-7EE6-4342-B048-85BDC9FD1C3A}</a:tableStyleId>
              </a:tblPr>
              <a:tblGrid>
                <a:gridCol w="1447800"/>
                <a:gridCol w="1524000"/>
                <a:gridCol w="1524000"/>
                <a:gridCol w="1524000"/>
              </a:tblGrid>
              <a:tr h="1005840">
                <a:tc>
                  <a:txBody>
                    <a:bodyPr/>
                    <a:lstStyle/>
                    <a:p>
                      <a:endParaRPr lang="en-US" dirty="0"/>
                    </a:p>
                  </a:txBody>
                  <a:tcPr/>
                </a:tc>
                <a:tc>
                  <a:txBody>
                    <a:bodyPr/>
                    <a:lstStyle/>
                    <a:p>
                      <a:pPr algn="ctr"/>
                      <a:r>
                        <a:rPr lang="en-US" dirty="0" smtClean="0"/>
                        <a:t>High</a:t>
                      </a:r>
                      <a:endParaRPr lang="en-US" dirty="0"/>
                    </a:p>
                  </a:txBody>
                  <a:tcPr anchor="ctr"/>
                </a:tc>
                <a:tc>
                  <a:txBody>
                    <a:bodyPr/>
                    <a:lstStyle/>
                    <a:p>
                      <a:pPr algn="ctr"/>
                      <a:r>
                        <a:rPr lang="en-US" dirty="0" smtClean="0"/>
                        <a:t>Medium</a:t>
                      </a:r>
                      <a:endParaRPr lang="en-US" dirty="0"/>
                    </a:p>
                  </a:txBody>
                  <a:tcPr anchor="ctr"/>
                </a:tc>
                <a:tc>
                  <a:txBody>
                    <a:bodyPr/>
                    <a:lstStyle/>
                    <a:p>
                      <a:pPr algn="ctr"/>
                      <a:r>
                        <a:rPr lang="en-US" dirty="0" smtClean="0"/>
                        <a:t>Low</a:t>
                      </a:r>
                      <a:endParaRPr lang="en-US" dirty="0"/>
                    </a:p>
                  </a:txBody>
                  <a:tcPr anchor="ctr"/>
                </a:tc>
              </a:tr>
              <a:tr h="1005840">
                <a:tc>
                  <a:txBody>
                    <a:bodyPr/>
                    <a:lstStyle/>
                    <a:p>
                      <a:pPr algn="ctr"/>
                      <a:r>
                        <a:rPr lang="en-US" dirty="0" smtClean="0"/>
                        <a:t>High</a:t>
                      </a:r>
                      <a:endParaRPr lang="en-US" dirty="0"/>
                    </a:p>
                  </a:txBody>
                  <a:tcPr anchor="ctr"/>
                </a:tc>
                <a:tc>
                  <a:txBody>
                    <a:bodyPr/>
                    <a:lstStyle/>
                    <a:p>
                      <a:endParaRPr lang="en-US" dirty="0"/>
                    </a:p>
                  </a:txBody>
                  <a:tcPr/>
                </a:tc>
                <a:tc>
                  <a:txBody>
                    <a:bodyPr/>
                    <a:lstStyle/>
                    <a:p>
                      <a:endParaRPr lang="en-US" dirty="0"/>
                    </a:p>
                  </a:txBody>
                  <a:tcPr/>
                </a:tc>
                <a:tc>
                  <a:txBody>
                    <a:bodyPr/>
                    <a:lstStyle/>
                    <a:p>
                      <a:endParaRPr lang="en-US" dirty="0"/>
                    </a:p>
                  </a:txBody>
                  <a:tcPr/>
                </a:tc>
              </a:tr>
              <a:tr h="1005840">
                <a:tc>
                  <a:txBody>
                    <a:bodyPr/>
                    <a:lstStyle/>
                    <a:p>
                      <a:pPr algn="ctr"/>
                      <a:r>
                        <a:rPr lang="en-US" dirty="0" smtClean="0"/>
                        <a:t>Medium</a:t>
                      </a:r>
                      <a:endParaRPr lang="en-US" dirty="0"/>
                    </a:p>
                  </a:txBody>
                  <a:tcPr anchor="ctr"/>
                </a:tc>
                <a:tc>
                  <a:txBody>
                    <a:bodyPr/>
                    <a:lstStyle/>
                    <a:p>
                      <a:endParaRPr lang="en-US" dirty="0"/>
                    </a:p>
                  </a:txBody>
                  <a:tcPr/>
                </a:tc>
                <a:tc>
                  <a:txBody>
                    <a:bodyPr/>
                    <a:lstStyle/>
                    <a:p>
                      <a:endParaRPr lang="en-US" dirty="0"/>
                    </a:p>
                  </a:txBody>
                  <a:tcPr/>
                </a:tc>
                <a:tc>
                  <a:txBody>
                    <a:bodyPr/>
                    <a:lstStyle/>
                    <a:p>
                      <a:endParaRPr lang="en-US" dirty="0"/>
                    </a:p>
                  </a:txBody>
                  <a:tcPr/>
                </a:tc>
              </a:tr>
              <a:tr h="1005840">
                <a:tc>
                  <a:txBody>
                    <a:bodyPr/>
                    <a:lstStyle/>
                    <a:p>
                      <a:pPr algn="ctr"/>
                      <a:r>
                        <a:rPr lang="en-US" dirty="0" smtClean="0"/>
                        <a:t>Low</a:t>
                      </a:r>
                      <a:endParaRPr lang="en-US" dirty="0"/>
                    </a:p>
                  </a:txBody>
                  <a:tcPr anchor="ct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3" name="TextBox 2"/>
          <p:cNvSpPr txBox="1"/>
          <p:nvPr/>
        </p:nvSpPr>
        <p:spPr>
          <a:xfrm>
            <a:off x="5029200" y="1600200"/>
            <a:ext cx="1428917" cy="461665"/>
          </a:xfrm>
          <a:prstGeom prst="rect">
            <a:avLst/>
          </a:prstGeom>
          <a:noFill/>
        </p:spPr>
        <p:txBody>
          <a:bodyPr wrap="none" rtlCol="0">
            <a:spAutoFit/>
          </a:bodyPr>
          <a:lstStyle/>
          <a:p>
            <a:r>
              <a:rPr lang="en-US" sz="2400" dirty="0" smtClean="0"/>
              <a:t>Feasibility</a:t>
            </a:r>
            <a:endParaRPr lang="en-US" sz="2400" dirty="0"/>
          </a:p>
        </p:txBody>
      </p:sp>
      <p:sp>
        <p:nvSpPr>
          <p:cNvPr id="4" name="TextBox 3"/>
          <p:cNvSpPr txBox="1"/>
          <p:nvPr/>
        </p:nvSpPr>
        <p:spPr>
          <a:xfrm>
            <a:off x="304800" y="4038600"/>
            <a:ext cx="1807611" cy="461665"/>
          </a:xfrm>
          <a:prstGeom prst="rect">
            <a:avLst/>
          </a:prstGeom>
          <a:noFill/>
        </p:spPr>
        <p:txBody>
          <a:bodyPr wrap="none" rtlCol="0">
            <a:spAutoFit/>
          </a:bodyPr>
          <a:lstStyle/>
          <a:p>
            <a:r>
              <a:rPr lang="en-US" sz="2400" dirty="0" smtClean="0"/>
              <a:t>Effectiveness</a:t>
            </a:r>
            <a:endParaRPr lang="en-US" sz="2400" dirty="0"/>
          </a:p>
        </p:txBody>
      </p:sp>
      <p:sp>
        <p:nvSpPr>
          <p:cNvPr id="5" name="TextBox 4"/>
          <p:cNvSpPr txBox="1"/>
          <p:nvPr/>
        </p:nvSpPr>
        <p:spPr>
          <a:xfrm>
            <a:off x="1752600" y="381000"/>
            <a:ext cx="5914120" cy="707886"/>
          </a:xfrm>
          <a:prstGeom prst="rect">
            <a:avLst/>
          </a:prstGeom>
          <a:noFill/>
        </p:spPr>
        <p:txBody>
          <a:bodyPr wrap="none" rtlCol="0">
            <a:spAutoFit/>
          </a:bodyPr>
          <a:lstStyle/>
          <a:p>
            <a:r>
              <a:rPr lang="en-US" sz="4000" b="1" dirty="0" smtClean="0"/>
              <a:t>Feasibility vs. Effectiveness</a:t>
            </a:r>
            <a:endParaRPr lang="en-US" sz="4000" b="1" dirty="0"/>
          </a:p>
        </p:txBody>
      </p:sp>
      <p:sp>
        <p:nvSpPr>
          <p:cNvPr id="6" name="TextBox 5"/>
          <p:cNvSpPr txBox="1"/>
          <p:nvPr/>
        </p:nvSpPr>
        <p:spPr>
          <a:xfrm>
            <a:off x="6101436" y="6428447"/>
            <a:ext cx="3042564" cy="369332"/>
          </a:xfrm>
          <a:prstGeom prst="rect">
            <a:avLst/>
          </a:prstGeom>
          <a:noFill/>
        </p:spPr>
        <p:txBody>
          <a:bodyPr wrap="none" rtlCol="0">
            <a:spAutoFit/>
          </a:bodyPr>
          <a:lstStyle/>
          <a:p>
            <a:r>
              <a:rPr lang="en-US" dirty="0" smtClean="0"/>
              <a:t>Step 5 Select the Best Solution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Find evidence of propensity to commit harm to oneself for</a:t>
            </a:r>
            <a:br>
              <a:rPr lang="en-US" sz="2400" dirty="0" smtClean="0"/>
            </a:br>
            <a:r>
              <a:rPr lang="en-US" sz="2400" dirty="0" smtClean="0"/>
              <a:t>both Romeo and Juliet by supplying a suitable quote from text </a:t>
            </a:r>
            <a:endParaRPr lang="en-US" sz="2400" dirty="0"/>
          </a:p>
        </p:txBody>
      </p:sp>
      <p:sp>
        <p:nvSpPr>
          <p:cNvPr id="3" name="Content Placeholder 2"/>
          <p:cNvSpPr>
            <a:spLocks noGrp="1"/>
          </p:cNvSpPr>
          <p:nvPr>
            <p:ph idx="1"/>
          </p:nvPr>
        </p:nvSpPr>
        <p:spPr/>
        <p:txBody>
          <a:bodyPr/>
          <a:lstStyle/>
          <a:p>
            <a:r>
              <a:rPr lang="en-US" dirty="0" smtClean="0"/>
              <a:t>Romeo:</a:t>
            </a:r>
          </a:p>
          <a:p>
            <a:endParaRPr lang="en-US" dirty="0"/>
          </a:p>
          <a:p>
            <a:r>
              <a:rPr lang="en-US" dirty="0" smtClean="0"/>
              <a:t>Romeo:</a:t>
            </a:r>
          </a:p>
          <a:p>
            <a:endParaRPr lang="en-US" dirty="0"/>
          </a:p>
          <a:p>
            <a:r>
              <a:rPr lang="en-US" dirty="0" smtClean="0"/>
              <a:t>Juliet</a:t>
            </a:r>
          </a:p>
          <a:p>
            <a:endParaRPr lang="en-US" dirty="0"/>
          </a:p>
          <a:p>
            <a:r>
              <a:rPr lang="en-US" dirty="0" smtClean="0"/>
              <a:t>Juliet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normAutofit fontScale="90000"/>
          </a:bodyPr>
          <a:lstStyle/>
          <a:p>
            <a:r>
              <a:rPr lang="en-US" sz="2400" dirty="0" smtClean="0"/>
              <a:t/>
            </a:r>
            <a:br>
              <a:rPr lang="en-US" sz="2400" dirty="0" smtClean="0"/>
            </a:br>
            <a:r>
              <a:rPr lang="en-US" sz="2400" dirty="0" smtClean="0"/>
              <a:t>If you were a friend to Romeo or Juliet you might attempt to intervene and provide solutions. </a:t>
            </a:r>
            <a:br>
              <a:rPr lang="en-US" sz="2400" dirty="0" smtClean="0"/>
            </a:br>
            <a:r>
              <a:rPr lang="en-US" sz="2400" dirty="0" smtClean="0"/>
              <a:t>Indicate some possible solutions the lovers could have considered with the proper guidance.</a:t>
            </a:r>
            <a:br>
              <a:rPr lang="en-US" sz="2400" dirty="0" smtClean="0"/>
            </a:br>
            <a:r>
              <a:rPr lang="en-US" sz="2400" dirty="0" smtClean="0"/>
              <a:t/>
            </a:r>
            <a:br>
              <a:rPr lang="en-US" sz="2400" dirty="0" smtClean="0"/>
            </a:br>
            <a:r>
              <a:rPr lang="en-US" sz="2400" i="1" dirty="0" smtClean="0"/>
              <a:t>WRITE IN DIALOGUE AS IF SPEAKING TO THE CHARACTER</a:t>
            </a:r>
            <a:r>
              <a:rPr lang="en-US" sz="2400" dirty="0" smtClean="0"/>
              <a:t/>
            </a:r>
            <a:br>
              <a:rPr lang="en-US" sz="2400" dirty="0" smtClean="0"/>
            </a:br>
            <a:endParaRPr lang="en-US" sz="2400" dirty="0"/>
          </a:p>
        </p:txBody>
      </p:sp>
      <p:sp>
        <p:nvSpPr>
          <p:cNvPr id="3" name="Content Placeholder 2"/>
          <p:cNvSpPr>
            <a:spLocks noGrp="1"/>
          </p:cNvSpPr>
          <p:nvPr>
            <p:ph idx="1"/>
          </p:nvPr>
        </p:nvSpPr>
        <p:spPr>
          <a:xfrm>
            <a:off x="457200" y="1981200"/>
            <a:ext cx="8229600" cy="4648200"/>
          </a:xfrm>
        </p:spPr>
        <p:txBody>
          <a:bodyPr/>
          <a:lstStyle/>
          <a:p>
            <a:pPr>
              <a:buFont typeface="Wingdings" pitchFamily="2" charset="2"/>
              <a:buChar char="v"/>
            </a:pPr>
            <a:r>
              <a:rPr lang="en-US" dirty="0" smtClean="0"/>
              <a:t>Romeo:</a:t>
            </a:r>
          </a:p>
          <a:p>
            <a:pPr>
              <a:buFont typeface="Wingdings" pitchFamily="2" charset="2"/>
              <a:buChar char="v"/>
            </a:pPr>
            <a:endParaRPr lang="en-US" dirty="0"/>
          </a:p>
          <a:p>
            <a:pPr>
              <a:buFont typeface="Wingdings" pitchFamily="2" charset="2"/>
              <a:buChar char="v"/>
            </a:pPr>
            <a:endParaRPr lang="en-US" dirty="0" smtClean="0"/>
          </a:p>
          <a:p>
            <a:pPr>
              <a:buFont typeface="Wingdings" pitchFamily="2" charset="2"/>
              <a:buChar char="v"/>
            </a:pPr>
            <a:endParaRPr lang="en-US" dirty="0"/>
          </a:p>
          <a:p>
            <a:pPr>
              <a:buFont typeface="Wingdings" pitchFamily="2" charset="2"/>
              <a:buChar char="v"/>
            </a:pPr>
            <a:r>
              <a:rPr lang="en-US" dirty="0" smtClean="0"/>
              <a:t>Juliet: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of the Public Policy Analyst (PPA)</a:t>
            </a:r>
            <a:endParaRPr lang="en-US" dirty="0"/>
          </a:p>
        </p:txBody>
      </p:sp>
      <p:sp>
        <p:nvSpPr>
          <p:cNvPr id="3" name="Content Placeholder 2"/>
          <p:cNvSpPr>
            <a:spLocks noGrp="1"/>
          </p:cNvSpPr>
          <p:nvPr>
            <p:ph idx="1"/>
          </p:nvPr>
        </p:nvSpPr>
        <p:spPr/>
        <p:txBody>
          <a:bodyPr/>
          <a:lstStyle/>
          <a:p>
            <a:r>
              <a:rPr lang="en-US" dirty="0" smtClean="0"/>
              <a:t>Define the Problem</a:t>
            </a:r>
          </a:p>
          <a:p>
            <a:r>
              <a:rPr lang="en-US" dirty="0" smtClean="0"/>
              <a:t>Gather the Evidence</a:t>
            </a:r>
          </a:p>
          <a:p>
            <a:r>
              <a:rPr lang="en-US" dirty="0" smtClean="0"/>
              <a:t>Identify the Causes</a:t>
            </a:r>
          </a:p>
          <a:p>
            <a:r>
              <a:rPr lang="en-US" dirty="0" smtClean="0"/>
              <a:t>Examine the Existing Policy</a:t>
            </a:r>
          </a:p>
          <a:p>
            <a:r>
              <a:rPr lang="en-US" dirty="0" smtClean="0"/>
              <a:t>Develop Solutions</a:t>
            </a:r>
          </a:p>
          <a:p>
            <a:r>
              <a:rPr lang="en-US" dirty="0" smtClean="0"/>
              <a:t>Select the Best Solution</a:t>
            </a:r>
            <a:endParaRPr lang="en-US" dirty="0"/>
          </a:p>
        </p:txBody>
      </p:sp>
    </p:spTree>
    <p:extLst>
      <p:ext uri="{BB962C8B-B14F-4D97-AF65-F5344CB8AC3E}">
        <p14:creationId xmlns:p14="http://schemas.microsoft.com/office/powerpoint/2010/main" val="4214370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839200" cy="5867400"/>
          </a:xfrm>
        </p:spPr>
        <p:txBody>
          <a:bodyPr>
            <a:normAutofit/>
          </a:bodyPr>
          <a:lstStyle/>
          <a:p>
            <a:r>
              <a:rPr lang="en-US" sz="6000" dirty="0" smtClean="0">
                <a:solidFill>
                  <a:srgbClr val="FF0000"/>
                </a:solidFill>
              </a:rPr>
              <a:t>SUICIDE</a:t>
            </a:r>
            <a:r>
              <a:rPr lang="en-US" sz="6000" dirty="0" smtClean="0"/>
              <a:t>:</a:t>
            </a:r>
            <a:br>
              <a:rPr lang="en-US" sz="6000" dirty="0" smtClean="0"/>
            </a:br>
            <a:r>
              <a:rPr lang="en-US" sz="6000" dirty="0" smtClean="0"/>
              <a:t>THE INTENTIONAL TAKING OF ONE’S LIFE</a:t>
            </a:r>
            <a:endParaRPr lang="en-US" sz="6000" dirty="0"/>
          </a:p>
        </p:txBody>
      </p:sp>
      <p:sp>
        <p:nvSpPr>
          <p:cNvPr id="3" name="TextBox 2"/>
          <p:cNvSpPr txBox="1"/>
          <p:nvPr/>
        </p:nvSpPr>
        <p:spPr>
          <a:xfrm>
            <a:off x="6400800" y="6253018"/>
            <a:ext cx="2653034" cy="369332"/>
          </a:xfrm>
          <a:prstGeom prst="rect">
            <a:avLst/>
          </a:prstGeom>
          <a:noFill/>
        </p:spPr>
        <p:txBody>
          <a:bodyPr wrap="none" rtlCol="0">
            <a:spAutoFit/>
          </a:bodyPr>
          <a:lstStyle/>
          <a:p>
            <a:r>
              <a:rPr lang="en-US" dirty="0" smtClean="0"/>
              <a:t>Step 1 Define the Problem</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lstStyle/>
          <a:p>
            <a:pPr>
              <a:buNone/>
            </a:pPr>
            <a:r>
              <a:rPr lang="en-US" dirty="0" smtClean="0"/>
              <a:t>	Suicides among young people continue to be a serious problem. Each year in the U.S., thousands of teenagers commit suicide. Suicide is the third leading cause of death for 15-to-24-year-olds, and the sixth leading cause of death for 5-to-14-year-olds. </a:t>
            </a:r>
          </a:p>
          <a:p>
            <a:endParaRPr lang="en-US" dirty="0"/>
          </a:p>
        </p:txBody>
      </p:sp>
      <p:sp>
        <p:nvSpPr>
          <p:cNvPr id="4" name="TextBox 3"/>
          <p:cNvSpPr txBox="1"/>
          <p:nvPr/>
        </p:nvSpPr>
        <p:spPr>
          <a:xfrm>
            <a:off x="6324600" y="6172200"/>
            <a:ext cx="2729850" cy="369332"/>
          </a:xfrm>
          <a:prstGeom prst="rect">
            <a:avLst/>
          </a:prstGeom>
          <a:noFill/>
        </p:spPr>
        <p:txBody>
          <a:bodyPr wrap="none" rtlCol="0">
            <a:spAutoFit/>
          </a:bodyPr>
          <a:lstStyle/>
          <a:p>
            <a:r>
              <a:rPr lang="en-US" dirty="0" smtClean="0"/>
              <a:t>Step 2 Gather the Evidence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1905000"/>
          </a:xfrm>
        </p:spPr>
        <p:txBody>
          <a:bodyPr/>
          <a:lstStyle/>
          <a:p>
            <a:endParaRPr lang="en-US" dirty="0"/>
          </a:p>
        </p:txBody>
      </p:sp>
      <p:pic>
        <p:nvPicPr>
          <p:cNvPr id="5" name="Picture Placeholder 4" descr="Desert.jpg"/>
          <p:cNvPicPr>
            <a:picLocks noGrp="1" noChangeAspect="1"/>
          </p:cNvPicPr>
          <p:nvPr>
            <p:ph type="pic" idx="1"/>
          </p:nvPr>
        </p:nvPicPr>
        <p:blipFill>
          <a:blip r:embed="rId3" cstate="print"/>
          <a:srcRect/>
          <a:stretch>
            <a:fillRect/>
          </a:stretch>
        </p:blipFill>
        <p:spPr/>
      </p:pic>
      <p:sp>
        <p:nvSpPr>
          <p:cNvPr id="4" name="Text Placeholder 3"/>
          <p:cNvSpPr>
            <a:spLocks noGrp="1"/>
          </p:cNvSpPr>
          <p:nvPr>
            <p:ph type="body" sz="half" idx="2"/>
          </p:nvPr>
        </p:nvSpPr>
        <p:spPr/>
        <p:txBody>
          <a:bodyPr>
            <a:normAutofit/>
          </a:bodyPr>
          <a:lstStyle/>
          <a:p>
            <a:r>
              <a:rPr lang="en-US" sz="2400" dirty="0" smtClean="0"/>
              <a:t>		</a:t>
            </a:r>
            <a:r>
              <a:rPr lang="en-US" sz="3600" dirty="0" smtClean="0"/>
              <a:t>ISOLATION</a:t>
            </a:r>
            <a:endParaRPr lang="en-US" sz="3600" dirty="0"/>
          </a:p>
        </p:txBody>
      </p:sp>
      <p:sp>
        <p:nvSpPr>
          <p:cNvPr id="6" name="TextBox 5"/>
          <p:cNvSpPr txBox="1"/>
          <p:nvPr/>
        </p:nvSpPr>
        <p:spPr>
          <a:xfrm>
            <a:off x="6400800" y="6253018"/>
            <a:ext cx="2616165" cy="369332"/>
          </a:xfrm>
          <a:prstGeom prst="rect">
            <a:avLst/>
          </a:prstGeom>
          <a:noFill/>
        </p:spPr>
        <p:txBody>
          <a:bodyPr wrap="none" rtlCol="0">
            <a:spAutoFit/>
          </a:bodyPr>
          <a:lstStyle/>
          <a:p>
            <a:r>
              <a:rPr lang="en-US" dirty="0" smtClean="0"/>
              <a:t>Step 3 Identify the Causes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Additional Causes</a:t>
            </a:r>
            <a:br>
              <a:rPr lang="en-US" dirty="0" smtClean="0"/>
            </a:br>
            <a:r>
              <a:rPr lang="en-US" dirty="0"/>
              <a:t/>
            </a:r>
            <a:br>
              <a:rPr lang="en-US" dirty="0"/>
            </a:b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__________________________________</a:t>
            </a:r>
          </a:p>
          <a:p>
            <a:pPr marL="514350" indent="-514350">
              <a:buFont typeface="+mj-lt"/>
              <a:buAutoNum type="arabicPeriod"/>
            </a:pPr>
            <a:r>
              <a:rPr lang="en-US" dirty="0" smtClean="0"/>
              <a:t>__________________________________</a:t>
            </a:r>
          </a:p>
          <a:p>
            <a:pPr marL="514350" indent="-514350">
              <a:buFont typeface="+mj-lt"/>
              <a:buAutoNum type="arabicPeriod"/>
            </a:pPr>
            <a:r>
              <a:rPr lang="en-US" dirty="0" smtClean="0"/>
              <a:t>__________________________________</a:t>
            </a:r>
          </a:p>
          <a:p>
            <a:pPr marL="514350" indent="-514350">
              <a:buFont typeface="+mj-lt"/>
              <a:buAutoNum type="arabicPeriod"/>
            </a:pPr>
            <a:r>
              <a:rPr lang="en-US" dirty="0" smtClean="0"/>
              <a:t>__________________________________</a:t>
            </a:r>
          </a:p>
          <a:p>
            <a:pPr marL="514350" indent="-514350">
              <a:buFont typeface="+mj-lt"/>
              <a:buAutoNum type="arabicPeriod"/>
            </a:pPr>
            <a:r>
              <a:rPr lang="en-US" dirty="0" smtClean="0"/>
              <a:t>__________________________________</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resources for possible causes of teenage suicide</a:t>
            </a:r>
            <a:endParaRPr lang="en-US" dirty="0"/>
          </a:p>
        </p:txBody>
      </p:sp>
      <p:sp>
        <p:nvSpPr>
          <p:cNvPr id="3" name="Content Placeholder 2"/>
          <p:cNvSpPr>
            <a:spLocks noGrp="1"/>
          </p:cNvSpPr>
          <p:nvPr>
            <p:ph idx="1"/>
          </p:nvPr>
        </p:nvSpPr>
        <p:spPr/>
        <p:txBody>
          <a:bodyPr/>
          <a:lstStyle/>
          <a:p>
            <a:r>
              <a:rPr lang="en-US" dirty="0" smtClean="0">
                <a:hlinkClick r:id="rId3"/>
              </a:rPr>
              <a:t>http://ic.steadyhealth.com/facts_about_teen_suicide_causes_of_teenage_suicide.html</a:t>
            </a:r>
            <a:endParaRPr lang="en-US" dirty="0" smtClean="0"/>
          </a:p>
          <a:p>
            <a:endParaRPr lang="en-US" dirty="0"/>
          </a:p>
          <a:p>
            <a:r>
              <a:rPr lang="en-US" dirty="0" smtClean="0">
                <a:hlinkClick r:id="rId4"/>
              </a:rPr>
              <a:t>http://kidshealth.org/parent/emotions/behavior/suicide.html#</a:t>
            </a:r>
            <a:endParaRPr lang="en-US" dirty="0" smtClean="0"/>
          </a:p>
          <a:p>
            <a:endParaRPr lang="en-US" dirty="0"/>
          </a:p>
          <a:p>
            <a:r>
              <a:rPr lang="en-US" dirty="0" smtClean="0">
                <a:hlinkClick r:id="rId5"/>
              </a:rPr>
              <a:t>http://</a:t>
            </a:r>
            <a:r>
              <a:rPr lang="en-US" dirty="0" smtClean="0">
                <a:hlinkClick r:id="rId5"/>
              </a:rPr>
              <a:t>www.livestrong.com/article/130491-causes-teenage-suicide</a:t>
            </a:r>
            <a:endParaRPr lang="en-US" dirty="0" smtClean="0"/>
          </a:p>
        </p:txBody>
      </p:sp>
      <p:sp>
        <p:nvSpPr>
          <p:cNvPr id="5" name="TextBox 4"/>
          <p:cNvSpPr txBox="1"/>
          <p:nvPr/>
        </p:nvSpPr>
        <p:spPr>
          <a:xfrm>
            <a:off x="6400800" y="6253018"/>
            <a:ext cx="2616165" cy="369332"/>
          </a:xfrm>
          <a:prstGeom prst="rect">
            <a:avLst/>
          </a:prstGeom>
          <a:noFill/>
        </p:spPr>
        <p:txBody>
          <a:bodyPr wrap="none" rtlCol="0">
            <a:spAutoFit/>
          </a:bodyPr>
          <a:lstStyle/>
          <a:p>
            <a:r>
              <a:rPr lang="en-US" dirty="0" smtClean="0"/>
              <a:t>Step 3 Identify the Causes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 Tale Signs of someone contemplating suicide:</a:t>
            </a:r>
            <a:endParaRPr lang="en-US" dirty="0"/>
          </a:p>
        </p:txBody>
      </p:sp>
      <p:sp>
        <p:nvSpPr>
          <p:cNvPr id="4" name="Text Placeholder 3"/>
          <p:cNvSpPr>
            <a:spLocks noGrp="1"/>
          </p:cNvSpPr>
          <p:nvPr>
            <p:ph type="body" sz="half" idx="2"/>
          </p:nvPr>
        </p:nvSpPr>
        <p:spPr/>
        <p:txBody>
          <a:bodyPr/>
          <a:lstStyle/>
          <a:p>
            <a:pPr>
              <a:buFont typeface="Wingdings" pitchFamily="2" charset="2"/>
              <a:buChar char="ü"/>
            </a:pPr>
            <a:endParaRPr lang="en-US" dirty="0" smtClean="0"/>
          </a:p>
          <a:p>
            <a:pPr>
              <a:buFont typeface="Wingdings" pitchFamily="2" charset="2"/>
              <a:buChar char="ü"/>
            </a:pPr>
            <a:r>
              <a:rPr lang="en-US" dirty="0" smtClean="0"/>
              <a:t>___________________________</a:t>
            </a:r>
          </a:p>
          <a:p>
            <a:pPr>
              <a:buFont typeface="Wingdings" pitchFamily="2" charset="2"/>
              <a:buChar char="ü"/>
            </a:pPr>
            <a:endParaRPr lang="en-US" dirty="0"/>
          </a:p>
          <a:p>
            <a:pPr>
              <a:buFont typeface="Wingdings" pitchFamily="2" charset="2"/>
              <a:buChar char="ü"/>
            </a:pPr>
            <a:r>
              <a:rPr lang="en-US" dirty="0" smtClean="0"/>
              <a:t>___________________________</a:t>
            </a:r>
          </a:p>
          <a:p>
            <a:pPr>
              <a:buFont typeface="Wingdings" pitchFamily="2" charset="2"/>
              <a:buChar char="ü"/>
            </a:pPr>
            <a:endParaRPr lang="en-US" dirty="0"/>
          </a:p>
          <a:p>
            <a:pPr>
              <a:buFont typeface="Wingdings" pitchFamily="2" charset="2"/>
              <a:buChar char="ü"/>
            </a:pPr>
            <a:r>
              <a:rPr lang="en-US" dirty="0" smtClean="0"/>
              <a:t>___________________________</a:t>
            </a:r>
          </a:p>
          <a:p>
            <a:pPr>
              <a:buFont typeface="Wingdings" pitchFamily="2" charset="2"/>
              <a:buChar char="ü"/>
            </a:pPr>
            <a:endParaRPr lang="en-US" dirty="0"/>
          </a:p>
          <a:p>
            <a:pPr>
              <a:buFont typeface="Wingdings" pitchFamily="2" charset="2"/>
              <a:buChar char="ü"/>
            </a:pPr>
            <a:r>
              <a:rPr lang="en-US" dirty="0" smtClean="0"/>
              <a:t>___________________________</a:t>
            </a:r>
          </a:p>
          <a:p>
            <a:pPr>
              <a:buFont typeface="Wingdings" pitchFamily="2" charset="2"/>
              <a:buChar char="ü"/>
            </a:pPr>
            <a:endParaRPr lang="en-US" dirty="0"/>
          </a:p>
          <a:p>
            <a:pPr>
              <a:buFont typeface="Wingdings" pitchFamily="2" charset="2"/>
              <a:buChar char="ü"/>
            </a:pPr>
            <a:r>
              <a:rPr lang="en-US" dirty="0" smtClean="0"/>
              <a:t>___________________________</a:t>
            </a:r>
          </a:p>
          <a:p>
            <a:pPr>
              <a:buFont typeface="Wingdings" pitchFamily="2" charset="2"/>
              <a:buChar char="ü"/>
            </a:pPr>
            <a:endParaRPr lang="en-US" dirty="0"/>
          </a:p>
          <a:p>
            <a:pPr>
              <a:buFont typeface="Wingdings" pitchFamily="2" charset="2"/>
              <a:buChar char="ü"/>
            </a:pPr>
            <a:r>
              <a:rPr lang="en-US" dirty="0" smtClean="0"/>
              <a:t>___________________________</a:t>
            </a:r>
          </a:p>
          <a:p>
            <a:pPr>
              <a:buFont typeface="Wingdings" pitchFamily="2" charset="2"/>
              <a:buChar char="ü"/>
            </a:pPr>
            <a:endParaRPr lang="en-US" dirty="0"/>
          </a:p>
          <a:p>
            <a:pPr>
              <a:buFont typeface="Wingdings" pitchFamily="2" charset="2"/>
              <a:buChar char="ü"/>
            </a:pPr>
            <a:r>
              <a:rPr lang="en-US" dirty="0" smtClean="0"/>
              <a:t>___________________________</a:t>
            </a:r>
          </a:p>
          <a:p>
            <a:pPr>
              <a:buFont typeface="Wingdings" pitchFamily="2" charset="2"/>
              <a:buChar char="ü"/>
            </a:pPr>
            <a:endParaRPr lang="en-US" dirty="0"/>
          </a:p>
          <a:p>
            <a:pPr>
              <a:buFont typeface="Wingdings" pitchFamily="2" charset="2"/>
              <a:buChar char="ü"/>
            </a:pPr>
            <a:r>
              <a:rPr lang="en-US" dirty="0" smtClean="0"/>
              <a:t>___________________________</a:t>
            </a:r>
            <a:endParaRPr lang="en-US" dirty="0"/>
          </a:p>
        </p:txBody>
      </p:sp>
      <p:pic>
        <p:nvPicPr>
          <p:cNvPr id="1026" name="Picture 2" descr="C:\Users\Student\AppData\Local\Microsoft\Windows\Temporary Internet Files\Content.IE5\20O8LFEY\MP900401561[1].jpg"/>
          <p:cNvPicPr>
            <a:picLocks noGrp="1" noChangeAspect="1" noChangeArrowheads="1"/>
          </p:cNvPicPr>
          <p:nvPr>
            <p:ph idx="1"/>
          </p:nvPr>
        </p:nvPicPr>
        <p:blipFill>
          <a:blip r:embed="rId3" cstate="print"/>
          <a:srcRect/>
          <a:stretch>
            <a:fillRect/>
          </a:stretch>
        </p:blipFill>
        <p:spPr bwMode="auto">
          <a:xfrm>
            <a:off x="4419600" y="381000"/>
            <a:ext cx="3276600" cy="2461141"/>
          </a:xfrm>
          <a:prstGeom prst="rect">
            <a:avLst/>
          </a:prstGeom>
          <a:noFill/>
        </p:spPr>
      </p:pic>
      <p:pic>
        <p:nvPicPr>
          <p:cNvPr id="1028" name="Picture 4" descr="C:\Users\Student\AppData\Local\Microsoft\Windows\Temporary Internet Files\Content.IE5\V32AK666\MP900401567[1].jpg"/>
          <p:cNvPicPr>
            <a:picLocks noChangeAspect="1" noChangeArrowheads="1"/>
          </p:cNvPicPr>
          <p:nvPr/>
        </p:nvPicPr>
        <p:blipFill>
          <a:blip r:embed="rId4" cstate="print"/>
          <a:srcRect/>
          <a:stretch>
            <a:fillRect/>
          </a:stretch>
        </p:blipFill>
        <p:spPr bwMode="auto">
          <a:xfrm>
            <a:off x="5105400" y="3429000"/>
            <a:ext cx="2081784" cy="312115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After Reading Romeo and Juliet by William Shakespeare</a:t>
            </a:r>
            <a:endParaRPr lang="en-US" sz="2800" dirty="0"/>
          </a:p>
        </p:txBody>
      </p:sp>
      <p:pic>
        <p:nvPicPr>
          <p:cNvPr id="2050" name="Picture 2" descr="C:\Users\Student\AppData\Local\Microsoft\Windows\Temporary Internet Files\Content.IE5\LWSBW8E0\MC900104164[1].wmf"/>
          <p:cNvPicPr>
            <a:picLocks noGrp="1" noChangeAspect="1" noChangeArrowheads="1"/>
          </p:cNvPicPr>
          <p:nvPr>
            <p:ph idx="1"/>
          </p:nvPr>
        </p:nvPicPr>
        <p:blipFill>
          <a:blip r:embed="rId3" cstate="print"/>
          <a:srcRect/>
          <a:stretch>
            <a:fillRect/>
          </a:stretch>
        </p:blipFill>
        <p:spPr bwMode="auto">
          <a:xfrm>
            <a:off x="3124200" y="1600200"/>
            <a:ext cx="3048000" cy="415354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170</Words>
  <Application>Microsoft Office PowerPoint</Application>
  <PresentationFormat>On-screen Show (4:3)</PresentationFormat>
  <Paragraphs>104</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Teenage Suicide:</vt:lpstr>
      <vt:lpstr>Steps of the Public Policy Analyst (PPA)</vt:lpstr>
      <vt:lpstr>SUICIDE: THE INTENTIONAL TAKING OF ONE’S LIFE</vt:lpstr>
      <vt:lpstr>STATISTICS</vt:lpstr>
      <vt:lpstr>PowerPoint Presentation</vt:lpstr>
      <vt:lpstr>  Additional Causes  </vt:lpstr>
      <vt:lpstr>On-line resources for possible causes of teenage suicide</vt:lpstr>
      <vt:lpstr>Tell Tale Signs of someone contemplating suicide:</vt:lpstr>
      <vt:lpstr>After Reading Romeo and Juliet by William Shakespeare</vt:lpstr>
      <vt:lpstr>Possible Solutions</vt:lpstr>
      <vt:lpstr>PowerPoint Presentation</vt:lpstr>
      <vt:lpstr>Find evidence of propensity to commit harm to oneself for both Romeo and Juliet by supplying a suitable quote from text </vt:lpstr>
      <vt:lpstr> If you were a friend to Romeo or Juliet you might attempt to intervene and provide solutions.  Indicate some possible solutions the lovers could have considered with the proper guidance.  WRITE IN DIALOGUE AS IF SPEAKING TO THE CHARACTER </vt:lpstr>
    </vt:vector>
  </TitlesOfParts>
  <Company>New York City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Teenage Suicide:</dc:title>
  <dc:creator>NYCDOE Administration</dc:creator>
  <cp:lastModifiedBy>Joe Montecalvo</cp:lastModifiedBy>
  <cp:revision>13</cp:revision>
  <dcterms:created xsi:type="dcterms:W3CDTF">2013-01-28T17:48:48Z</dcterms:created>
  <dcterms:modified xsi:type="dcterms:W3CDTF">2013-02-06T19:15:22Z</dcterms:modified>
</cp:coreProperties>
</file>