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5"/>
  </p:notesMasterIdLst>
  <p:sldIdLst>
    <p:sldId id="256" r:id="rId2"/>
    <p:sldId id="258" r:id="rId3"/>
    <p:sldId id="257" r:id="rId4"/>
    <p:sldId id="268" r:id="rId5"/>
    <p:sldId id="262" r:id="rId6"/>
    <p:sldId id="259" r:id="rId7"/>
    <p:sldId id="260" r:id="rId8"/>
    <p:sldId id="266" r:id="rId9"/>
    <p:sldId id="261" r:id="rId10"/>
    <p:sldId id="264" r:id="rId11"/>
    <p:sldId id="267" r:id="rId12"/>
    <p:sldId id="263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6" autoAdjust="0"/>
    <p:restoredTop sz="86475" autoAdjust="0"/>
  </p:normalViewPr>
  <p:slideViewPr>
    <p:cSldViewPr>
      <p:cViewPr varScale="1">
        <p:scale>
          <a:sx n="94" d="100"/>
          <a:sy n="94" d="100"/>
        </p:scale>
        <p:origin x="-2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6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62FA8-8D69-4DB6-B708-CA87B780176E}" type="datetimeFigureOut">
              <a:rPr lang="en-US" smtClean="0"/>
              <a:t>3/22/2013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A50FE-70A9-41EB-9852-745F421E8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921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A50FE-70A9-41EB-9852-745F421E8EE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57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A50FE-70A9-41EB-9852-745F421E8EE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93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9BB1D00-4845-4EBD-A40D-F794796AC20A}" type="datetimeFigureOut">
              <a:rPr lang="en-US" smtClean="0"/>
              <a:t>3/22/2013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AEC523-6CAA-4079-B917-A1074DCAD74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BB1D00-4845-4EBD-A40D-F794796AC20A}" type="datetimeFigureOut">
              <a:rPr lang="en-US" smtClean="0"/>
              <a:t>3/22/2013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EC523-6CAA-4079-B917-A1074DCAD74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BB1D00-4845-4EBD-A40D-F794796AC20A}" type="datetimeFigureOut">
              <a:rPr lang="en-US" smtClean="0"/>
              <a:t>3/22/2013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EC523-6CAA-4079-B917-A1074DCAD74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BB1D00-4845-4EBD-A40D-F794796AC20A}" type="datetimeFigureOut">
              <a:rPr lang="en-US" smtClean="0"/>
              <a:t>3/22/2013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EC523-6CAA-4079-B917-A1074DCAD7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BB1D00-4845-4EBD-A40D-F794796AC20A}" type="datetimeFigureOut">
              <a:rPr lang="en-US" smtClean="0"/>
              <a:t>3/22/2013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EC523-6CAA-4079-B917-A1074DCAD7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BB1D00-4845-4EBD-A40D-F794796AC20A}" type="datetimeFigureOut">
              <a:rPr lang="en-US" smtClean="0"/>
              <a:t>3/22/2013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EC523-6CAA-4079-B917-A1074DCAD7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BB1D00-4845-4EBD-A40D-F794796AC20A}" type="datetimeFigureOut">
              <a:rPr lang="en-US" smtClean="0"/>
              <a:t>3/22/2013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EC523-6CAA-4079-B917-A1074DCAD74F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BB1D00-4845-4EBD-A40D-F794796AC20A}" type="datetimeFigureOut">
              <a:rPr lang="en-US" smtClean="0"/>
              <a:t>3/22/2013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EC523-6CAA-4079-B917-A1074DCAD7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BB1D00-4845-4EBD-A40D-F794796AC20A}" type="datetimeFigureOut">
              <a:rPr lang="en-US" smtClean="0"/>
              <a:t>3/22/2013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EC523-6CAA-4079-B917-A1074DCAD74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9BB1D00-4845-4EBD-A40D-F794796AC20A}" type="datetimeFigureOut">
              <a:rPr lang="en-US" smtClean="0"/>
              <a:t>3/22/2013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AEC523-6CAA-4079-B917-A1074DCAD74F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BB1D00-4845-4EBD-A40D-F794796AC20A}" type="datetimeFigureOut">
              <a:rPr lang="en-US" smtClean="0"/>
              <a:t>3/22/2013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AEC523-6CAA-4079-B917-A1074DCAD74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9BB1D00-4845-4EBD-A40D-F794796AC20A}" type="datetimeFigureOut">
              <a:rPr lang="en-US" smtClean="0"/>
              <a:t>3/22/2013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EAEC523-6CAA-4079-B917-A1074DCAD74F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maxwell.syr.edu/plegal/TIPS/bencost2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maxwell.syr.edu/plegal/TIPS/gather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archives.cnn.com/2002/fyi/teachers.ednews/04/05/highschool.cheating/index.html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Pew%20Research%20Center%20found%20that%2055%20percent%20of%20university%20presidents%20surveyed%20thought%20plagiarism%20has%20increased%20over%20the%20past%2010%20years" TargetMode="External"/><Relationship Id="rId2" Type="http://schemas.openxmlformats.org/officeDocument/2006/relationships/hyperlink" Target="http://josephsoninstitute.org/surveys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http://josephsoninstitute.org/sixpillars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petillman.com/findqual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asybib.com/" TargetMode="External"/><Relationship Id="rId5" Type="http://schemas.openxmlformats.org/officeDocument/2006/relationships/hyperlink" Target="http://21cif.com/tutorials/micro/mm/urls/page2.htm" TargetMode="External"/><Relationship Id="rId4" Type="http://schemas.openxmlformats.org/officeDocument/2006/relationships/hyperlink" Target="http://21cif.com/tools/evaluate/evalWizard_beta_1.1.sw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735214"/>
            <a:ext cx="6858000" cy="3436985"/>
          </a:xfrm>
        </p:spPr>
        <p:txBody>
          <a:bodyPr vert="vert270">
            <a:normAutofit/>
          </a:bodyPr>
          <a:lstStyle/>
          <a:p>
            <a:pPr algn="ctr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Harry S Truman High School</a:t>
            </a:r>
          </a:p>
          <a:p>
            <a:pPr algn="ctr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Bronx, New York</a:t>
            </a:r>
          </a:p>
          <a:p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  <a:p>
            <a:endParaRPr lang="en-US" b="1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  <a:p>
            <a:endParaRPr lang="en-US" b="1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  <a:p>
            <a:endParaRPr lang="en-US" b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 	</a:t>
            </a:r>
          </a:p>
          <a:p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</a:rPr>
              <a:t> Myrna Cortes</a:t>
            </a:r>
          </a:p>
          <a:p>
            <a:pPr algn="ctr"/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</a:rPr>
              <a:t>Library Media Specialist</a:t>
            </a:r>
          </a:p>
          <a:p>
            <a:pPr algn="ctr"/>
            <a:r>
              <a:rPr lang="en-US" sz="1400" b="1" dirty="0" smtClean="0">
                <a:solidFill>
                  <a:schemeClr val="bg2">
                    <a:lumMod val="10000"/>
                  </a:schemeClr>
                </a:solidFill>
              </a:rPr>
              <a:t>mcortes3@schools.nyc.gov</a:t>
            </a:r>
            <a:endParaRPr lang="en-US" sz="1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81200" y="1524000"/>
            <a:ext cx="424926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Plagiarism in High School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6" name="Picture 2" descr="C:\Users\admin\AppData\Local\Microsoft\Windows\Temporary Internet Files\Content.IE5\LEHADT1A\MC90001401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907" y="3810000"/>
            <a:ext cx="30480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loud Callout 1"/>
          <p:cNvSpPr/>
          <p:nvPr/>
        </p:nvSpPr>
        <p:spPr>
          <a:xfrm rot="2155412">
            <a:off x="6534468" y="541982"/>
            <a:ext cx="1953710" cy="206639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Because its easier to get my work done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Cloud Callout 4"/>
          <p:cNvSpPr/>
          <p:nvPr/>
        </p:nvSpPr>
        <p:spPr>
          <a:xfrm rot="17922459">
            <a:off x="262263" y="636575"/>
            <a:ext cx="1915964" cy="203761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Why do you copy and paste off the internet</a:t>
            </a:r>
            <a:r>
              <a:rPr lang="en-US" sz="2000" dirty="0" smtClean="0">
                <a:solidFill>
                  <a:srgbClr val="002060"/>
                </a:solidFill>
              </a:rPr>
              <a:t>?</a:t>
            </a:r>
            <a:endParaRPr lang="en-US" sz="2000" dirty="0">
              <a:solidFill>
                <a:srgbClr val="00206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743" y="5257800"/>
            <a:ext cx="1762831" cy="152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0476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185416" lvl="8" indent="0">
              <a:buNone/>
            </a:pPr>
            <a:endParaRPr lang="en-US" sz="3200" dirty="0" smtClean="0"/>
          </a:p>
          <a:p>
            <a:r>
              <a:rPr lang="en-US" dirty="0" smtClean="0"/>
              <a:t>Give credit to creator(s) </a:t>
            </a:r>
          </a:p>
          <a:p>
            <a:r>
              <a:rPr lang="en-US" dirty="0" smtClean="0"/>
              <a:t>To give a positive view to ones character and the institute of study.</a:t>
            </a:r>
          </a:p>
          <a:p>
            <a:r>
              <a:rPr lang="en-US" dirty="0" smtClean="0"/>
              <a:t>Intellectual property and copyright.</a:t>
            </a:r>
          </a:p>
          <a:p>
            <a:r>
              <a:rPr lang="en-US" dirty="0" smtClean="0"/>
              <a:t>Breaking the laws.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should students use the internet ethically?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733800"/>
            <a:ext cx="2857500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5225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a plagiarism public policy for the entire school and add to library policy.</a:t>
            </a:r>
          </a:p>
          <a:p>
            <a:pPr marL="109728" indent="0">
              <a:buNone/>
            </a:pPr>
            <a:r>
              <a:rPr lang="en-US" sz="1800" dirty="0" smtClean="0">
                <a:hlinkClick r:id="rId2"/>
              </a:rPr>
              <a:t>Identifying Benefits worksheet</a:t>
            </a:r>
            <a:endParaRPr lang="en-US" sz="1800" dirty="0" smtClean="0"/>
          </a:p>
          <a:p>
            <a:r>
              <a:rPr lang="en-US" dirty="0" smtClean="0"/>
              <a:t>Take a information literacy course in the 9</a:t>
            </a:r>
            <a:r>
              <a:rPr lang="en-US" baseline="30000" dirty="0" smtClean="0"/>
              <a:t>th</a:t>
            </a:r>
            <a:r>
              <a:rPr lang="en-US" dirty="0" smtClean="0"/>
              <a:t> grade that incorporates plagiarism.</a:t>
            </a:r>
          </a:p>
          <a:p>
            <a:r>
              <a:rPr lang="en-US" dirty="0" smtClean="0"/>
              <a:t>Develop a curriculum for all teachers to teach plagiarism.</a:t>
            </a:r>
          </a:p>
          <a:p>
            <a:r>
              <a:rPr lang="en-US" dirty="0" smtClean="0"/>
              <a:t>Purchase a detecting plagiarism software for students and teachers use.</a:t>
            </a:r>
          </a:p>
          <a:p>
            <a:pPr marL="109728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we change Plagiarism in our school?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621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plagiarism?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evidence did we find students plagiarize?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do you think students plagiarize?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Name a type of plagiarism?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can you avoid plagiarism?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have we decided to change in our school about plagiarism?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should student’s use the internet ethically?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Reflect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76200"/>
            <a:ext cx="1600199" cy="1379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3228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Carroll, James. "Public Policy Analysis: Defining the Social Problem." Public Policy Analysis: Defining the Social Problem. Syracuse University, </a:t>
            </a:r>
            <a:r>
              <a:rPr lang="en-US" sz="1800" dirty="0" err="1"/>
              <a:t>n.d.</a:t>
            </a:r>
            <a:r>
              <a:rPr lang="en-US" sz="1800" dirty="0"/>
              <a:t> Web. 28 Feb. 2013. &lt;http://www2.maxwell.syr.edu/plegal/TIPS/select.html&gt;.</a:t>
            </a:r>
          </a:p>
          <a:p>
            <a:r>
              <a:rPr lang="en-US" sz="1800" dirty="0"/>
              <a:t>Josephson, </a:t>
            </a:r>
            <a:r>
              <a:rPr lang="en-US" sz="1800" dirty="0" err="1"/>
              <a:t>Micheal</a:t>
            </a:r>
            <a:r>
              <a:rPr lang="en-US" sz="1800" dirty="0"/>
              <a:t>. "Our Centers for Ethics:." Josephson Institute of Ethics: The Six Pillars of Character: Trustworthiness, Respect, Responsibility, Fairness, Caring, Citizenship. Josephson Institute, </a:t>
            </a:r>
            <a:r>
              <a:rPr lang="en-US" sz="1800" dirty="0" err="1"/>
              <a:t>n.d.</a:t>
            </a:r>
            <a:r>
              <a:rPr lang="en-US" sz="1800" dirty="0"/>
              <a:t> Web. 28 Feb. 2013.</a:t>
            </a:r>
          </a:p>
          <a:p>
            <a:r>
              <a:rPr lang="en-US" sz="1800" dirty="0"/>
              <a:t>Rich, </a:t>
            </a:r>
            <a:r>
              <a:rPr lang="en-US" sz="1800" dirty="0" err="1"/>
              <a:t>Jarc</a:t>
            </a:r>
            <a:r>
              <a:rPr lang="en-US" sz="1800" dirty="0"/>
              <a:t>. "Our Centers for Ethics:." Josephson Institute Surveys: Integrity Report. Josephson Institute, 29 Oct. 2009. Web. 28 Feb. 2013.</a:t>
            </a:r>
          </a:p>
          <a:p>
            <a:r>
              <a:rPr lang="en-US" sz="1800" dirty="0"/>
              <a:t>Simpson, Kevin. "Rise in Student Plagiarism Cases Attributed to Blurred Lines of Digital World." - The Denver Post. Denverpost.com, 7 Feb. 2012. Web. 28 Feb. 2013.</a:t>
            </a:r>
          </a:p>
          <a:p>
            <a:r>
              <a:rPr lang="en-US" sz="1800" dirty="0" err="1"/>
              <a:t>Slobogin</a:t>
            </a:r>
            <a:r>
              <a:rPr lang="en-US" sz="1800" dirty="0"/>
              <a:t>, Kathy. "Survey: Many Students Say Cheating's OK." CNN.com. CCN Student News, 05 Apr. 2002. Web. 28 Feb. 2013.</a:t>
            </a:r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24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4000" dirty="0" smtClean="0">
                <a:solidFill>
                  <a:srgbClr val="FFFF00"/>
                </a:solidFill>
              </a:rPr>
              <a:t>How did it make you feel?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Nervous</a:t>
            </a:r>
          </a:p>
          <a:p>
            <a:r>
              <a:rPr lang="en-US" sz="4000" dirty="0" smtClean="0"/>
              <a:t>Anxious</a:t>
            </a:r>
          </a:p>
          <a:p>
            <a:r>
              <a:rPr lang="en-US" sz="4000" dirty="0" smtClean="0"/>
              <a:t> conscious</a:t>
            </a:r>
          </a:p>
          <a:p>
            <a:r>
              <a:rPr lang="en-US" sz="4000" dirty="0" smtClean="0"/>
              <a:t>Paranoid</a:t>
            </a:r>
          </a:p>
          <a:p>
            <a:pPr marL="13716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Have you ever stolen something?</a:t>
            </a:r>
            <a:endParaRPr lang="en-US" dirty="0"/>
          </a:p>
        </p:txBody>
      </p:sp>
      <p:pic>
        <p:nvPicPr>
          <p:cNvPr id="2050" name="Picture 2" descr="C:\Users\admin\AppData\Local\Microsoft\Windows\Temporary Internet Files\Content.IE5\R3Z6F22W\MC90044064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752600"/>
            <a:ext cx="2209800" cy="186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633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733800"/>
          </a:xfrm>
        </p:spPr>
        <p:txBody>
          <a:bodyPr vert="horz">
            <a:normAutofit fontScale="92500"/>
          </a:bodyPr>
          <a:lstStyle/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 smtClean="0"/>
          </a:p>
          <a:p>
            <a:r>
              <a:rPr lang="en-US" sz="4000" dirty="0" smtClean="0">
                <a:solidFill>
                  <a:srgbClr val="FFFF00"/>
                </a:solidFill>
              </a:rPr>
              <a:t>How did it make you feel?</a:t>
            </a:r>
          </a:p>
          <a:p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Crying</a:t>
            </a:r>
          </a:p>
          <a:p>
            <a:r>
              <a:rPr lang="en-US" sz="3600" dirty="0" smtClean="0"/>
              <a:t>Angry</a:t>
            </a:r>
          </a:p>
          <a:p>
            <a:r>
              <a:rPr lang="en-US" sz="3600" dirty="0" smtClean="0"/>
              <a:t>Hateful</a:t>
            </a:r>
          </a:p>
          <a:p>
            <a:r>
              <a:rPr lang="en-US" sz="3600" dirty="0" smtClean="0"/>
              <a:t>Vindictive </a:t>
            </a:r>
          </a:p>
          <a:p>
            <a:r>
              <a:rPr lang="en-US" sz="3600" dirty="0" smtClean="0"/>
              <a:t>Afraid</a:t>
            </a:r>
          </a:p>
          <a:p>
            <a:r>
              <a:rPr lang="en-US" sz="3600" dirty="0" smtClean="0"/>
              <a:t>Violated</a:t>
            </a:r>
          </a:p>
          <a:p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Has someone ever stolen something from you?</a:t>
            </a:r>
            <a:endParaRPr lang="en-US" dirty="0"/>
          </a:p>
        </p:txBody>
      </p:sp>
      <p:pic>
        <p:nvPicPr>
          <p:cNvPr id="1026" name="Picture 2" descr="C:\Users\admin\AppData\Local\Microsoft\Windows\Temporary Internet Files\Content.IE5\5SGB81OP\MM900286802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1905000" cy="2307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2219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Worksheet:</a:t>
            </a:r>
          </a:p>
          <a:p>
            <a:pPr marL="109728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hlinkClick r:id="rId2"/>
              </a:rPr>
              <a:t>Gathering Evidence of the Problem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H</a:t>
            </a:r>
            <a:r>
              <a:rPr lang="en-US" dirty="0" smtClean="0"/>
              <a:t>ow can we determine that our students are plagiarizing? List the ways, forms and your own observation on how students plagiarize. Use worksheet to write down ideas. 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How would we gather evidence that students in Harry S Truman HS are plagiarizing?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42456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9275"/>
            <a:ext cx="8229600" cy="4306888"/>
          </a:xfrm>
        </p:spPr>
        <p:txBody>
          <a:bodyPr>
            <a:normAutofit lnSpcReduction="10000"/>
          </a:bodyPr>
          <a:lstStyle/>
          <a:p>
            <a:endParaRPr lang="en-US" sz="2800" dirty="0" smtClean="0"/>
          </a:p>
          <a:p>
            <a:r>
              <a:rPr lang="en-US" sz="2800" dirty="0" smtClean="0"/>
              <a:t>Plagiarism </a:t>
            </a:r>
            <a:r>
              <a:rPr lang="en-US" sz="2800" dirty="0"/>
              <a:t>is the “reproduction of someone else’s words, ideas or findings and presenting them as one’s own without proper acknowledgement” (Undergraduate Course Handbook: 2008, p.24) </a:t>
            </a:r>
            <a:endParaRPr lang="en-US" sz="2800" dirty="0" smtClean="0"/>
          </a:p>
          <a:p>
            <a:r>
              <a:rPr lang="en-US" sz="2800" dirty="0" smtClean="0"/>
              <a:t>Using another person words or ideas.</a:t>
            </a:r>
          </a:p>
          <a:p>
            <a:r>
              <a:rPr lang="en-US" sz="2800" dirty="0" smtClean="0"/>
              <a:t>Using exact literature without citation.</a:t>
            </a:r>
          </a:p>
          <a:p>
            <a:r>
              <a:rPr lang="en-US" sz="2800" dirty="0" smtClean="0"/>
              <a:t>Not giving credit to the original creator/ not citing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plagiarism?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76200"/>
            <a:ext cx="2133600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164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800" dirty="0" smtClean="0"/>
              <a:t>Need to Pass a class/ Doesn’t want to fail</a:t>
            </a:r>
          </a:p>
          <a:p>
            <a:r>
              <a:rPr lang="en-US" sz="2800" dirty="0" smtClean="0"/>
              <a:t>No true understanding of the subject</a:t>
            </a:r>
          </a:p>
          <a:p>
            <a:r>
              <a:rPr lang="en-US" sz="2800" dirty="0" smtClean="0"/>
              <a:t>No interest in the subject area/ lack of interest</a:t>
            </a:r>
          </a:p>
          <a:p>
            <a:r>
              <a:rPr lang="en-US" sz="2800" dirty="0" smtClean="0"/>
              <a:t>Struggling academically</a:t>
            </a:r>
          </a:p>
          <a:p>
            <a:r>
              <a:rPr lang="en-US" sz="2800" dirty="0" smtClean="0"/>
              <a:t>Illiterate</a:t>
            </a:r>
          </a:p>
          <a:p>
            <a:r>
              <a:rPr lang="en-US" sz="2800" dirty="0" smtClean="0"/>
              <a:t> peer pressure</a:t>
            </a:r>
          </a:p>
          <a:p>
            <a:r>
              <a:rPr lang="en-US" sz="2800" dirty="0" smtClean="0"/>
              <a:t>Ignorance about plagiarism</a:t>
            </a:r>
          </a:p>
          <a:p>
            <a:r>
              <a:rPr lang="en-US" sz="2800" dirty="0" smtClean="0"/>
              <a:t>Do not know or understand how to cite information</a:t>
            </a:r>
          </a:p>
          <a:p>
            <a:r>
              <a:rPr lang="en-US" sz="2800" dirty="0" smtClean="0"/>
              <a:t>Not aware of laws and consequences</a:t>
            </a:r>
          </a:p>
          <a:p>
            <a:r>
              <a:rPr lang="en-US" sz="2000" dirty="0" smtClean="0"/>
              <a:t>Article:</a:t>
            </a:r>
            <a:endParaRPr lang="en-US" sz="2200" dirty="0" smtClean="0"/>
          </a:p>
          <a:p>
            <a:pPr marL="0" indent="0">
              <a:buNone/>
            </a:pPr>
            <a:r>
              <a:rPr lang="en-US" sz="1600" dirty="0" smtClean="0">
                <a:hlinkClick r:id="rId2"/>
              </a:rPr>
              <a:t>                       Survey: Many students say cheating's OK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you think student’s plagiarize?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00200"/>
            <a:ext cx="3962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4888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95400" y="1905000"/>
            <a:ext cx="3352800" cy="4525963"/>
          </a:xfrm>
        </p:spPr>
        <p:txBody>
          <a:bodyPr/>
          <a:lstStyle/>
          <a:p>
            <a:r>
              <a:rPr lang="en-US" dirty="0" smtClean="0"/>
              <a:t>Copy and paste</a:t>
            </a:r>
          </a:p>
          <a:p>
            <a:r>
              <a:rPr lang="en-US" dirty="0" smtClean="0"/>
              <a:t>Switch words</a:t>
            </a:r>
          </a:p>
          <a:p>
            <a:r>
              <a:rPr lang="en-US" dirty="0" smtClean="0"/>
              <a:t>Remix</a:t>
            </a:r>
          </a:p>
          <a:p>
            <a:r>
              <a:rPr lang="en-US" dirty="0" smtClean="0"/>
              <a:t>Recycle</a:t>
            </a:r>
          </a:p>
          <a:p>
            <a:r>
              <a:rPr lang="en-US" dirty="0" smtClean="0"/>
              <a:t>Re-tweet</a:t>
            </a:r>
          </a:p>
          <a:p>
            <a:r>
              <a:rPr lang="en-US" dirty="0" smtClean="0"/>
              <a:t>Copying lyric and music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8200" y="1583213"/>
            <a:ext cx="4038600" cy="4321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different types of plagiarism?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987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 smtClean="0">
                <a:hlinkClick r:id="rId2"/>
              </a:rPr>
              <a:t>Study </a:t>
            </a:r>
            <a:r>
              <a:rPr lang="en-US" dirty="0">
                <a:hlinkClick r:id="rId2"/>
              </a:rPr>
              <a:t>on High School Character and </a:t>
            </a:r>
            <a:r>
              <a:rPr lang="en-US" dirty="0" smtClean="0">
                <a:hlinkClick r:id="rId2"/>
              </a:rPr>
              <a:t>Adult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>
                <a:hlinkClick r:id="rId3" action="ppaction://hlinkfile"/>
              </a:rPr>
              <a:t>Pew Research Center found that 55 percent of university presidents surveyed thought plagiarism has increased over the past 10 </a:t>
            </a:r>
            <a:r>
              <a:rPr lang="en-US" dirty="0" smtClean="0">
                <a:hlinkClick r:id="rId3" action="ppaction://hlinkfile"/>
              </a:rPr>
              <a:t>years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4"/>
              </a:rPr>
              <a:t>The </a:t>
            </a:r>
            <a:r>
              <a:rPr lang="en-US" dirty="0">
                <a:hlinkClick r:id="rId4"/>
              </a:rPr>
              <a:t>Six Pillars of </a:t>
            </a:r>
            <a:r>
              <a:rPr lang="en-US" dirty="0" smtClean="0">
                <a:hlinkClick r:id="rId4"/>
              </a:rPr>
              <a:t>Character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                    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Plagiarism Increase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657601"/>
            <a:ext cx="2514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157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hlinkClick r:id="rId3"/>
              </a:rPr>
              <a:t>Evaluate your web resources</a:t>
            </a:r>
            <a:r>
              <a:rPr lang="en-US" sz="3200" dirty="0" smtClean="0"/>
              <a:t>.</a:t>
            </a:r>
          </a:p>
          <a:p>
            <a:r>
              <a:rPr lang="en-US" sz="3200" dirty="0" smtClean="0">
                <a:hlinkClick r:id="rId4"/>
              </a:rPr>
              <a:t>Evaluation wizard</a:t>
            </a:r>
            <a:endParaRPr lang="en-US" sz="3200" dirty="0" smtClean="0"/>
          </a:p>
          <a:p>
            <a:r>
              <a:rPr lang="en-US" sz="3200" dirty="0" smtClean="0"/>
              <a:t>Chose domains with reliable sources such as </a:t>
            </a:r>
            <a:r>
              <a:rPr lang="en-US" sz="3200" dirty="0" err="1" smtClean="0">
                <a:hlinkClick r:id="rId5"/>
              </a:rPr>
              <a:t>edu</a:t>
            </a:r>
            <a:r>
              <a:rPr lang="en-US" sz="3200" dirty="0" smtClean="0">
                <a:hlinkClick r:id="rId5"/>
              </a:rPr>
              <a:t>., </a:t>
            </a:r>
            <a:r>
              <a:rPr lang="en-US" sz="3200" dirty="0" err="1" smtClean="0">
                <a:hlinkClick r:id="rId5"/>
              </a:rPr>
              <a:t>gov.</a:t>
            </a:r>
            <a:r>
              <a:rPr lang="en-US" sz="3200" dirty="0" smtClean="0">
                <a:hlinkClick r:id="rId5"/>
              </a:rPr>
              <a:t> and org</a:t>
            </a:r>
            <a:r>
              <a:rPr lang="en-US" sz="3200" dirty="0" smtClean="0"/>
              <a:t>.  Be aware of your URL/unified resource locator.</a:t>
            </a:r>
          </a:p>
          <a:p>
            <a:r>
              <a:rPr lang="en-US" sz="3200" dirty="0" smtClean="0"/>
              <a:t> </a:t>
            </a:r>
            <a:r>
              <a:rPr lang="en-US" sz="3200" dirty="0" smtClean="0">
                <a:hlinkClick r:id="rId6"/>
              </a:rPr>
              <a:t>Citing your work</a:t>
            </a:r>
            <a:r>
              <a:rPr lang="en-US" sz="3200" dirty="0" smtClean="0"/>
              <a:t> / Online citation</a:t>
            </a:r>
          </a:p>
          <a:p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Avoid Plagiarism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417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1391</TotalTime>
  <Words>684</Words>
  <Application>Microsoft Office PowerPoint</Application>
  <PresentationFormat>On-screen Show (4:3)</PresentationFormat>
  <Paragraphs>113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PowerPoint Presentation</vt:lpstr>
      <vt:lpstr>Have you ever stolen something?</vt:lpstr>
      <vt:lpstr>Has someone ever stolen something from you?</vt:lpstr>
      <vt:lpstr>How would we gather evidence that students in Harry S Truman HS are plagiarizing? </vt:lpstr>
      <vt:lpstr>What is plagiarism?</vt:lpstr>
      <vt:lpstr>Why do you think student’s plagiarize? </vt:lpstr>
      <vt:lpstr>What are the different types of plagiarism?</vt:lpstr>
      <vt:lpstr>Plagiarism Increase  </vt:lpstr>
      <vt:lpstr>Avoid Plagiarism</vt:lpstr>
      <vt:lpstr>Why should students use the internet ethically?</vt:lpstr>
      <vt:lpstr>How can we change Plagiarism in our school?</vt:lpstr>
      <vt:lpstr>Let’s Reflect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Joe Montecalvo</cp:lastModifiedBy>
  <cp:revision>56</cp:revision>
  <dcterms:created xsi:type="dcterms:W3CDTF">2013-01-31T19:06:10Z</dcterms:created>
  <dcterms:modified xsi:type="dcterms:W3CDTF">2013-03-22T17:46:19Z</dcterms:modified>
</cp:coreProperties>
</file>