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1A22"/>
    <a:srgbClr val="9C8B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7" d="100"/>
          <a:sy n="67" d="100"/>
        </p:scale>
        <p:origin x="-10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200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269A8B9D-5DE1-2149-911C-F34A87035DEA}" type="datetimeFigureOut">
              <a:rPr lang="en-US" smtClean="0"/>
              <a:t>9/3/14</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A8B9D-5DE1-2149-911C-F34A87035DEA}"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14546-76E7-1D40-AFA0-21B24247B010}"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69A8B9D-5DE1-2149-911C-F34A87035DEA}"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14546-76E7-1D40-AFA0-21B24247B01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69A8B9D-5DE1-2149-911C-F34A87035DEA}"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14546-76E7-1D40-AFA0-21B24247B01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269A8B9D-5DE1-2149-911C-F34A87035DEA}" type="datetimeFigureOut">
              <a:rPr lang="en-US" smtClean="0"/>
              <a:t>9/3/14</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8E614546-76E7-1D40-AFA0-21B24247B0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69A8B9D-5DE1-2149-911C-F34A87035DEA}"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14546-76E7-1D40-AFA0-21B24247B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269A8B9D-5DE1-2149-911C-F34A87035DEA}" type="datetimeFigureOut">
              <a:rPr lang="en-US" smtClean="0"/>
              <a:t>9/3/14</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8E614546-76E7-1D40-AFA0-21B24247B010}"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9A8B9D-5DE1-2149-911C-F34A87035DEA}"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smtClean="0"/>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69A8B9D-5DE1-2149-911C-F34A87035DEA}"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14546-76E7-1D40-AFA0-21B24247B0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69A8B9D-5DE1-2149-911C-F34A87035DEA}" type="datetimeFigureOut">
              <a:rPr lang="en-US" smtClean="0"/>
              <a:t>9/3/14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14546-76E7-1D40-AFA0-21B24247B010}"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69A8B9D-5DE1-2149-911C-F34A87035DEA}" type="datetimeFigureOut">
              <a:rPr lang="en-US" smtClean="0"/>
              <a:t>9/3/14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14546-76E7-1D40-AFA0-21B24247B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A8B9D-5DE1-2149-911C-F34A87035DEA}" type="datetimeFigureOut">
              <a:rPr lang="en-US" smtClean="0"/>
              <a:t>9/3/14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14546-76E7-1D40-AFA0-21B24247B0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A8B9D-5DE1-2149-911C-F34A87035DEA}"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14546-76E7-1D40-AFA0-21B24247B0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269A8B9D-5DE1-2149-911C-F34A87035DEA}" type="datetimeFigureOut">
              <a:rPr lang="en-US" smtClean="0"/>
              <a:t>9/3/14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8E614546-76E7-1D40-AFA0-21B24247B0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physicalgeography.net/physgeoglos/g.html%23granit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discovery.com/tv-shows/other-shows/videos/assignment-discovery-shorts-the-ring-of-fire.htm" TargetMode="External"/><Relationship Id="rId4" Type="http://schemas.openxmlformats.org/officeDocument/2006/relationships/hyperlink" Target="http://www.discovery.com/tv-shows/curiosity/videos/tectonic-collision.htm" TargetMode="External"/><Relationship Id="rId5" Type="http://schemas.openxmlformats.org/officeDocument/2006/relationships/hyperlink" Target="http://www.discovery.com/tv-shows/other-shows/videos/assignment-discovery-shorts-hawaiis-volcanoes.htm" TargetMode="External"/><Relationship Id="rId6" Type="http://schemas.openxmlformats.org/officeDocument/2006/relationships/hyperlink" Target="http://www.discovery.com/tv-shows/other-shows/videos/assignment-discovery-shorts-tsunami-2004-how-it-happened.htm" TargetMode="External"/><Relationship Id="rId1" Type="http://schemas.openxmlformats.org/officeDocument/2006/relationships/slideLayout" Target="../slideLayouts/slideLayout5.xml"/><Relationship Id="rId2" Type="http://schemas.openxmlformats.org/officeDocument/2006/relationships/hyperlink" Target="http://www.discovery.com/video-topics/other/how-the-rockies-were-formed.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xwell.syr.edu/plegal/TIPS/solution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219200"/>
          </a:xfrm>
        </p:spPr>
        <p:txBody>
          <a:bodyPr>
            <a:normAutofit/>
          </a:bodyPr>
          <a:lstStyle/>
          <a:p>
            <a:r>
              <a:rPr lang="en-US" sz="6600" b="1" dirty="0" smtClean="0">
                <a:solidFill>
                  <a:srgbClr val="9C1A22"/>
                </a:solidFill>
                <a:effectLst>
                  <a:outerShdw blurRad="266700" dist="38100" dir="2700000" algn="br">
                    <a:srgbClr val="000000">
                      <a:alpha val="43000"/>
                    </a:srgbClr>
                  </a:outerShdw>
                </a:effectLst>
              </a:rPr>
              <a:t>Plate Tectonics</a:t>
            </a:r>
            <a:endParaRPr lang="en-US" sz="6600" b="1" dirty="0">
              <a:solidFill>
                <a:srgbClr val="9C1A22"/>
              </a:solidFill>
              <a:effectLst>
                <a:outerShdw blurRad="266700" dist="38100" dir="2700000" algn="br">
                  <a:srgbClr val="000000">
                    <a:alpha val="43000"/>
                  </a:srgbClr>
                </a:outerShdw>
              </a:effectLst>
            </a:endParaRPr>
          </a:p>
        </p:txBody>
      </p:sp>
      <p:pic>
        <p:nvPicPr>
          <p:cNvPr id="7" name="Picture 6" descr="aa_1344608184_1344608196_640x640-1.jpg"/>
          <p:cNvPicPr>
            <a:picLocks noChangeAspect="1"/>
          </p:cNvPicPr>
          <p:nvPr/>
        </p:nvPicPr>
        <p:blipFill>
          <a:blip r:embed="rId2"/>
          <a:stretch>
            <a:fillRect/>
          </a:stretch>
        </p:blipFill>
        <p:spPr>
          <a:xfrm>
            <a:off x="1219200" y="2209800"/>
            <a:ext cx="6426200" cy="3302238"/>
          </a:xfrm>
          <a:prstGeom prst="rect">
            <a:avLst/>
          </a:prstGeom>
        </p:spPr>
      </p:pic>
      <p:sp>
        <p:nvSpPr>
          <p:cNvPr id="8" name="TextBox 7"/>
          <p:cNvSpPr txBox="1"/>
          <p:nvPr/>
        </p:nvSpPr>
        <p:spPr>
          <a:xfrm>
            <a:off x="5715000" y="5867400"/>
            <a:ext cx="3429000" cy="646331"/>
          </a:xfrm>
          <a:prstGeom prst="rect">
            <a:avLst/>
          </a:prstGeom>
          <a:noFill/>
        </p:spPr>
        <p:txBody>
          <a:bodyPr wrap="square" rtlCol="0">
            <a:spAutoFit/>
          </a:bodyPr>
          <a:lstStyle/>
          <a:p>
            <a:r>
              <a:rPr lang="en-US" dirty="0" smtClean="0">
                <a:solidFill>
                  <a:srgbClr val="9C1A22"/>
                </a:solidFill>
              </a:rPr>
              <a:t>By: Ms. </a:t>
            </a:r>
            <a:r>
              <a:rPr lang="en-US" dirty="0" err="1" smtClean="0">
                <a:solidFill>
                  <a:srgbClr val="9C1A22"/>
                </a:solidFill>
              </a:rPr>
              <a:t>Vazouras</a:t>
            </a:r>
            <a:endParaRPr lang="en-US" dirty="0" smtClean="0">
              <a:solidFill>
                <a:srgbClr val="9C1A22"/>
              </a:solidFill>
            </a:endParaRPr>
          </a:p>
          <a:p>
            <a:r>
              <a:rPr lang="en-US" dirty="0" err="1" smtClean="0">
                <a:solidFill>
                  <a:srgbClr val="9C1A22"/>
                </a:solidFill>
              </a:rPr>
              <a:t>Dvazouras@schools.nyc.gov</a:t>
            </a:r>
            <a:endParaRPr lang="en-US" dirty="0" smtClean="0">
              <a:solidFill>
                <a:srgbClr val="9C1A22"/>
              </a:solidFill>
            </a:endParaRP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048871"/>
          </a:xfrm>
        </p:spPr>
        <p:txBody>
          <a:bodyPr/>
          <a:lstStyle/>
          <a:p>
            <a:r>
              <a:rPr lang="en-US" smtClean="0"/>
              <a:t>Steps of the PPA</a:t>
            </a:r>
            <a:endParaRPr lang="en-US" dirty="0"/>
          </a:p>
        </p:txBody>
      </p:sp>
      <p:sp>
        <p:nvSpPr>
          <p:cNvPr id="3" name="Content Placeholder 2"/>
          <p:cNvSpPr>
            <a:spLocks noGrp="1"/>
          </p:cNvSpPr>
          <p:nvPr>
            <p:ph idx="1"/>
          </p:nvPr>
        </p:nvSpPr>
        <p:spPr>
          <a:xfrm>
            <a:off x="498475" y="1524000"/>
            <a:ext cx="8147051" cy="4602163"/>
          </a:xfrm>
        </p:spPr>
        <p:txBody>
          <a:bodyPr/>
          <a:lstStyle/>
          <a:p>
            <a:r>
              <a:rPr lang="en-US" dirty="0" smtClean="0"/>
              <a:t>1. Defining the Social Problem.</a:t>
            </a:r>
          </a:p>
          <a:p>
            <a:r>
              <a:rPr lang="en-US" dirty="0" smtClean="0"/>
              <a:t>2. Gathering Evidence of the Problem.</a:t>
            </a:r>
          </a:p>
          <a:p>
            <a:r>
              <a:rPr lang="en-US" dirty="0" smtClean="0"/>
              <a:t>3. Identifying the Causes of the Problem.</a:t>
            </a:r>
          </a:p>
          <a:p>
            <a:r>
              <a:rPr lang="en-US" dirty="0" smtClean="0"/>
              <a:t>4. Evaluating Existing Public Policies.</a:t>
            </a:r>
          </a:p>
          <a:p>
            <a:r>
              <a:rPr lang="en-US" dirty="0" smtClean="0"/>
              <a:t>5. Developing Public Policy Solutions.</a:t>
            </a:r>
          </a:p>
          <a:p>
            <a:r>
              <a:rPr lang="en-US" dirty="0" smtClean="0"/>
              <a:t>6. Selecting the Best Public Policy Solution.</a:t>
            </a:r>
            <a:endParaRPr lang="en-US" dirty="0"/>
          </a:p>
        </p:txBody>
      </p:sp>
    </p:spTree>
  </p:cSld>
  <p:clrMapOvr>
    <a:masterClrMapping/>
  </p:clrMapOvr>
  <p:transition xmlns:p14="http://schemas.microsoft.com/office/powerpoint/2010/main">
    <p:check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97540" y="416859"/>
            <a:ext cx="3840480" cy="649941"/>
          </a:xfrm>
        </p:spPr>
        <p:txBody>
          <a:bodyPr/>
          <a:lstStyle/>
          <a:p>
            <a:r>
              <a:rPr lang="en-US" dirty="0" smtClean="0"/>
              <a:t>Problem:</a:t>
            </a:r>
            <a:endParaRPr lang="en-US" dirty="0"/>
          </a:p>
        </p:txBody>
      </p:sp>
      <p:sp>
        <p:nvSpPr>
          <p:cNvPr id="8" name="Content Placeholder 7"/>
          <p:cNvSpPr>
            <a:spLocks noGrp="1"/>
          </p:cNvSpPr>
          <p:nvPr>
            <p:ph idx="1"/>
          </p:nvPr>
        </p:nvSpPr>
        <p:spPr/>
        <p:txBody>
          <a:bodyPr/>
          <a:lstStyle/>
          <a:p>
            <a:endParaRPr lang="en-US" dirty="0"/>
          </a:p>
        </p:txBody>
      </p:sp>
      <p:sp>
        <p:nvSpPr>
          <p:cNvPr id="9" name="Text Placeholder 8"/>
          <p:cNvSpPr>
            <a:spLocks noGrp="1"/>
          </p:cNvSpPr>
          <p:nvPr>
            <p:ph type="body" sz="half" idx="2"/>
          </p:nvPr>
        </p:nvSpPr>
        <p:spPr>
          <a:xfrm>
            <a:off x="497540" y="1371600"/>
            <a:ext cx="4294992" cy="5029200"/>
          </a:xfrm>
        </p:spPr>
        <p:txBody>
          <a:bodyPr>
            <a:normAutofit/>
          </a:bodyPr>
          <a:lstStyle/>
          <a:p>
            <a:r>
              <a:rPr lang="en-US" sz="2400" dirty="0" smtClean="0"/>
              <a:t>Our continents lie on plates that are constantly shifting and causing earthquakes.  Knowing that this occurs, what will happen to the continents as they continue to shift and what does that mean for our ocean floors?</a:t>
            </a:r>
            <a:endParaRPr lang="en-US" sz="2400" dirty="0"/>
          </a:p>
        </p:txBody>
      </p:sp>
      <p:pic>
        <p:nvPicPr>
          <p:cNvPr id="12" name="Picture 11" descr="oceanoceanconverg.gif"/>
          <p:cNvPicPr>
            <a:picLocks noChangeAspect="1"/>
          </p:cNvPicPr>
          <p:nvPr/>
        </p:nvPicPr>
        <p:blipFill>
          <a:blip r:embed="rId2"/>
          <a:stretch>
            <a:fillRect/>
          </a:stretch>
        </p:blipFill>
        <p:spPr>
          <a:xfrm>
            <a:off x="4792532" y="1981200"/>
            <a:ext cx="4114800" cy="3048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prism dir="u"/>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edge">
                                      <p:cBhvr>
                                        <p:cTn id="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8475" y="94129"/>
            <a:ext cx="8147051" cy="820271"/>
          </a:xfrm>
        </p:spPr>
        <p:txBody>
          <a:bodyPr/>
          <a:lstStyle/>
          <a:p>
            <a:r>
              <a:rPr lang="en-US" sz="4000" dirty="0" smtClean="0"/>
              <a:t>A few things to think about</a:t>
            </a:r>
            <a:endParaRPr lang="en-US" sz="4000" dirty="0"/>
          </a:p>
        </p:txBody>
      </p:sp>
      <p:sp>
        <p:nvSpPr>
          <p:cNvPr id="6" name="Content Placeholder 5"/>
          <p:cNvSpPr>
            <a:spLocks noGrp="1"/>
          </p:cNvSpPr>
          <p:nvPr>
            <p:ph sz="half" idx="1"/>
          </p:nvPr>
        </p:nvSpPr>
        <p:spPr>
          <a:xfrm>
            <a:off x="498475" y="1371600"/>
            <a:ext cx="3840480" cy="4754563"/>
          </a:xfrm>
        </p:spPr>
        <p:txBody>
          <a:bodyPr>
            <a:normAutofit lnSpcReduction="10000"/>
          </a:bodyPr>
          <a:lstStyle/>
          <a:p>
            <a:r>
              <a:rPr lang="en-US" b="1" u="sng" dirty="0" smtClean="0">
                <a:solidFill>
                  <a:srgbClr val="9C1A22"/>
                </a:solidFill>
              </a:rPr>
              <a:t>Continental Plate</a:t>
            </a:r>
            <a:r>
              <a:rPr lang="en-US" dirty="0" smtClean="0"/>
              <a:t>- </a:t>
            </a:r>
            <a:r>
              <a:rPr lang="en-US" dirty="0" smtClean="0">
                <a:solidFill>
                  <a:srgbClr val="6D6452"/>
                </a:solidFill>
              </a:rPr>
              <a:t>A rigid, independent segment of the lithosphere is composed mainly of granite that floats composed of mainly of granite that floats on the viscous plastic asthenosphere and moves over the surface of the Earth.</a:t>
            </a:r>
            <a:r>
              <a:rPr lang="en-US" dirty="0" smtClean="0">
                <a:solidFill>
                  <a:srgbClr val="6D6452"/>
                </a:solidFill>
                <a:hlinkClick r:id="rId2"/>
              </a:rPr>
              <a:t> </a:t>
            </a:r>
            <a:endParaRPr lang="en-US" u="sng" dirty="0" smtClean="0">
              <a:solidFill>
                <a:srgbClr val="6D6452"/>
              </a:solidFill>
            </a:endParaRPr>
          </a:p>
          <a:p>
            <a:r>
              <a:rPr lang="en-US" b="1" u="sng" dirty="0" smtClean="0">
                <a:solidFill>
                  <a:srgbClr val="9C1A22"/>
                </a:solidFill>
              </a:rPr>
              <a:t>Continental Drift</a:t>
            </a:r>
            <a:r>
              <a:rPr lang="en-US" b="1" dirty="0" smtClean="0"/>
              <a:t>- </a:t>
            </a:r>
            <a:r>
              <a:rPr lang="en-US" dirty="0" smtClean="0"/>
              <a:t>Theory that suggests that the Earth's crust is composed of several continental plates that have the ability to move. </a:t>
            </a:r>
            <a:endParaRPr lang="en-US" u="sng" dirty="0">
              <a:solidFill>
                <a:srgbClr val="6D6452"/>
              </a:solidFill>
            </a:endParaRPr>
          </a:p>
        </p:txBody>
      </p:sp>
      <p:sp>
        <p:nvSpPr>
          <p:cNvPr id="7" name="Content Placeholder 6"/>
          <p:cNvSpPr>
            <a:spLocks noGrp="1"/>
          </p:cNvSpPr>
          <p:nvPr>
            <p:ph sz="half" idx="2"/>
          </p:nvPr>
        </p:nvSpPr>
        <p:spPr>
          <a:xfrm>
            <a:off x="4805046" y="1371600"/>
            <a:ext cx="3840480" cy="4754563"/>
          </a:xfrm>
        </p:spPr>
        <p:txBody>
          <a:bodyPr>
            <a:normAutofit lnSpcReduction="10000"/>
          </a:bodyPr>
          <a:lstStyle/>
          <a:p>
            <a:r>
              <a:rPr lang="en-US" b="1" u="sng" dirty="0" smtClean="0">
                <a:solidFill>
                  <a:srgbClr val="9C1A22"/>
                </a:solidFill>
              </a:rPr>
              <a:t>Sea-Floor Spreading</a:t>
            </a:r>
            <a:r>
              <a:rPr lang="en-US" dirty="0" smtClean="0"/>
              <a:t>-The process of oceanic crust creation and sea-floor movement that occurs at the mid-oceanic ridge.</a:t>
            </a:r>
            <a:endParaRPr lang="en-US" dirty="0"/>
          </a:p>
          <a:p>
            <a:r>
              <a:rPr lang="en-US" b="1" u="sng" dirty="0" smtClean="0">
                <a:solidFill>
                  <a:srgbClr val="9C1A22"/>
                </a:solidFill>
              </a:rPr>
              <a:t>Lithosphere</a:t>
            </a:r>
            <a:r>
              <a:rPr lang="en-US" b="1" dirty="0" smtClean="0"/>
              <a:t>- </a:t>
            </a:r>
            <a:r>
              <a:rPr lang="en-US" dirty="0" smtClean="0"/>
              <a:t>Is the solid inorganic portion of the Earth (composed of rocks, minerals, and elements).  It can be regarded as the outer surface and interior of the solid Earth. </a:t>
            </a:r>
          </a:p>
        </p:txBody>
      </p:sp>
    </p:spTree>
  </p:cSld>
  <p:clrMapOvr>
    <a:masterClrMapping/>
  </p:clrMapOvr>
  <mc:AlternateContent xmlns:mc="http://schemas.openxmlformats.org/markup-compatibility/2006" xmlns:p14="http://schemas.microsoft.com/office/powerpoint/2010/main">
    <mc:Choice Requires="p14">
      <p:transition>
        <p14:flip dir="l"/>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98475" y="94129"/>
            <a:ext cx="5749925" cy="896471"/>
          </a:xfrm>
        </p:spPr>
        <p:txBody>
          <a:bodyPr/>
          <a:lstStyle/>
          <a:p>
            <a:r>
              <a:rPr lang="en-US" dirty="0" smtClean="0">
                <a:solidFill>
                  <a:srgbClr val="9C1A22"/>
                </a:solidFill>
              </a:rPr>
              <a:t>Take a look at this!</a:t>
            </a:r>
            <a:endParaRPr lang="en-US" dirty="0">
              <a:solidFill>
                <a:srgbClr val="9C1A22"/>
              </a:solidFill>
            </a:endParaRPr>
          </a:p>
        </p:txBody>
      </p:sp>
      <p:sp>
        <p:nvSpPr>
          <p:cNvPr id="9" name="Content Placeholder 8"/>
          <p:cNvSpPr>
            <a:spLocks noGrp="1"/>
          </p:cNvSpPr>
          <p:nvPr>
            <p:ph sz="half" idx="1"/>
          </p:nvPr>
        </p:nvSpPr>
        <p:spPr>
          <a:xfrm>
            <a:off x="498474" y="1762125"/>
            <a:ext cx="8147051" cy="4364038"/>
          </a:xfrm>
        </p:spPr>
        <p:txBody>
          <a:bodyPr/>
          <a:lstStyle/>
          <a:p>
            <a:r>
              <a:rPr lang="en-US" dirty="0" smtClean="0">
                <a:hlinkClick r:id="rId2"/>
              </a:rPr>
              <a:t>How the Rockies were formed</a:t>
            </a:r>
            <a:endParaRPr lang="en-US" dirty="0" smtClean="0"/>
          </a:p>
          <a:p>
            <a:r>
              <a:rPr lang="en-US" dirty="0" smtClean="0">
                <a:hlinkClick r:id="rId3"/>
              </a:rPr>
              <a:t>The Ring of Fire</a:t>
            </a:r>
            <a:endParaRPr lang="en-US" dirty="0" smtClean="0"/>
          </a:p>
          <a:p>
            <a:r>
              <a:rPr lang="en-US" dirty="0" smtClean="0">
                <a:hlinkClick r:id="rId4"/>
              </a:rPr>
              <a:t>Tectonic Collision</a:t>
            </a:r>
            <a:endParaRPr lang="en-US" dirty="0" smtClean="0"/>
          </a:p>
          <a:p>
            <a:r>
              <a:rPr lang="en-US" dirty="0" smtClean="0">
                <a:hlinkClick r:id="rId5"/>
              </a:rPr>
              <a:t>Hawaii's Volcanoes</a:t>
            </a:r>
            <a:endParaRPr lang="en-US" dirty="0" smtClean="0"/>
          </a:p>
          <a:p>
            <a:r>
              <a:rPr lang="en-US" dirty="0" smtClean="0">
                <a:hlinkClick r:id="rId6"/>
              </a:rPr>
              <a:t>Tsunami 2004</a:t>
            </a:r>
            <a:endParaRPr lang="en-US" dirty="0" smtClean="0"/>
          </a:p>
          <a:p>
            <a:endParaRPr lang="en-US" dirty="0" smtClean="0"/>
          </a:p>
          <a:p>
            <a:pPr>
              <a:buNone/>
            </a:pPr>
            <a:r>
              <a:rPr lang="en-US" dirty="0" smtClean="0"/>
              <a:t>For each short video clip, you are to write down three problems /issues that are posed. </a:t>
            </a:r>
          </a:p>
        </p:txBody>
      </p:sp>
    </p:spTree>
  </p:cSld>
  <p:clrMapOvr>
    <a:masterClrMapping/>
  </p:clrMapOvr>
  <mc:AlternateContent xmlns:mc="http://schemas.openxmlformats.org/markup-compatibility/2006" xmlns:p14="http://schemas.microsoft.com/office/powerpoint/2010/main">
    <mc:Choice Requires="p14">
      <p:transition>
        <p14:prism dir="d"/>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fade">
                                      <p:cBhvr>
                                        <p:cTn id="42" dur="1000"/>
                                        <p:tgtEl>
                                          <p:spTgt spid="9">
                                            <p:txEl>
                                              <p:pRg st="6" end="6"/>
                                            </p:txEl>
                                          </p:spTgt>
                                        </p:tgtEl>
                                      </p:cBhvr>
                                    </p:animEffect>
                                    <p:anim calcmode="lin" valueType="num">
                                      <p:cBhvr>
                                        <p:cTn id="43"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8475" y="94129"/>
            <a:ext cx="8147051" cy="1201271"/>
          </a:xfrm>
        </p:spPr>
        <p:txBody>
          <a:bodyPr/>
          <a:lstStyle/>
          <a:p>
            <a:r>
              <a:rPr lang="en-US" dirty="0" smtClean="0">
                <a:solidFill>
                  <a:srgbClr val="9C1A22"/>
                </a:solidFill>
              </a:rPr>
              <a:t>Your Task</a:t>
            </a:r>
            <a:endParaRPr lang="en-US" dirty="0">
              <a:solidFill>
                <a:srgbClr val="9C1A22"/>
              </a:solidFill>
            </a:endParaRPr>
          </a:p>
        </p:txBody>
      </p:sp>
      <p:sp>
        <p:nvSpPr>
          <p:cNvPr id="6" name="Content Placeholder 5"/>
          <p:cNvSpPr>
            <a:spLocks noGrp="1"/>
          </p:cNvSpPr>
          <p:nvPr>
            <p:ph idx="1"/>
          </p:nvPr>
        </p:nvSpPr>
        <p:spPr/>
        <p:txBody>
          <a:bodyPr/>
          <a:lstStyle/>
          <a:p>
            <a:r>
              <a:rPr lang="en-US" sz="3200" dirty="0" smtClean="0"/>
              <a:t>Your task is to develop a </a:t>
            </a:r>
            <a:r>
              <a:rPr lang="en-US" sz="3200" b="1" u="sng" dirty="0" smtClean="0">
                <a:solidFill>
                  <a:srgbClr val="9C1A22"/>
                </a:solidFill>
                <a:hlinkClick r:id="rId2"/>
              </a:rPr>
              <a:t>Public Policy</a:t>
            </a:r>
            <a:r>
              <a:rPr lang="en-US" sz="3200" dirty="0" smtClean="0">
                <a:solidFill>
                  <a:srgbClr val="9C1A22"/>
                </a:solidFill>
                <a:hlinkClick r:id="rId2"/>
              </a:rPr>
              <a:t> </a:t>
            </a:r>
            <a:r>
              <a:rPr lang="en-US" sz="3200" dirty="0" smtClean="0"/>
              <a:t>using prior knowledge and what you have learned from the video clips to describe how continental drift can be prevented and how our ocean floors can stop from spreading.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3"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3"/>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5216525" cy="1452283"/>
          </a:xfrm>
        </p:spPr>
        <p:txBody>
          <a:bodyPr/>
          <a:lstStyle/>
          <a:p>
            <a:r>
              <a:rPr lang="en-US" dirty="0" smtClean="0"/>
              <a:t>Partner Work</a:t>
            </a:r>
            <a:endParaRPr lang="en-US" dirty="0"/>
          </a:p>
        </p:txBody>
      </p:sp>
      <p:pic>
        <p:nvPicPr>
          <p:cNvPr id="5" name="Content Placeholder 4"/>
          <p:cNvPicPr>
            <a:picLocks noGrp="1" noChangeAspect="1"/>
          </p:cNvPicPr>
          <p:nvPr>
            <p:ph idx="1"/>
          </p:nvPr>
        </p:nvPicPr>
        <p:blipFill>
          <a:blip r:embed="rId2"/>
          <a:srcRect t="29074" b="29074"/>
          <a:stretch>
            <a:fillRect/>
          </a:stretch>
        </p:blipFill>
        <p:spPr>
          <a:xfrm>
            <a:off x="6172200" y="141195"/>
            <a:ext cx="2320925" cy="1840006"/>
          </a:xfrm>
        </p:spPr>
      </p:pic>
      <p:sp>
        <p:nvSpPr>
          <p:cNvPr id="6" name="TextBox 5"/>
          <p:cNvSpPr txBox="1"/>
          <p:nvPr/>
        </p:nvSpPr>
        <p:spPr>
          <a:xfrm>
            <a:off x="498475" y="2590800"/>
            <a:ext cx="8112125" cy="1938992"/>
          </a:xfrm>
          <a:prstGeom prst="rect">
            <a:avLst/>
          </a:prstGeom>
          <a:noFill/>
        </p:spPr>
        <p:txBody>
          <a:bodyPr wrap="square" rtlCol="0">
            <a:spAutoFit/>
          </a:bodyPr>
          <a:lstStyle/>
          <a:p>
            <a:r>
              <a:rPr lang="en-US" sz="3000" dirty="0" smtClean="0">
                <a:solidFill>
                  <a:schemeClr val="tx1">
                    <a:lumMod val="75000"/>
                    <a:lumOff val="25000"/>
                  </a:schemeClr>
                </a:solidFill>
              </a:rPr>
              <a:t>Discuss and make a list with your partner  on the possible ways continental drift can be prevented and how our ocean floors can stop spreading.</a:t>
            </a:r>
            <a:endParaRPr lang="en-US" sz="3000" dirty="0">
              <a:solidFill>
                <a:schemeClr val="tx1">
                  <a:lumMod val="75000"/>
                  <a:lumOff val="25000"/>
                </a:schemeClr>
              </a:solidFill>
            </a:endParaRPr>
          </a:p>
        </p:txBody>
      </p:sp>
    </p:spTree>
    <p:extLst>
      <p:ext uri="{BB962C8B-B14F-4D97-AF65-F5344CB8AC3E}">
        <p14:creationId xmlns:p14="http://schemas.microsoft.com/office/powerpoint/2010/main" val="385885507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6">
                                            <p:txEl>
                                              <p:pRg st="0" end="0"/>
                                            </p:txEl>
                                          </p:spTgt>
                                        </p:tgtEl>
                                        <p:attrNameLst>
                                          <p:attrName>r</p:attrName>
                                        </p:attrNameLst>
                                      </p:cBhvr>
                                    </p:animRot>
                                    <p:animRot by="-240000">
                                      <p:cBhvr>
                                        <p:cTn id="7" dur="200" fill="hold">
                                          <p:stCondLst>
                                            <p:cond delay="200"/>
                                          </p:stCondLst>
                                        </p:cTn>
                                        <p:tgtEl>
                                          <p:spTgt spid="6">
                                            <p:txEl>
                                              <p:pRg st="0" end="0"/>
                                            </p:txEl>
                                          </p:spTgt>
                                        </p:tgtEl>
                                        <p:attrNameLst>
                                          <p:attrName>r</p:attrName>
                                        </p:attrNameLst>
                                      </p:cBhvr>
                                    </p:animRot>
                                    <p:animRot by="240000">
                                      <p:cBhvr>
                                        <p:cTn id="8" dur="200" fill="hold">
                                          <p:stCondLst>
                                            <p:cond delay="400"/>
                                          </p:stCondLst>
                                        </p:cTn>
                                        <p:tgtEl>
                                          <p:spTgt spid="6">
                                            <p:txEl>
                                              <p:pRg st="0" end="0"/>
                                            </p:txEl>
                                          </p:spTgt>
                                        </p:tgtEl>
                                        <p:attrNameLst>
                                          <p:attrName>r</p:attrName>
                                        </p:attrNameLst>
                                      </p:cBhvr>
                                    </p:animRot>
                                    <p:animRot by="-240000">
                                      <p:cBhvr>
                                        <p:cTn id="9" dur="200" fill="hold">
                                          <p:stCondLst>
                                            <p:cond delay="600"/>
                                          </p:stCondLst>
                                        </p:cTn>
                                        <p:tgtEl>
                                          <p:spTgt spid="6">
                                            <p:txEl>
                                              <p:pRg st="0" end="0"/>
                                            </p:txEl>
                                          </p:spTgt>
                                        </p:tgtEl>
                                        <p:attrNameLst>
                                          <p:attrName>r</p:attrName>
                                        </p:attrNameLst>
                                      </p:cBhvr>
                                    </p:animRot>
                                    <p:animRot by="120000">
                                      <p:cBhvr>
                                        <p:cTn id="10" dur="200" fill="hold">
                                          <p:stCondLst>
                                            <p:cond delay="80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 Solution</a:t>
            </a:r>
            <a:endParaRPr lang="en-US" dirty="0"/>
          </a:p>
        </p:txBody>
      </p:sp>
      <p:sp>
        <p:nvSpPr>
          <p:cNvPr id="3" name="Content Placeholder 2"/>
          <p:cNvSpPr>
            <a:spLocks noGrp="1"/>
          </p:cNvSpPr>
          <p:nvPr>
            <p:ph idx="1"/>
          </p:nvPr>
        </p:nvSpPr>
        <p:spPr/>
        <p:txBody>
          <a:bodyPr>
            <a:normAutofit/>
          </a:bodyPr>
          <a:lstStyle/>
          <a:p>
            <a:pPr marL="0" indent="0">
              <a:buNone/>
            </a:pPr>
            <a:r>
              <a:rPr lang="en-US" sz="3500" dirty="0" smtClean="0"/>
              <a:t>From your list, come up with possible solutions for continental drift and seafloor spreading.</a:t>
            </a:r>
            <a:endParaRPr lang="en-US" sz="3500" dirty="0"/>
          </a:p>
        </p:txBody>
      </p:sp>
      <p:pic>
        <p:nvPicPr>
          <p:cNvPr id="5" name="Picture 4"/>
          <p:cNvPicPr>
            <a:picLocks noChangeAspect="1"/>
          </p:cNvPicPr>
          <p:nvPr/>
        </p:nvPicPr>
        <p:blipFill>
          <a:blip r:embed="rId2"/>
          <a:stretch>
            <a:fillRect/>
          </a:stretch>
        </p:blipFill>
        <p:spPr>
          <a:xfrm>
            <a:off x="4014640" y="3657600"/>
            <a:ext cx="4660900" cy="2959100"/>
          </a:xfrm>
          <a:prstGeom prst="rect">
            <a:avLst/>
          </a:prstGeom>
        </p:spPr>
      </p:pic>
    </p:spTree>
    <p:extLst>
      <p:ext uri="{BB962C8B-B14F-4D97-AF65-F5344CB8AC3E}">
        <p14:creationId xmlns:p14="http://schemas.microsoft.com/office/powerpoint/2010/main" val="4084455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70518 0.16956 L -0.70518 0.09739 " pathEditMode="relative" rAng="0" ptsTypes="AA">
                                      <p:cBhvr>
                                        <p:cTn id="6" dur="250" accel="50000" decel="50000" autoRev="1" fill="hold">
                                          <p:stCondLst>
                                            <p:cond delay="0"/>
                                          </p:stCondLst>
                                        </p:cTn>
                                        <p:tgtEl>
                                          <p:spTgt spid="3">
                                            <p:txEl>
                                              <p:pRg st="0" end="0"/>
                                            </p:txEl>
                                          </p:spTgt>
                                        </p:tgtEl>
                                        <p:attrNameLst>
                                          <p:attrName>ppt_x</p:attrName>
                                          <p:attrName>ppt_y</p:attrName>
                                        </p:attrNameLst>
                                      </p:cBhvr>
                                      <p:rCtr x="0" y="-3609"/>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mph" presetSubtype="0" fill="hold" grpId="1" nodeType="clickEffect">
                                  <p:stCondLst>
                                    <p:cond delay="0"/>
                                  </p:stCondLst>
                                  <p:iterate type="lt">
                                    <p:tmPct val="0"/>
                                  </p:iterate>
                                  <p:childTnLst>
                                    <p:anim calcmode="discrete" valueType="str">
                                      <p:cBhvr>
                                        <p:cTn id="14"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81000"/>
            <a:ext cx="6435725" cy="1452283"/>
          </a:xfrm>
        </p:spPr>
        <p:txBody>
          <a:bodyPr/>
          <a:lstStyle/>
          <a:p>
            <a:r>
              <a:rPr lang="en-US" dirty="0" smtClean="0"/>
              <a:t>Select the Best Solution</a:t>
            </a:r>
            <a:endParaRPr lang="en-US" dirty="0"/>
          </a:p>
        </p:txBody>
      </p:sp>
      <p:sp>
        <p:nvSpPr>
          <p:cNvPr id="3" name="Content Placeholder 2"/>
          <p:cNvSpPr>
            <a:spLocks noGrp="1"/>
          </p:cNvSpPr>
          <p:nvPr>
            <p:ph idx="1"/>
          </p:nvPr>
        </p:nvSpPr>
        <p:spPr>
          <a:xfrm>
            <a:off x="498475" y="2362200"/>
            <a:ext cx="8147051" cy="3230562"/>
          </a:xfrm>
        </p:spPr>
        <p:txBody>
          <a:bodyPr>
            <a:normAutofit/>
          </a:bodyPr>
          <a:lstStyle/>
          <a:p>
            <a:r>
              <a:rPr lang="en-US" sz="3500" dirty="0" smtClean="0"/>
              <a:t>Choose one of the solutions that you believe </a:t>
            </a:r>
            <a:r>
              <a:rPr lang="en-US" sz="3500" dirty="0"/>
              <a:t>i</a:t>
            </a:r>
            <a:r>
              <a:rPr lang="en-US" sz="3500" dirty="0" smtClean="0"/>
              <a:t>s the best one that solves this Public Policy Issue.</a:t>
            </a:r>
            <a:endParaRPr lang="en-US" sz="3500" dirty="0"/>
          </a:p>
        </p:txBody>
      </p:sp>
      <p:pic>
        <p:nvPicPr>
          <p:cNvPr id="4" name="Picture 3"/>
          <p:cNvPicPr>
            <a:picLocks noChangeAspect="1"/>
          </p:cNvPicPr>
          <p:nvPr/>
        </p:nvPicPr>
        <p:blipFill>
          <a:blip r:embed="rId2"/>
          <a:stretch>
            <a:fillRect/>
          </a:stretch>
        </p:blipFill>
        <p:spPr>
          <a:xfrm>
            <a:off x="1047750" y="4411662"/>
            <a:ext cx="2857500" cy="2362200"/>
          </a:xfrm>
          <a:prstGeom prst="rect">
            <a:avLst/>
          </a:prstGeom>
        </p:spPr>
      </p:pic>
      <p:pic>
        <p:nvPicPr>
          <p:cNvPr id="5" name="Picture 4"/>
          <p:cNvPicPr>
            <a:picLocks noChangeAspect="1"/>
          </p:cNvPicPr>
          <p:nvPr/>
        </p:nvPicPr>
        <p:blipFill>
          <a:blip r:embed="rId3"/>
          <a:stretch>
            <a:fillRect/>
          </a:stretch>
        </p:blipFill>
        <p:spPr>
          <a:xfrm>
            <a:off x="7162800" y="352669"/>
            <a:ext cx="1651000" cy="1836160"/>
          </a:xfrm>
          <a:prstGeom prst="rect">
            <a:avLst/>
          </a:prstGeom>
        </p:spPr>
      </p:pic>
    </p:spTree>
    <p:extLst>
      <p:ext uri="{BB962C8B-B14F-4D97-AF65-F5344CB8AC3E}">
        <p14:creationId xmlns:p14="http://schemas.microsoft.com/office/powerpoint/2010/main" val="2782190647"/>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majorFont>
      <a:minorFont>
        <a:latin typeface="Book Antiqua"/>
        <a:ea typeface=""/>
        <a:cs typeface=""/>
        <a:font script="Jpan" typeface="ＭＳ 明朝"/>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110</TotalTime>
  <Words>381</Words>
  <Application>Microsoft Macintosh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Saddle</vt:lpstr>
      <vt:lpstr>Plate Tectonics</vt:lpstr>
      <vt:lpstr>Steps of the PPA</vt:lpstr>
      <vt:lpstr>Problem:</vt:lpstr>
      <vt:lpstr>A few things to think about</vt:lpstr>
      <vt:lpstr>Take a look at this!</vt:lpstr>
      <vt:lpstr>Your Task</vt:lpstr>
      <vt:lpstr>Partner Work</vt:lpstr>
      <vt:lpstr>Develop a Solution</vt:lpstr>
      <vt:lpstr>Select the Best Solution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 Tectonics</dc:title>
  <dc:creator>NYCDOE Schools</dc:creator>
  <cp:lastModifiedBy>Demetra Vazouras</cp:lastModifiedBy>
  <cp:revision>14</cp:revision>
  <dcterms:created xsi:type="dcterms:W3CDTF">2014-08-25T17:01:42Z</dcterms:created>
  <dcterms:modified xsi:type="dcterms:W3CDTF">2014-09-04T01:04:20Z</dcterms:modified>
</cp:coreProperties>
</file>