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7" r:id="rId2"/>
    <p:sldId id="256" r:id="rId3"/>
    <p:sldId id="258" r:id="rId4"/>
    <p:sldId id="270" r:id="rId5"/>
    <p:sldId id="261" r:id="rId6"/>
    <p:sldId id="268" r:id="rId7"/>
    <p:sldId id="259" r:id="rId8"/>
    <p:sldId id="262" r:id="rId9"/>
    <p:sldId id="266" r:id="rId10"/>
    <p:sldId id="265" r:id="rId11"/>
    <p:sldId id="26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83" autoAdjust="0"/>
    <p:restoredTop sz="94660"/>
  </p:normalViewPr>
  <p:slideViewPr>
    <p:cSldViewPr snapToGrid="0" snapToObjects="1">
      <p:cViewPr>
        <p:scale>
          <a:sx n="70" d="100"/>
          <a:sy n="70" d="100"/>
        </p:scale>
        <p:origin x="-9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D00E83-73A9-4165-A970-5AEB43C51FFB}" type="datetimeFigureOut">
              <a:rPr lang="en-US" smtClean="0"/>
              <a:pPr/>
              <a:t>10/1/2014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891327-39C5-4D78-93EF-7B1D37D101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891327-39C5-4D78-93EF-7B1D37D1014B}"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891327-39C5-4D78-93EF-7B1D37D1014B}"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20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80D86A5E-CDBA-F140-B09B-22918D5203AB}" type="datetimeFigureOut">
              <a:rPr lang="en-US" smtClean="0"/>
              <a:pPr/>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EA39A-1106-3947-B7D9-1ADE3241328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D86A5E-CDBA-F140-B09B-22918D5203AB}" type="datetimeFigureOut">
              <a:rPr lang="en-US" smtClean="0"/>
              <a:pPr/>
              <a:t>10/1/2014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EA39A-1106-3947-B7D9-1ADE32413285}"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0D86A5E-CDBA-F140-B09B-22918D5203AB}" type="datetimeFigureOut">
              <a:rPr lang="en-US" smtClean="0"/>
              <a:pPr/>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EA39A-1106-3947-B7D9-1ADE3241328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0D86A5E-CDBA-F140-B09B-22918D5203AB}" type="datetimeFigureOut">
              <a:rPr lang="en-US" smtClean="0"/>
              <a:pPr/>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EA39A-1106-3947-B7D9-1ADE3241328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0D86A5E-CDBA-F140-B09B-22918D5203AB}" type="datetimeFigureOut">
              <a:rPr lang="en-US" smtClean="0"/>
              <a:pPr/>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EA39A-1106-3947-B7D9-1ADE3241328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80D86A5E-CDBA-F140-B09B-22918D5203AB}" type="datetimeFigureOut">
              <a:rPr lang="en-US" smtClean="0"/>
              <a:pPr/>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EA39A-1106-3947-B7D9-1ADE32413285}"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D86A5E-CDBA-F140-B09B-22918D5203AB}" type="datetimeFigureOut">
              <a:rPr lang="en-US" smtClean="0"/>
              <a:pPr/>
              <a:t>10/1/2014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EA39A-1106-3947-B7D9-1ADE3241328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0D86A5E-CDBA-F140-B09B-22918D5203AB}" type="datetimeFigureOut">
              <a:rPr lang="en-US" smtClean="0"/>
              <a:pPr/>
              <a:t>10/1/2014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EA39A-1106-3947-B7D9-1ADE3241328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0D86A5E-CDBA-F140-B09B-22918D5203AB}" type="datetimeFigureOut">
              <a:rPr lang="en-US" smtClean="0"/>
              <a:pPr/>
              <a:t>10/1/2014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AEA39A-1106-3947-B7D9-1ADE3241328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0D86A5E-CDBA-F140-B09B-22918D5203AB}" type="datetimeFigureOut">
              <a:rPr lang="en-US" smtClean="0"/>
              <a:pPr/>
              <a:t>10/1/2014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AEA39A-1106-3947-B7D9-1ADE3241328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D86A5E-CDBA-F140-B09B-22918D5203AB}" type="datetimeFigureOut">
              <a:rPr lang="en-US" smtClean="0"/>
              <a:pPr/>
              <a:t>10/1/2014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AEA39A-1106-3947-B7D9-1ADE3241328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D86A5E-CDBA-F140-B09B-22918D5203AB}" type="datetimeFigureOut">
              <a:rPr lang="en-US" smtClean="0"/>
              <a:pPr/>
              <a:t>10/1/2014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EA39A-1106-3947-B7D9-1ADE3241328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80D86A5E-CDBA-F140-B09B-22918D5203AB}" type="datetimeFigureOut">
              <a:rPr lang="en-US" smtClean="0"/>
              <a:pPr/>
              <a:t>10/1/2014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0AEA39A-1106-3947-B7D9-1ADE3241328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2.maxwell.syr.edu/plegal/ppae/step3a.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cisd-k12.org/Page/1190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2.maxwell.syr.edu/plegal/ppae/step5a.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2.maxwell.syr.edu/plegal/ppae/step2a.html" TargetMode="External"/><Relationship Id="rId7" Type="http://schemas.openxmlformats.org/officeDocument/2006/relationships/hyperlink" Target="http://www2.maxwell.syr.edu/plegal/ppae/step6a.html" TargetMode="External"/><Relationship Id="rId2" Type="http://schemas.openxmlformats.org/officeDocument/2006/relationships/hyperlink" Target="http://www2.maxwell.syr.edu/plegal/ppae/step1a.html" TargetMode="External"/><Relationship Id="rId1" Type="http://schemas.openxmlformats.org/officeDocument/2006/relationships/slideLayout" Target="../slideLayouts/slideLayout1.xml"/><Relationship Id="rId6" Type="http://schemas.openxmlformats.org/officeDocument/2006/relationships/hyperlink" Target="http://www2.maxwell.syr.edu/plegal/ppae/step5a.html" TargetMode="External"/><Relationship Id="rId5" Type="http://schemas.openxmlformats.org/officeDocument/2006/relationships/hyperlink" Target="http://www2.maxwell.syr.edu/plegal/ppae/step4a.html" TargetMode="External"/><Relationship Id="rId4" Type="http://schemas.openxmlformats.org/officeDocument/2006/relationships/hyperlink" Target="http://www2.maxwell.syr.edu/plegal/ppae/step3a.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8.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hyperlink" Target="http://www.google.com/url?sa=i&amp;rct=j&amp;q=&amp;esrc=s&amp;frm=1&amp;source=images&amp;cd=&amp;cad=rja&amp;uact=8&amp;docid=4f2vYYmHs6p1sM&amp;tbnid=b1F6v7afz3ZtBM:&amp;ved=0CAcQjRw&amp;url=http://finalprojectstudy.blogspot.com/&amp;ei=H48sVM2qIZPhsASQtYLIDA&amp;bvm=bv.76477589,d.aWw&amp;psig=AFQjCNHSOXxE7uqGSLwwur-vUDFORQpTrg&amp;ust=1412292711714135"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2.maxwell.syr.edu/plegal/ppae/step1a.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blog.careerfutura.com/study-habits-learning-techniques-strategies/" TargetMode="External"/><Relationship Id="rId2" Type="http://schemas.openxmlformats.org/officeDocument/2006/relationships/hyperlink" Target="http://www.bookrags.com/articles/16.html" TargetMode="External"/><Relationship Id="rId1" Type="http://schemas.openxmlformats.org/officeDocument/2006/relationships/slideLayout" Target="../slideLayouts/slideLayout2.xml"/><Relationship Id="rId4" Type="http://schemas.openxmlformats.org/officeDocument/2006/relationships/hyperlink" Target="http://www2.maxwell.syr.edu/plegal/ppae/step2a.html"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www.google.com/url?sa=t&amp;rct=j&amp;q=&amp;esrc=s&amp;frm=1&amp;source=web&amp;cd=7&amp;cad=rja&amp;uact=8&amp;ved=0CEcQFjAG&amp;url=http://www.williamgladdenfoundation.org/images/Image/user/Study%20Habits.doc&amp;ei=coUsVMumKIa4yQTo6IGoCA&amp;usg=AFQjCNG1j5CpYVz8qPZoWQQwlMulwQq"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0424" y="4042661"/>
            <a:ext cx="2866029" cy="1484682"/>
          </a:xfrm>
        </p:spPr>
        <p:txBody>
          <a:bodyPr>
            <a:normAutofit fontScale="90000"/>
          </a:bodyPr>
          <a:lstStyle/>
          <a:p>
            <a:pPr algn="l"/>
            <a:r>
              <a:rPr lang="en-US" dirty="0" smtClean="0"/>
              <a:t/>
            </a:r>
            <a:br>
              <a:rPr lang="en-US" dirty="0" smtClean="0"/>
            </a:br>
            <a:r>
              <a:rPr lang="en-US" sz="2700" dirty="0" smtClean="0"/>
              <a:t>by: Mrs. </a:t>
            </a:r>
            <a:r>
              <a:rPr lang="en-US" sz="2700" dirty="0" err="1" smtClean="0"/>
              <a:t>Narain</a:t>
            </a:r>
            <a:r>
              <a:rPr lang="en-US" sz="2700" dirty="0" smtClean="0"/>
              <a:t/>
            </a:r>
            <a:br>
              <a:rPr lang="en-US" sz="2700" dirty="0" smtClean="0"/>
            </a:br>
            <a:r>
              <a:rPr lang="en-US" sz="2700" dirty="0" smtClean="0"/>
              <a:t>I.S.126Q</a:t>
            </a:r>
            <a:r>
              <a:rPr lang="en-US" sz="1778" dirty="0" smtClean="0"/>
              <a:t/>
            </a:r>
            <a:br>
              <a:rPr lang="en-US" sz="1778" dirty="0" smtClean="0"/>
            </a:br>
            <a:r>
              <a:rPr lang="en-US" sz="1778" dirty="0" smtClean="0"/>
              <a:t>anarain2@schools.nyc.gov</a:t>
            </a:r>
            <a:endParaRPr lang="en-US" sz="1778" dirty="0"/>
          </a:p>
        </p:txBody>
      </p:sp>
      <p:pic>
        <p:nvPicPr>
          <p:cNvPr id="7" name="Picture 6"/>
          <p:cNvPicPr>
            <a:picLocks noChangeAspect="1"/>
          </p:cNvPicPr>
          <p:nvPr/>
        </p:nvPicPr>
        <p:blipFill>
          <a:blip r:embed="rId2"/>
          <a:stretch>
            <a:fillRect/>
          </a:stretch>
        </p:blipFill>
        <p:spPr>
          <a:xfrm>
            <a:off x="232012" y="246452"/>
            <a:ext cx="5533571" cy="602034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solidFill>
                  <a:srgbClr val="C00000"/>
                </a:solidFill>
              </a:rPr>
              <a:t>Identify the Causes (Step 3)</a:t>
            </a:r>
            <a:endParaRPr lang="en-US" dirty="0">
              <a:solidFill>
                <a:srgbClr val="C00000"/>
              </a:solidFill>
            </a:endParaRPr>
          </a:p>
        </p:txBody>
      </p:sp>
      <p:sp>
        <p:nvSpPr>
          <p:cNvPr id="2" name="Content Placeholder 1"/>
          <p:cNvSpPr>
            <a:spLocks noGrp="1"/>
          </p:cNvSpPr>
          <p:nvPr>
            <p:ph idx="1"/>
          </p:nvPr>
        </p:nvSpPr>
        <p:spPr>
          <a:xfrm>
            <a:off x="457200" y="1481328"/>
            <a:ext cx="8229600" cy="3786708"/>
          </a:xfrm>
        </p:spPr>
        <p:txBody>
          <a:bodyPr>
            <a:normAutofit/>
          </a:bodyPr>
          <a:lstStyle/>
          <a:p>
            <a:pPr marL="624078" indent="-514350">
              <a:buFont typeface="+mj-lt"/>
              <a:buAutoNum type="arabicPeriod"/>
            </a:pPr>
            <a:endParaRPr lang="en-US" dirty="0" smtClean="0"/>
          </a:p>
          <a:p>
            <a:pPr marL="624078" indent="-514350">
              <a:buFont typeface="+mj-lt"/>
              <a:buAutoNum type="arabicPeriod"/>
            </a:pPr>
            <a:endParaRPr lang="en-US" dirty="0" smtClean="0"/>
          </a:p>
          <a:p>
            <a:pPr algn="ctr">
              <a:buNone/>
            </a:pPr>
            <a:r>
              <a:rPr lang="en-US" dirty="0" smtClean="0">
                <a:latin typeface="Tahoma"/>
              </a:rPr>
              <a:t>Here ‘s an example of the worksheet you’ll be using  </a:t>
            </a:r>
          </a:p>
          <a:p>
            <a:pPr algn="ctr">
              <a:buNone/>
            </a:pPr>
            <a:r>
              <a:rPr lang="en-US" dirty="0" smtClean="0">
                <a:latin typeface="Tahoma"/>
              </a:rPr>
              <a:t>to identify the causes of poor study habits of students. </a:t>
            </a:r>
          </a:p>
          <a:p>
            <a:pPr algn="ctr">
              <a:buNone/>
            </a:pPr>
            <a:r>
              <a:rPr lang="en-US" dirty="0" smtClean="0">
                <a:latin typeface="Tahoma"/>
              </a:rPr>
              <a:t>See link below. </a:t>
            </a:r>
          </a:p>
          <a:p>
            <a:pPr algn="ctr">
              <a:lnSpc>
                <a:spcPct val="115000"/>
              </a:lnSpc>
              <a:spcBef>
                <a:spcPts val="0"/>
              </a:spcBef>
              <a:buClr>
                <a:srgbClr val="000000"/>
              </a:buClr>
              <a:buNone/>
              <a:tabLst>
                <a:tab pos="457200" algn="l"/>
              </a:tabLst>
              <a:defRPr/>
            </a:pPr>
            <a:r>
              <a:rPr lang="en-US" u="sng" dirty="0" smtClean="0">
                <a:solidFill>
                  <a:srgbClr val="333399"/>
                </a:solidFill>
                <a:latin typeface="Footlight MT Light"/>
                <a:ea typeface="Times New Roman"/>
                <a:cs typeface="Arial"/>
                <a:hlinkClick r:id="rId2"/>
              </a:rPr>
              <a:t>Identify the Causes</a:t>
            </a:r>
            <a:r>
              <a:rPr lang="en-US" dirty="0" smtClean="0">
                <a:noFill/>
                <a:latin typeface="Book Antiqua"/>
                <a:ea typeface="Times New Roman"/>
                <a:cs typeface="Arial"/>
                <a:hlinkClick r:id="rId2"/>
              </a:rPr>
              <a:t> </a:t>
            </a:r>
            <a:endParaRPr lang="en-US" dirty="0" smtClean="0">
              <a:noFill/>
              <a:latin typeface="Book Antiqua"/>
              <a:ea typeface="Times New Roman"/>
              <a:cs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9275" y="107576"/>
            <a:ext cx="8042276" cy="902358"/>
          </a:xfrm>
        </p:spPr>
        <p:txBody>
          <a:bodyPr/>
          <a:lstStyle/>
          <a:p>
            <a:pPr algn="ctr"/>
            <a:r>
              <a:rPr lang="en-US" dirty="0" smtClean="0">
                <a:solidFill>
                  <a:srgbClr val="C00000"/>
                </a:solidFill>
              </a:rPr>
              <a:t>Develop Solutions</a:t>
            </a:r>
            <a:endParaRPr lang="en-US" dirty="0">
              <a:solidFill>
                <a:srgbClr val="C00000"/>
              </a:solidFill>
            </a:endParaRPr>
          </a:p>
        </p:txBody>
      </p:sp>
      <p:sp>
        <p:nvSpPr>
          <p:cNvPr id="2" name="Content Placeholder 1"/>
          <p:cNvSpPr>
            <a:spLocks noGrp="1"/>
          </p:cNvSpPr>
          <p:nvPr>
            <p:ph idx="1"/>
          </p:nvPr>
        </p:nvSpPr>
        <p:spPr>
          <a:xfrm>
            <a:off x="457200" y="1241946"/>
            <a:ext cx="8229600" cy="4765345"/>
          </a:xfrm>
        </p:spPr>
        <p:txBody>
          <a:bodyPr>
            <a:normAutofit/>
          </a:bodyPr>
          <a:lstStyle/>
          <a:p>
            <a:pPr marL="624078" indent="-514350">
              <a:buFont typeface="+mj-lt"/>
              <a:buAutoNum type="arabicPeriod"/>
            </a:pPr>
            <a:r>
              <a:rPr lang="en-US" dirty="0" smtClean="0"/>
              <a:t>Now that you have defined the problem, work with your group to develop solutions to the problem. </a:t>
            </a:r>
          </a:p>
          <a:p>
            <a:pPr marL="624078" indent="-514350">
              <a:buFont typeface="+mj-lt"/>
              <a:buAutoNum type="arabicPeriod"/>
            </a:pPr>
            <a:r>
              <a:rPr lang="en-US" dirty="0" smtClean="0">
                <a:hlinkClick r:id="rId3"/>
              </a:rPr>
              <a:t>http://www.gcisd-k12.org/Page/11908</a:t>
            </a:r>
            <a:endParaRPr lang="en-US" dirty="0" smtClean="0"/>
          </a:p>
          <a:p>
            <a:pPr marL="624078" indent="-514350">
              <a:buFont typeface="+mj-lt"/>
              <a:buAutoNum type="arabicPeriod"/>
            </a:pPr>
            <a:r>
              <a:rPr lang="en-US" dirty="0" smtClean="0">
                <a:solidFill>
                  <a:srgbClr val="0070C0"/>
                </a:solidFill>
              </a:rPr>
              <a:t>Each group will present their solutions to the class by making book marks with good study habits.</a:t>
            </a:r>
          </a:p>
          <a:p>
            <a:pPr marL="624078" indent="-514350" algn="ctr">
              <a:buNone/>
            </a:pPr>
            <a:r>
              <a:rPr lang="en-US" dirty="0" smtClean="0"/>
              <a:t>The following link is an example of the worksheet you will be using to develop your solutions as a Public Policy Analyst.</a:t>
            </a:r>
          </a:p>
          <a:p>
            <a:pPr marL="624078" indent="-514350" algn="ctr">
              <a:buNone/>
            </a:pPr>
            <a:r>
              <a:rPr lang="en-US" u="sng" dirty="0" smtClean="0">
                <a:solidFill>
                  <a:srgbClr val="333399"/>
                </a:solidFill>
                <a:latin typeface="Footlight MT Light"/>
                <a:ea typeface="Times New Roman"/>
                <a:cs typeface="Arial"/>
                <a:hlinkClick r:id="rId4"/>
              </a:rPr>
              <a:t>Develop Solutions</a:t>
            </a:r>
            <a:r>
              <a:rPr lang="en-US" dirty="0" smtClean="0">
                <a:solidFill>
                  <a:srgbClr val="333399"/>
                </a:solidFill>
                <a:latin typeface="Book Antiqua"/>
                <a:ea typeface="Times New Roman"/>
                <a:cs typeface="Arial"/>
                <a:hlinkClick r:id="rId4"/>
              </a:rPr>
              <a:t> </a:t>
            </a:r>
            <a:endParaRPr lang="en-US" dirty="0" smtClean="0">
              <a:solidFill>
                <a:srgbClr val="333399"/>
              </a:solidFill>
              <a:latin typeface="Book Antiqua"/>
              <a:ea typeface="Times New Roman"/>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6256"/>
            <a:ext cx="7772400" cy="1281349"/>
          </a:xfrm>
        </p:spPr>
        <p:txBody>
          <a:bodyPr>
            <a:normAutofit fontScale="90000"/>
          </a:bodyPr>
          <a:lstStyle/>
          <a:p>
            <a:pPr algn="ctr"/>
            <a:r>
              <a:rPr lang="en-US" sz="3600" dirty="0" smtClean="0">
                <a:effectLst/>
              </a:rPr>
              <a:t/>
            </a:r>
            <a:br>
              <a:rPr lang="en-US" sz="3600" dirty="0" smtClean="0">
                <a:effectLst/>
              </a:rPr>
            </a:br>
            <a:r>
              <a:rPr lang="en-US" sz="3600" dirty="0" smtClean="0">
                <a:effectLst/>
              </a:rPr>
              <a:t>Follow these steps to become a</a:t>
            </a:r>
            <a:br>
              <a:rPr lang="en-US" sz="3600" dirty="0" smtClean="0">
                <a:effectLst/>
              </a:rPr>
            </a:br>
            <a:r>
              <a:rPr lang="en-US" sz="3600" dirty="0" smtClean="0">
                <a:effectLst/>
              </a:rPr>
              <a:t>Public Policy Analyst:</a:t>
            </a:r>
            <a:endParaRPr lang="en-US" sz="3600" dirty="0">
              <a:effectLst/>
            </a:endParaRPr>
          </a:p>
        </p:txBody>
      </p:sp>
      <p:sp>
        <p:nvSpPr>
          <p:cNvPr id="3" name="Subtitle 2"/>
          <p:cNvSpPr>
            <a:spLocks noGrp="1"/>
          </p:cNvSpPr>
          <p:nvPr>
            <p:ph type="subTitle" idx="1"/>
          </p:nvPr>
        </p:nvSpPr>
        <p:spPr>
          <a:xfrm>
            <a:off x="873456" y="1487605"/>
            <a:ext cx="7369791" cy="4995083"/>
          </a:xfrm>
        </p:spPr>
        <p:txBody>
          <a:bodyPr>
            <a:noAutofit/>
          </a:bodyPr>
          <a:lstStyle/>
          <a:p>
            <a:pPr algn="l">
              <a:lnSpc>
                <a:spcPct val="115000"/>
              </a:lnSpc>
              <a:spcBef>
                <a:spcPts val="0"/>
              </a:spcBef>
              <a:buClr>
                <a:srgbClr val="000000"/>
              </a:buClr>
              <a:tabLst>
                <a:tab pos="457200" algn="l"/>
              </a:tabLst>
              <a:defRPr/>
            </a:pPr>
            <a:r>
              <a:rPr lang="en-US" sz="2400" dirty="0">
                <a:latin typeface="Footlight MT Light"/>
                <a:ea typeface="Times New Roman"/>
                <a:cs typeface="Arial"/>
                <a:hlinkClick r:id="rId2"/>
              </a:rPr>
              <a:t>Define the Problem</a:t>
            </a:r>
            <a:r>
              <a:rPr lang="en-US" sz="2400" dirty="0">
                <a:latin typeface="Book Antiqua"/>
                <a:ea typeface="Times New Roman"/>
                <a:cs typeface="Arial"/>
                <a:hlinkClick r:id="rId2"/>
              </a:rPr>
              <a:t> </a:t>
            </a:r>
            <a:endParaRPr lang="en-US" sz="2400" dirty="0">
              <a:latin typeface="Book Antiqua"/>
              <a:ea typeface="Times New Roman"/>
              <a:cs typeface="Arial"/>
            </a:endParaRPr>
          </a:p>
          <a:p>
            <a:pPr algn="l">
              <a:lnSpc>
                <a:spcPct val="115000"/>
              </a:lnSpc>
              <a:spcBef>
                <a:spcPts val="0"/>
              </a:spcBef>
              <a:buClr>
                <a:srgbClr val="000000"/>
              </a:buClr>
              <a:tabLst>
                <a:tab pos="457200" algn="l"/>
              </a:tabLst>
              <a:defRPr/>
            </a:pPr>
            <a:endParaRPr lang="en-US" sz="2400" dirty="0">
              <a:noFill/>
              <a:latin typeface="Arial"/>
              <a:ea typeface="Times New Roman"/>
              <a:cs typeface="Times New Roman"/>
            </a:endParaRPr>
          </a:p>
          <a:p>
            <a:pPr algn="l">
              <a:lnSpc>
                <a:spcPct val="115000"/>
              </a:lnSpc>
              <a:spcBef>
                <a:spcPts val="0"/>
              </a:spcBef>
              <a:buClr>
                <a:srgbClr val="000000"/>
              </a:buClr>
              <a:tabLst>
                <a:tab pos="457200" algn="l"/>
              </a:tabLst>
              <a:defRPr/>
            </a:pPr>
            <a:r>
              <a:rPr lang="en-US" sz="2400" u="sng" dirty="0">
                <a:solidFill>
                  <a:srgbClr val="333399"/>
                </a:solidFill>
                <a:latin typeface="Footlight MT Light"/>
                <a:ea typeface="Times New Roman"/>
                <a:cs typeface="Arial"/>
                <a:hlinkClick r:id="rId3"/>
              </a:rPr>
              <a:t>Gather the Evidence</a:t>
            </a:r>
            <a:r>
              <a:rPr lang="en-US" sz="2400" dirty="0">
                <a:noFill/>
                <a:latin typeface="Book Antiqua"/>
                <a:ea typeface="Times New Roman"/>
                <a:cs typeface="Arial"/>
                <a:hlinkClick r:id="rId3"/>
              </a:rPr>
              <a:t> </a:t>
            </a:r>
            <a:endParaRPr lang="en-US" sz="2400" dirty="0">
              <a:noFill/>
              <a:latin typeface="Book Antiqua"/>
              <a:ea typeface="Times New Roman"/>
              <a:cs typeface="Arial"/>
            </a:endParaRPr>
          </a:p>
          <a:p>
            <a:pPr algn="l">
              <a:lnSpc>
                <a:spcPct val="115000"/>
              </a:lnSpc>
              <a:spcBef>
                <a:spcPts val="0"/>
              </a:spcBef>
              <a:buClr>
                <a:srgbClr val="000000"/>
              </a:buClr>
              <a:tabLst>
                <a:tab pos="457200" algn="l"/>
              </a:tabLst>
              <a:defRPr/>
            </a:pPr>
            <a:endParaRPr lang="en-US" sz="2400" dirty="0">
              <a:noFill/>
              <a:latin typeface="Arial"/>
              <a:ea typeface="Times New Roman"/>
              <a:cs typeface="Times New Roman"/>
            </a:endParaRPr>
          </a:p>
          <a:p>
            <a:pPr algn="l">
              <a:lnSpc>
                <a:spcPct val="115000"/>
              </a:lnSpc>
              <a:spcBef>
                <a:spcPts val="0"/>
              </a:spcBef>
              <a:buClr>
                <a:srgbClr val="000000"/>
              </a:buClr>
              <a:tabLst>
                <a:tab pos="457200" algn="l"/>
              </a:tabLst>
              <a:defRPr/>
            </a:pPr>
            <a:r>
              <a:rPr lang="en-US" sz="2400" u="sng" dirty="0">
                <a:solidFill>
                  <a:srgbClr val="333399"/>
                </a:solidFill>
                <a:latin typeface="Footlight MT Light"/>
                <a:ea typeface="Times New Roman"/>
                <a:cs typeface="Arial"/>
                <a:hlinkClick r:id="rId4"/>
              </a:rPr>
              <a:t>Identify the Causes</a:t>
            </a:r>
            <a:r>
              <a:rPr lang="en-US" sz="2400" dirty="0">
                <a:noFill/>
                <a:latin typeface="Book Antiqua"/>
                <a:ea typeface="Times New Roman"/>
                <a:cs typeface="Arial"/>
                <a:hlinkClick r:id="rId4"/>
              </a:rPr>
              <a:t> </a:t>
            </a:r>
            <a:endParaRPr lang="en-US" sz="2400" dirty="0">
              <a:noFill/>
              <a:latin typeface="Book Antiqua"/>
              <a:ea typeface="Times New Roman"/>
              <a:cs typeface="Arial"/>
            </a:endParaRPr>
          </a:p>
          <a:p>
            <a:pPr algn="l">
              <a:lnSpc>
                <a:spcPct val="115000"/>
              </a:lnSpc>
              <a:spcBef>
                <a:spcPts val="0"/>
              </a:spcBef>
              <a:buClr>
                <a:srgbClr val="000000"/>
              </a:buClr>
              <a:tabLst>
                <a:tab pos="457200" algn="l"/>
              </a:tabLst>
              <a:defRPr/>
            </a:pPr>
            <a:endParaRPr lang="en-US" sz="2400" dirty="0">
              <a:noFill/>
              <a:latin typeface="Arial"/>
              <a:ea typeface="Times New Roman"/>
              <a:cs typeface="Times New Roman"/>
            </a:endParaRPr>
          </a:p>
          <a:p>
            <a:pPr algn="l">
              <a:lnSpc>
                <a:spcPct val="115000"/>
              </a:lnSpc>
              <a:spcBef>
                <a:spcPts val="0"/>
              </a:spcBef>
              <a:buClr>
                <a:srgbClr val="000000"/>
              </a:buClr>
              <a:tabLst>
                <a:tab pos="457200" algn="l"/>
              </a:tabLst>
              <a:defRPr/>
            </a:pPr>
            <a:r>
              <a:rPr lang="en-US" sz="2400" u="sng" dirty="0">
                <a:solidFill>
                  <a:srgbClr val="333399"/>
                </a:solidFill>
                <a:latin typeface="Footlight MT Light"/>
                <a:ea typeface="Times New Roman"/>
                <a:cs typeface="Arial"/>
                <a:hlinkClick r:id="rId5"/>
              </a:rPr>
              <a:t>Evaluate an Existing Policy</a:t>
            </a:r>
            <a:r>
              <a:rPr lang="en-US" sz="2400" dirty="0">
                <a:noFill/>
                <a:latin typeface="Book Antiqua"/>
                <a:ea typeface="Times New Roman"/>
                <a:cs typeface="Arial"/>
                <a:hlinkClick r:id="rId5"/>
              </a:rPr>
              <a:t> </a:t>
            </a:r>
            <a:endParaRPr lang="en-US" sz="2400" dirty="0">
              <a:noFill/>
              <a:latin typeface="Book Antiqua"/>
              <a:ea typeface="Times New Roman"/>
              <a:cs typeface="Arial"/>
            </a:endParaRPr>
          </a:p>
          <a:p>
            <a:pPr algn="l">
              <a:lnSpc>
                <a:spcPct val="115000"/>
              </a:lnSpc>
              <a:spcBef>
                <a:spcPts val="0"/>
              </a:spcBef>
              <a:buClr>
                <a:srgbClr val="000000"/>
              </a:buClr>
              <a:tabLst>
                <a:tab pos="457200" algn="l"/>
              </a:tabLst>
              <a:defRPr/>
            </a:pPr>
            <a:endParaRPr lang="en-US" sz="2400" dirty="0">
              <a:noFill/>
              <a:latin typeface="Arial"/>
              <a:ea typeface="Times New Roman"/>
              <a:cs typeface="Times New Roman"/>
            </a:endParaRPr>
          </a:p>
          <a:p>
            <a:pPr algn="l">
              <a:lnSpc>
                <a:spcPct val="115000"/>
              </a:lnSpc>
              <a:spcBef>
                <a:spcPts val="0"/>
              </a:spcBef>
              <a:buClr>
                <a:srgbClr val="000000"/>
              </a:buClr>
              <a:tabLst>
                <a:tab pos="457200" algn="l"/>
              </a:tabLst>
              <a:defRPr/>
            </a:pPr>
            <a:r>
              <a:rPr lang="en-US" sz="2400" u="sng" dirty="0">
                <a:solidFill>
                  <a:srgbClr val="333399"/>
                </a:solidFill>
                <a:latin typeface="Footlight MT Light"/>
                <a:ea typeface="Times New Roman"/>
                <a:cs typeface="Arial"/>
                <a:hlinkClick r:id="rId6"/>
              </a:rPr>
              <a:t>Develop Solutions</a:t>
            </a:r>
            <a:r>
              <a:rPr lang="en-US" sz="2400" dirty="0">
                <a:solidFill>
                  <a:srgbClr val="333399"/>
                </a:solidFill>
                <a:latin typeface="Book Antiqua"/>
                <a:ea typeface="Times New Roman"/>
                <a:cs typeface="Arial"/>
                <a:hlinkClick r:id="rId6"/>
              </a:rPr>
              <a:t> </a:t>
            </a:r>
            <a:endParaRPr lang="en-US" sz="2400" dirty="0">
              <a:solidFill>
                <a:srgbClr val="333399"/>
              </a:solidFill>
              <a:latin typeface="Book Antiqua"/>
              <a:ea typeface="Times New Roman"/>
              <a:cs typeface="Arial"/>
            </a:endParaRPr>
          </a:p>
          <a:p>
            <a:pPr algn="l">
              <a:lnSpc>
                <a:spcPct val="115000"/>
              </a:lnSpc>
              <a:spcBef>
                <a:spcPts val="0"/>
              </a:spcBef>
              <a:buClr>
                <a:srgbClr val="000000"/>
              </a:buClr>
              <a:tabLst>
                <a:tab pos="457200" algn="l"/>
              </a:tabLst>
              <a:defRPr/>
            </a:pPr>
            <a:endParaRPr lang="en-US" sz="2400" dirty="0">
              <a:noFill/>
              <a:latin typeface="Arial"/>
              <a:ea typeface="Times New Roman"/>
              <a:cs typeface="Times New Roman"/>
            </a:endParaRPr>
          </a:p>
          <a:p>
            <a:pPr algn="l">
              <a:lnSpc>
                <a:spcPct val="115000"/>
              </a:lnSpc>
              <a:spcBef>
                <a:spcPts val="0"/>
              </a:spcBef>
              <a:spcAft>
                <a:spcPts val="1000"/>
              </a:spcAft>
              <a:defRPr/>
            </a:pPr>
            <a:r>
              <a:rPr lang="en-US" sz="2400" u="sng" dirty="0">
                <a:solidFill>
                  <a:srgbClr val="333399"/>
                </a:solidFill>
                <a:latin typeface="Footlight MT Light"/>
                <a:ea typeface="Times New Roman"/>
                <a:cs typeface="Times New Roman"/>
                <a:hlinkClick r:id="rId7"/>
              </a:rPr>
              <a:t>Select the Best Solution (Feasibility vs. Effectiveness</a:t>
            </a:r>
            <a:r>
              <a:rPr lang="en-US" sz="2400" u="sng" dirty="0" smtClean="0">
                <a:solidFill>
                  <a:srgbClr val="333399"/>
                </a:solidFill>
                <a:latin typeface="Footlight MT Light"/>
                <a:ea typeface="Times New Roman"/>
                <a:cs typeface="Times New Roman"/>
                <a:hlinkClick r:id="rId7"/>
              </a:rPr>
              <a:t>)</a:t>
            </a:r>
            <a:endParaRPr lang="en-US" sz="2400" dirty="0">
              <a:latin typeface="Arial"/>
              <a:ea typeface="Times New Roman"/>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C00000"/>
                </a:solidFill>
              </a:rPr>
              <a:t>Do you prepare for tests?</a:t>
            </a:r>
            <a:endParaRPr lang="en-US" dirty="0">
              <a:solidFill>
                <a:srgbClr val="C00000"/>
              </a:solidFill>
            </a:endParaRPr>
          </a:p>
        </p:txBody>
      </p:sp>
      <p:sp>
        <p:nvSpPr>
          <p:cNvPr id="3" name="Content Placeholder 2"/>
          <p:cNvSpPr>
            <a:spLocks noGrp="1"/>
          </p:cNvSpPr>
          <p:nvPr>
            <p:ph idx="1"/>
          </p:nvPr>
        </p:nvSpPr>
        <p:spPr/>
        <p:txBody>
          <a:bodyPr>
            <a:normAutofit/>
          </a:bodyPr>
          <a:lstStyle/>
          <a:p>
            <a:pPr marL="624078" indent="-514350">
              <a:buFont typeface="+mj-lt"/>
              <a:buAutoNum type="arabicPeriod"/>
            </a:pPr>
            <a:endParaRPr lang="en-US" dirty="0" smtClean="0"/>
          </a:p>
          <a:p>
            <a:pPr marL="624078" indent="-514350">
              <a:buFont typeface="+mj-lt"/>
              <a:buAutoNum type="arabicPeriod"/>
            </a:pPr>
            <a:r>
              <a:rPr lang="en-US" dirty="0" smtClean="0"/>
              <a:t>What are your study habits?</a:t>
            </a:r>
            <a:endParaRPr lang="en-US" dirty="0" smtClean="0">
              <a:solidFill>
                <a:srgbClr val="0070C0"/>
              </a:solidFill>
            </a:endParaRPr>
          </a:p>
          <a:p>
            <a:pPr marL="624078" indent="-514350">
              <a:buFont typeface="+mj-lt"/>
              <a:buAutoNum type="arabicPeriod"/>
            </a:pPr>
            <a:r>
              <a:rPr lang="en-US" dirty="0" smtClean="0">
                <a:solidFill>
                  <a:srgbClr val="0070C0"/>
                </a:solidFill>
              </a:rPr>
              <a:t>Why is it important to study for your exams?</a:t>
            </a:r>
            <a:endParaRPr lang="en-US" dirty="0" smtClean="0"/>
          </a:p>
          <a:p>
            <a:pPr marL="624078" indent="-514350">
              <a:buFont typeface="+mj-lt"/>
              <a:buAutoNum type="arabicPeriod"/>
            </a:pPr>
            <a:r>
              <a:rPr lang="en-US" dirty="0" smtClean="0"/>
              <a:t>Look at the following graphs and statements about study habits and discuss with your group members what you have observed</a:t>
            </a:r>
            <a:r>
              <a:rPr lang="en-US" dirty="0" smtClean="0"/>
              <a:t>.</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
            </a:r>
            <a:br>
              <a:rPr lang="en-US" sz="2800" b="1" dirty="0" smtClean="0"/>
            </a:br>
            <a:r>
              <a:rPr lang="en-US" sz="2800" b="1" dirty="0" smtClean="0"/>
              <a:t/>
            </a:r>
            <a:br>
              <a:rPr lang="en-US" sz="2800" b="1" dirty="0" smtClean="0"/>
            </a:br>
            <a:r>
              <a:rPr lang="en-US" sz="2800" b="1" dirty="0" smtClean="0"/>
              <a:t>WHAT IS MEANT BY “POOR STUDY HABITS?”</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sz="1800" dirty="0" smtClean="0">
                <a:solidFill>
                  <a:srgbClr val="FF0000"/>
                </a:solidFill>
              </a:rPr>
              <a:t>Students who have poor study habits usually read without recognizing meaning or skim so quickly they miss important facts.  </a:t>
            </a:r>
          </a:p>
          <a:p>
            <a:pPr>
              <a:buNone/>
            </a:pPr>
            <a:r>
              <a:rPr lang="en-US" sz="1800" dirty="0" smtClean="0"/>
              <a:t>		They also may be careless, messy in their paperwork, or tend to overlook or skip problems and tasks.  </a:t>
            </a:r>
          </a:p>
          <a:p>
            <a:pPr>
              <a:buNone/>
            </a:pPr>
            <a:r>
              <a:rPr lang="en-US" sz="1800" dirty="0" smtClean="0"/>
              <a:t>	</a:t>
            </a:r>
            <a:r>
              <a:rPr lang="en-US" sz="1800" dirty="0" smtClean="0">
                <a:solidFill>
                  <a:srgbClr val="FF0000"/>
                </a:solidFill>
              </a:rPr>
              <a:t>	Students with poor study habits are easily distracted, do not stick to a task, daydream or try to study while watching television or listening to music.  </a:t>
            </a:r>
          </a:p>
          <a:p>
            <a:pPr>
              <a:buNone/>
            </a:pPr>
            <a:r>
              <a:rPr lang="en-US" sz="1800" dirty="0" smtClean="0"/>
              <a:t>		They rarely ask meaningful questions or they constantly ask questions just to avoid getting to their assignments.  </a:t>
            </a:r>
          </a:p>
          <a:p>
            <a:pPr>
              <a:buNone/>
            </a:pPr>
            <a:r>
              <a:rPr lang="en-US" sz="1800" dirty="0" smtClean="0"/>
              <a:t>		</a:t>
            </a:r>
            <a:r>
              <a:rPr lang="en-US" sz="1800" dirty="0" smtClean="0">
                <a:solidFill>
                  <a:srgbClr val="FF0000"/>
                </a:solidFill>
              </a:rPr>
              <a:t>Many poor students have never received help to learn “how to study</a:t>
            </a:r>
            <a:r>
              <a:rPr lang="en-US" sz="1800" dirty="0" smtClean="0">
                <a:solidFill>
                  <a:srgbClr val="FF0000"/>
                </a:solidFill>
              </a:rPr>
              <a:t>.”</a:t>
            </a:r>
            <a:endParaRPr lang="en-US" sz="1800" dirty="0" smtClean="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www2.open.ac.uk/students/skillsforstudy/img/reviewing-to-reinforce-memory.gif"/>
          <p:cNvPicPr>
            <a:picLocks noChangeAspect="1" noChangeArrowheads="1"/>
          </p:cNvPicPr>
          <p:nvPr/>
        </p:nvPicPr>
        <p:blipFill>
          <a:blip r:embed="rId2"/>
          <a:srcRect/>
          <a:stretch>
            <a:fillRect/>
          </a:stretch>
        </p:blipFill>
        <p:spPr bwMode="auto">
          <a:xfrm>
            <a:off x="941696" y="815011"/>
            <a:ext cx="3985146" cy="2706396"/>
          </a:xfrm>
          <a:prstGeom prst="rect">
            <a:avLst/>
          </a:prstGeom>
          <a:noFill/>
        </p:spPr>
      </p:pic>
      <p:pic>
        <p:nvPicPr>
          <p:cNvPr id="11266" name="Picture 2" descr="shutterstock_129020582"/>
          <p:cNvPicPr>
            <a:picLocks noChangeAspect="1" noChangeArrowheads="1"/>
          </p:cNvPicPr>
          <p:nvPr/>
        </p:nvPicPr>
        <p:blipFill>
          <a:blip r:embed="rId3"/>
          <a:srcRect/>
          <a:stretch>
            <a:fillRect/>
          </a:stretch>
        </p:blipFill>
        <p:spPr bwMode="auto">
          <a:xfrm>
            <a:off x="5341581" y="815011"/>
            <a:ext cx="3201917" cy="2401438"/>
          </a:xfrm>
          <a:prstGeom prst="rect">
            <a:avLst/>
          </a:prstGeom>
          <a:noFill/>
        </p:spPr>
      </p:pic>
      <p:sp>
        <p:nvSpPr>
          <p:cNvPr id="11270" name="AutoShape 6" descr="data:image/jpeg;base64,/9j/4AAQSkZJRgABAQAAAQABAAD/2wCEAAkGBxQREhUUExQUFhUVFxwaFxcVGBgaHxwbHB4YIRweHRsYHSggHCAlGxgaJDElKCorLi8uGB8zODMsNyotLiwBCgoKDg0OGxAQGiwmICUsLS8sLC0vLS4wLTQsLi0sLywsNCw2LC4sNCwsNywsLCwsLCwsLCwsLCwsLCwrLCwsLP/AABEIAJ4AzAMBIgACEQEDEQH/xAAcAAACAgMBAQAAAAAAAAAAAAAABgUHAQMEAgj/xABAEAACAgAFAgUCAwYDBgYDAAABAgMRAAQSITEFQQYTIlFhMnEUQoEHI1KRobGS0fAWM2KiweEVU3KCsvFDw9L/xAAaAQEAAwEBAQAAAAAAAAAAAAAAAgMEAQUG/8QAKxEAAgIBAwMDBAEFAAAAAAAAAAECAxEEEiExQVEFE2EUInGxgSMyQsHw/9oADAMBAAIRAxEAPwC8ceGlUEAkAngE817e+PRxRv7Rsh53VpI8xN5LSQx/gZnLBI3DDUNvpJO2rsSMAXngwt9Y8QjpsGX/ABIkkeR0hLRgbyFdybIoEg4nzOoOnULFbWL342+TgDbgJxzwZ6N60SI17jSymx7ijviE8edamyeSmny4iaSJdRWQn6e5pTd7/bADHgwueDOu+f0/L5id0DyJqYmlF2eATsNsTWbz8UVeZIiXxrZVv7aj84A6cGOXMRx5iJlJ1RyqQSp5VhWzL8HkYrT9hsmjK5qbMSsXGY8lnlkYgiMDT9bUPVI/GALVwXjXLOqgsxAUckkAD9TjiTqCZhHGWniZgK1KyyBSbosFPFj9awBIXgvCJ+zDr002VnfOSqZI8y6MxIVRsp0jsALoYnOvZ3Nh8t+DSKSN5P37u1aY9t1rnbVvvuAO9gBgwYXMt4jL9SkyPlACOFZfM1bnUQANOnbv39sSme6zBAyLNNFGz/QHdVLfYE74A78GDBgAwYMGADBgwYAMGDBgAwYMGADFYftP/DdSTM5RbOayURzANEAD8y6vlasfb22s44VfFPgTL59/Md54nKhHaCTR5iA/S4ohlwBUnWoEznQ8pnZlZpElSBm1tTRI7ruLAJo1fOGXxv0nLZLP9GOlRDGTF66NaWj0aidzWu/iucP8/g/KvkRkNBEAAACn1CjYOrub3xyp4Ayf4FciyM8SkkFm9epiSW1CqJs8bb1WAK8yGYjyOf67Jl44w0MCvDpC0npGoLQ29Tgn7DEZ0/w9lpfD+Yzsg83Na3czOdThkcAAtZO4F873i2fD3gLI5GORIYdpl0yayWLKeRvwD8YiYP2TZFFkQPmvKl3MXnNosVTUNyR8k4AQum+BI+qdDiniWs3GrKCPziNmGgg7bjg82BjZ1PxLB1rK5CF0Q5w5uOGawNSpzIy7WFbSLHwfbDhmsvD4cWP8LC7x5qZElMs1JGAGOq22BNsfY6ftiE8JdKiz3XZeoZZCMpFdSGwskxFMUB7bkn5374At+KJUAVQFUbAKAAB8AYpLwX4Ig6ieopO7t5GbmSKMMQiMb/eED6jdDfak+cXgRhT6N+zzI5TzfJjkUzRmORvNkJKnc7ltjfcYAqXpHXEPh8Pm4mzK5bOKkUZcqD6FYBzRtBrb0/CjbEz07KSZXr2SYxZeD8VCdSZYtoIpjuGre1HHteH3p/7OMjDBLl0SQwzaS6NI7DUvDLZ9Lcbj2HtjzD+zLpymM+SxaPZWMshaiKonVZAGwHAwAmeF/C+VzvUeqQ5omQRZgvHFrIUebq1uAp3Oyr8V84Ts505Y8pnWRvNy+T6hF5Lj1AKS4kojYkgxWe5UHvi4sx+y7pkgIbLndmYnzHBtjZohthfYYks14JyUkCZdoF8mM2qKWUX7mj6v1wAkda8LZY+IYTIZD50TT7uQBLG4K1X5RV174jv2oSCPN5jNKkWby4SPLZyFrVovzIVfkar5HB5FHFg9f8AZLOrAk0R05cMsaozKNLVYJU2RsP6++N/WPBeTzcnmTQ6iTbAM6q5AoF0U6WIGwJBrAEnkOrxSrCQ6gzoJERmAYqQD9N2avesbE6pCRYliI1aLDqfX/Dsfq+Occb+HMscxHmTGPNhj8uM70q+wHG1kX8nEdD4ByCxpEMuuhJvOC2SNdVZ9xW1HbADQpxnGBjOADBgwYAMGDBgAwYMGADBgwYAMGDCl4z8dRdPdIfLebMS/RFHyd6FntZ4wA2XjN4WIOo9RYFjlIFG1KZzq/WkobY6/DfXGzJljkgeGWAqHVqIOoWGRvzKaO/xjmQS2ayySLpdFdT+VgCP5HGyKMKAFAAHAAoD9Bj1gx0BgwYMAGMXjEjhQSTQAsk9gOcV3mf2mwyH904RD+Y6S5HuA2yjbk6vsMdjFt4RGU1FZZYt4LxX/AE/xB57aITm3erJDLt7atahFBo1YF0a4w3+H8280CSSqqyMPUqm6IJ2PsRwR7jBrDwchPcsoksGDBjhMMYJxnHF1fqMeXiMsrBVX37nsB7k9hgdSbeEdl4LxRub8f52d9Ql8lCfSqKCAO1s3PyePtxhk6T49neFxKsalSAMwTSb8gqR9dVQAN3uBtdH1ED0LvS9RVBTkuCzrx4zEmlS1XpBND4GFfwr1s5hvrlkXjWYwqE1ypANcd2POGtsWVzU1lHntYZzZTOK/urVelgQa+Pfnke4x1YhOlZGMoNiDFIwFE/lJAvtup/riavEzhnBgwYAMGDGMAZxVXifppfxFlW0kgRKwNX9Ja/8ApxfPbFl9TznkxtJod9IvSgLMfgAWThBmiz2bzUZeSPKHRIiPDH5hB9BMfmSNRawdwovQ1XvUZdANOf6nKs0SRRRvETUzmVVZbsAqv5tNW3GxWrNge4pGGeb0aY2g3ksUzI4obcUJW5O97DbCT4R6RFD0yErk48xI0ZMpZAxNNp07KxJ529lN40+CekrJnMxFKjZiGEiOJZTrWFdWZ+kEVRCqoPO3O+IRXg60WuDjOILwnk44lnEX0HMPQskCgq0tnYArwNucTuLTgYMGMHAHH1mAyQTIOXidR+qkf9cfL/gDw42eEx1lUiVe61ra9O77UNJJ/TH0J1rqOZaYpEfIhj2kmaIs7u2nSkGshO5tjqANcYqPKdKDIzapfLi6nHl/KbQqMgZBbRiNTZDAb8XiE5NLglFJvkePA3Vo4pGy3lrFpoxyNNG5muxqYBtQkNWV3oVhm8GdUaZJGlTyXaVisTka9G2livI1c1hI8UxxNEdEcaus0Bj8sIr6vNCgj0mrYEWQRtuD37ehZHKyZPNT56OCeeF5WllKrymoLoP5AFQADnj3xTT1yW2rHBaAOM4iPCORMGSy8batSxJr1kk6iAWsn/iJxL40lAYrD9uuYC5bLpZtpia7UEaz+hZf54s/FTft4yjlcpKFOhDKjkdjJ5Wmz2vyyL47d8QmsxZo0ktt0X8lc9E1zP5ca63bgf8AX/PFpdF8LxRrG0wSZopQsindY9SnsdifWCT/AGGwUP2aZfyz+LY0PMENVt6qvc8blB+jDuMXNn00RNoVSDZdXuiGvV79vgjtjHVGO5vwel6jrbLcR7HVlOnRRMzRxohagdIAsC64+5xvzEWtStlb7rV/peF3I9RzBULpCjQpV5b1Ld2rqDuyir3F3vVb9GT68oRdbO5JJXSmolL9JbQoAsbjYWKIGNqkn0PHcJeDuGUWCOQre4LE7Dha4UADYDtjHSsuwVWLsQyAkGuTRsY5szmROhKSqIyCjBiUIY3Yaxq4Ioek8+4qXgjCqq/wgDfnbEiJswYMGAMYUPFvib8NL5JOgPGGWWwACxkWmLbL9IIbi+aw3Yqz9q+2ag2sPCQR76X3/wDniFk9kcmrRaf6i5VN4zksPpfU1lGkkCQfUpBU/fSd6OIGXIEZyMC9mLGgKeNjq1E8sY3oUD6fMBNhsVn03xX+GcRzhmgBAVkP72Kv4SdmUA/SeO2LFTqBmSKRJhNErgiWI7+zIRuQSNtJ9X/ESQMQ3KSyRvonRNxka81ks/kxOuXaFsu5Lo7BjJBqJL6Y1BE1EkqLWvnGlgMvG79O1LIMuqMZ4pGTRD5hVmLaSJPW9Gzd7jjDwJ1KhgQVIsMOK97xBdR6gJ43jVHUFij+YNOpFI1kf8JFi+ADZqxcYyeSnsSnScmuWgRNZYKLaR6BZjuztW1kkk4hJfE4GajjBBSQ6AorVq9zZ2FG659N8HCv4q8VtIGRZFruV2X+/H6m/cDEf4cycgzuWaQaT5zLpIo7Rh7Px+8X53+MTdn3YRtr0Mvbdlj2rDx5f4Lezc4RGarpSQBVmgTQv7Y0dKz4mTUNtyK44JrY+4r+uOHxJlElMKSKCpkbbj/8cnBG4PzhJHiU5WYBmNm/VpNn21KN3G/I535PqxXLUwjZ7bMA8eK8sJYKbddS6h8E6e/tqv8ATCn0zw2JI8yzySas2qauAytFrVXG1eYQQWNcqOcTi9fXMRDgWVKuh1xsVINalBI4qqsdxtj30yVnMhbTRb06Ta6SBp0mtxzvxeOXt4TRdVh9ROOUfL5uJs3IjqLYMsTRrqGwaU2wJGpiBarZv2ru6H0I5jzsumZikybTefLoQlnLsWMJbVo02tHa9JA2w2zADdtgPcisc+Qzix5ibUeFjRUUEsSNbH0rvVOovYc4r08pOXJZdjbwMYxx57PrH8t2Uf62GIbqHXZNXlxp6z+QEFv/AHVsg+OfkYhZVQSImYczSysyiCAEopUKXMpFk6Q6XqIFMNjzi629RT28szJDb0DqgzMQawWHpfTenWPq0ncEfYnnnHrxD5P4ab8QoaIIS4PcAcD59vmsafDCVBqFU7uwrbYsa/oBhR/az11Y4xAWoV5kpHZR9C/dm3H/AKD74nGbcNzXYsor9yaiKng6MxwvpWQASq5GlyDXln0NVPpAcHv6VuucW703MmRQ5UqDwGFN9yOx+OcI3Ss4Gy8M00LwM8FaHLqAaXSyEbGgCVSwwvYWcNnhzqayrWlwURCda1eoHjixancCrsDg1VGrY2/JdbcrG8I5PEWRKpLI0jEHdUpavhVa71Lq7DTeo3fbdlsrUewtgfUd7Jvdh7E7/wChiS6xkxNE8ZNahVjt8j5BxAZHPzHUPKkLq2mQxBGRmoGxqcFTRFg8XWLqnhtHYNbTP4pY57YWhidm928ooyEj+IWy/OrHvI+LFeRojPlTMppoTqjIa6IDszB/Va8CyO2PGbyszNq0gTOp8qOwdKpTksRtqaUQg9hSjucVx0Tw7mYs2jSRTx6XDqkyK62DagOtaishBAvgbt72szWyUpZRc3TOsJMQAsin1CnUgWppgG+lq+DiTwu+GclpJcBlAHlhWfWdjubHpA4AC13u9tLFiKIGDirv2qFpJIHCEJGZYy1/mbyWUEdrCPX2xaLYrfxkYZoXl3A8wmOVSCCwH0PQ21DdCb3I4sA13LMGjb6fb7WphP5Ke60QSWrHL0rxDNknZoHrUKI5VhXDKdiN+/ucSfVYdv52RhWzKEHb2/zxmolwfQesUve5dj6A6N44yzZcxtICxA9PemFsADfBurvkc4h+o9RlzKlI1KQqHvYqH8oEmz7AcL2BHyTX/hr/AHhJ7jY13Pz/ACxYHS+tRQ9MWNwWefz9B7gNqU/b6h+mLN6bx0PPWi9lRsitzbwl/s8nJxQRZoMBLIYFZWJFJqpXAH8Qcn+XOJTKdZWXqGXHpKwtJTxqSCGigUFmF36wwLbAekfdP631ySeRmJpTqUKOAhIYKaHqAIsffDL4IhZVMxIpmj9GklmVG9RvUBotvYksqj2BrruTltj0NOu0c6tN72of3Pos+cfrkfuuZqpYFI4YsSTXIZNh3IZ1v2sYTfF/SR5msfwt9juDx+oH88NHi4AtCKJYa2UjeivlkGhu29EqOVV9scXVR5kKOy1rAJBv07D3+SO3bHn+pJRujPzwz5tLgq1s7NlpC0LlDQDcaSBsoZTat8X77Vic6D45jdgk6eRKSAJYyRExP8ayE+X97I5sHjEd1RVIcgDnahe1+/Hb+mFdk0zJtYVhV/mAP+u9c87Yv017xhkN2C6s71KCdEDZiFbJ1AvGUray2onYWCADz3238LnP3RkLrBCwY6gQZJQqsxKk/USiFhQ4B2PIX/BWTUW7AEgijpH+vfEbLIgdo5dbucvMYQheQmSTL5cRgKvDAJMKHYE++OaXUrUzlXH7VHGX+f0FZvZu8QeK3iRky0Xlwt5sbMGBl1AwKjsQbT1ysK5N3gyM6NLlZctCxMfnNmZbZUGYlMWsv/5hAQit6q6NDE10jwsW805lUKS+YPJC7kSGEkyMDu1xAfahtWJHqpNkLHHpiXzNDCk1OWNsBydS7LySxvscT+toc/YpWW+uOi/nuSXLGTpkvk5NCQWEcYA8tSxcKKBVQLJYCwPnCh0/wPJnMz+L6lpFMHXLKQwB7eYw2YKAAANuTZvewMplwiKg4UVvX9a2vG4jHqYOxm45S7nhmC7mgMK8H7n1DmGVo2HvFI3oP6ErR/8AX741eJnzcuZVMqq6Il/eMwWtT0QPXYtVA7H/AHnbC/8AiHKyRHMQ65FZZFVR6SFYaW00qsr0wIPBckbYjJ9i2NL27sr8dyxJpKUt7YXvBhaOSRGJIzCLmkDdtVq6j2ACxGveQ47etSD8IdZoPpVyOyuwDH/CWx0ZJkmzLSoQUjiEastEEuQzURyAFj498RrXOSE32OPq/UPw+YZpdSo8SrHIBYXT5jyg91JAB4IOke2I3PdcjnWOGCSPNM8mwDhtIB9IkK7jbUTdGkI55nDlknzTF1VxCo0hgDRbuL77N/y4j8xEoz+tVUHXGGYKLIKSWCfuy/0xY3gilkYun5QRIEHA34ob+wGwHxjqwYMdImDil+u9U8wRKn7vWCPJatRiXV5ZI3AK1Vjcq8fbFr9ezXlwncjUQtgWQGPqND2Wz8VeEnx3FSxtphESSRiORTZK+XIKY+2oxge94hYvtZq0UktRDPkq/rxqxVd/++FV/wDX9sPXXcszi9JG39R/94S8zDRA3sng/wAsYa1g+q173tPwT3RUN38Db+WBMyFCLZLEXQ323OO/JQUobvQ/sMR+XygbSTvosKN/f/timT5eT1Ka5RhFQxn5/KNKlpWG+n03sKIuqvf2usNnh/MrCQr7RSMPMIG47aiApL6QDpHCliaJrHF0/pTudKozyNwi1Z/sB+uwxYnhTw7Hl5bzALzDVVbxRgKpJLbbkPVt7EADe7qIScsrhHler30V0Srm903/AMn/AATfifIhvLYVuVQbmwQbRlI4q2v+IN8Y856ILAEUbKAo37AVvfOwxwCYP+DuzS6VauQjBdZB3GoKP54lc9HqQj9f5Y8j1uco3R8YPjU+Ct+oZZow9DbUCAa3vavet/8ALvhVzq3Op1ekcGh3HfagTsMWD1ZGDutbnj/v+pG/6/ZVky4YoV5SiRXYbj+nP3/XHNPfxkqY1eFmPkzGuNwfcUd9sT/R+nxRqZETSZQjORZLMEVFq7o1sAK5+cRHRYRHlHP5dDVfOynngf0wwJCREKUsE0EqATajTdAAk7C6AvbHmU5s1Ptp4UpYf4RytcnJl8xKpLk1RsKCCNPp9LAbbqTTXdjbY1jT19AJIiS1SSFXFEgKQNT0B2VQN9hYbkb7unlpCg01GgBJIoFgFA0Lx2sm25Au7A9Z5l80xsyi4GSiTqImZQdC8s4WFiAB98e83V9ZVTThJJ5wWjoMDY4+kZkywROwpnRSwHZqGofo1j9MZ6u0ghkMK6pdJ0CwPVW2522O/wCmPeBXEXTc7n5pnDtHljK+glioZQaDADdrC3Z23745crl4cm80RhlzUynzGlQnSimgpABJ5O5APzsMTwhlly88OYATykaNYoXJVECLXqoF309yKvge6t4W6Pm8uJ8rAwEfmsGIVZCwFrwfSisKJLMCdgOMS09cJNyl28l+o1VuyMI8L4X7Jbzy2VaUITGTQABKE2LHop6PayKPcisZyufeNlfX5Uapv5W4PejsyknavqI3qzzI5fwmUT96+3LGSUgXtZKxhf4R+fG7pnSMjNaxz5WQ7E+WEY1v/wCY7nvzjs/b52map2xWWuOh0+F+qyOWZ4xomkIRrpjSkkleNIrmxzVdz7z1+bmHr/durf4Ejb+wP88eJsomWcK7sY9IVPUQY6sksQQBfutD0mwasd/TY282aOUhvMCsrVRZSNDWOLGlboD612F1jPLng0blltLgYbxnHB0KYvloGO5MSEn50i/6478WlJGZxrzEC/Ej/wCEKv8A+z+mK5z/AE1JWyxIAWZsw7MBp0JJvCx42AjNXtV4sPrgKhJlrXG1ANsCHpSCRxuVN/8ADjjjgk80yE5duNC6mCqAKH5dzuedhZoCySIsWZfBZky6PC1sVGqOS1F99B0gx73sRXH04q/xN0iTLtpnjZHN1qGx5+lhYYfYmq3xf+WMyCry53Y/W3ck/wAPzjV1LKtmI2jlTLOjCirM3f29Nj7jFcoRfQ3U622C2yeUU7BGNK80AP7DEr4X8OSZk/u1pSzapD9KjUf8TfAP3rbDT/sIt/7yl/hEo4+/lav6384Z8kjwosca5dUQAAB22A/T+uKYadZzI9bVet5glTlPGG2c0HQocnBSllsqZJfznccsPpH2oKOKq8RWU6a0ciNITolbS8Y2RipAU1VkAvJVmiFUkE74ns+JZYpI7y41qVvW3cEfw/OOHPCSKN3YQSRwgyqhdrUoCfS1cUDQP2uuNKPn5Scnlvk5eq5XU+pbDocx5bAAkNcT8EG7VX2r3xr/APGJEdFZFkV40dXQhPrNBadtOo9vVviYzuXaKNDqBkMwbURpXU13Y7LpsD9OcaJsgXcvcIoIEAJpdJu+OTdfA45N0ajSU6hf1FkrbaZHZ+NJtlJV99SsCji6/Kwsj53G3OF1umETRrxqJB/UfG/b/lPGH/MRGQAOuXYDjUxNf8uITO9EkVkeMowRr8vzATwR6XkF8nhmI9qx5F/pcq4N1PPx3OvlGnPRBMtKo7Rv/wDE4lXzIjFWSTwqi2PwFG5xwZjIyzK0fl+UG2LyPEaU80EZrNbb7b4mMllmhvSISx+pmdix+507D4G2PM0Ho19i3W/bz/JCtNdSL6qM1o9GiJiDpViHkNDtVrY9hqv45xx9A6WFGXklZpZjmBqkY2bEcmnjYACR6A29ZxP9Qy0k2jV5PoYsKdgb0sNiBYI1XY9scWZjmjjbzJIjEKL+XSuV4O4Wtl/hVTtsRj6nT6SmhYrjz57k8Ex4ea8vG3ZgWH2Ylh/QjEf4q6+croC6QSruSV1bLpAAGobktzf5TiWz2YEEY0qOQijgWdhv2H+WFLxh0GfPFCjQRlVZTqZjYYqQRsKIo/4jjUsZ5I2Z28dTR4Y6t+KkzWo8MhOkFLDpQqmPPlne8a/Evj3KdOXyl0tIo9MEFDTXAYj0p9ufjEZl/A/UIhIIszCnmgK2kkEgXW+kkEam3WjucRa/slmF+uA2Sfrfk73sBe/z3xBwTk/BYrJKKTXPkhOoeMWzKF80CxJ9ESMyxxj1b0DcjGh9R7bAYlv2b5ZupNILMUMSitBYvqPNFye2mv1+MceZ/Y9nmN/iMtzYBZ9jtxQwxeAfBfUelM+mTKyK/KlnFccen4H8sT4Ifd3YyzeEUK15mZJY1blG2rk3D7c/3xzz9DkFMmcmBF6foBANUABDdbD+QwyCXM+0X+LGiWLMMb/d/wCI/wCeK2nkkRnhHJTrKQc1I0MKqojOiiSDQ+kEAKB82fjd0wtdEim8zWugISUlBvlLAK7nft8gDuMMuJdgac3l1lRkdQysKKnuMfPjdLkOanRDKVSaUAAsaCu2kbH22Fntj6HbjEPk8xlAW8sxi9UhYCg24LMGrS1Ei6Jqxiq6tzWEyUZbWIHRvBTO1yWVBFephfxz/q8N+U8GZUKNUZJoXbyf21UMMiMNwCNuRfHtfttjxNnI0ZVZgGbgdz/Lt84zR0flknY2Vx/4JPo/d5JTJ69Qd2VQRp0rGRIdd7jUQt2OMdeb8PS6205VTGHUfWwbT5smor6yD+6VNjRt9t9sP4lXgEWDVWNjjIcb8bfbFyoRHcJnhnw1rivN5cRyhj9EhZSp3WqN2AdJscqeecSGY8O5YSwjyhRZrBLG6RiLBO+4wxtIo5IF8b4DVjixuPf2x2NO2WUzjeSN8UQK+Un1KGAidgD7qrEEexB74pXovS3cIDrva6Ym+L427f8ANi/ZYw6lWAKsCCDuCDyPscceW6XDH9Mai/j35r2+w9sdurlPGHglCSj2K5y/hMlbolrNfV3+b4/13wxZDwXEBbrdm64rbg+/vhw0jGaxlejm/wDIl7ghdb8KaSv4fLh7SS700HCExkl5AaL0KAPckjHJ/svMZogcuipqYPpETLpBipizHzN1MtULtACKNmyQMZK4ujpml1/ZHeyueneGZGliMuVjWFolEg1DUsukFmABNpdrV3sDVWcTS+GcvHmIAI1/O1H3XRX8ibw1hcYMYu6FjjHYafbLcHNtYOPrcCvl5Q6gjQ2x+ASPsbxQ/S8vIyKSzlioLWzckf8Aq7Ee45GPoV1sEHcHYjHFF0eFd1ijH2UDjE7q5T/teBCSXVFV5fozMwNsQePU3we5vv2/7Bn6b4KSrlDXfGt/+jYdo8qi/Sqj7AY21jO9HJ9Zsl7nwKkXgrLjlWP/AL3/AP6xDZroDFpUiyzgosmlizAFtUflBS0lMSnmWTsCFv2NiacYC4lDRqPfJF2NledM8PyebEJcs6wmECRvO1N5xs2dDUFAQA1QuTawLEz1fw5DHBK4ElrG7D94/IUkd/jDVWPMsIZSrAEEEEHuDyMWPTRY3s15HKrEioooKP8A7/rv+uOjBgxpIHmRAQQQCCKIPcHnCLn+iT5nLGBVCrGkkC+Z+ZRdbWLDaIQCf4XJuxh8xisAKB6HmvPDCQiPWxapGUsp8kiwtAkMJh8BhXx2ZvpWYMzMkpVGv6WA3IGktaFjorZdWk3uMMdYzgBQ/wBk3sETVUhk+hbu20gNVBdLybUSC5o42Zbw1LGulZlb0IDrU+oxliLo8HVR5JrDVWM4AUI/CBAIMusWNPmKG0L++urJ3qY1ewKjttiSj6KRmDLrOmhQ3sUCALO4Hq333oe2JysFYAXP9klqvxWduqvzzd+/FXW3t8YzN4SRmdjmM2C93pl0gXQ2pfZQN7/qcMeDACxH4QBvXmc0TqY7SkbH6R3Pp7G+dzjZF4RRdNZjN+kirkB4rSK01tW23fDHWDAEHkfDKRSLIJcwxXgNISvFbrVHE5gwYAMGDBgAwYMGADBgwYAMGDBgAwYMGADBgwYA/9k=">
            <a:hlinkClick r:id="rId4"/>
          </p:cNvPr>
          <p:cNvSpPr>
            <a:spLocks noChangeAspect="1" noChangeArrowheads="1"/>
          </p:cNvSpPr>
          <p:nvPr/>
        </p:nvSpPr>
        <p:spPr bwMode="auto">
          <a:xfrm>
            <a:off x="120650" y="-898525"/>
            <a:ext cx="2428875" cy="18859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2" name="AutoShape 8" descr="data:image/jpeg;base64,/9j/4AAQSkZJRgABAQAAAQABAAD/2wCEAAkGBxQREhUUExQUFhUVFxwaFxcVGBgaHxwbHB4YIRweHRsYHSggHCAlGxgaJDElKCorLi8uGB8zODMsNyotLiwBCgoKDg0OGxAQGiwmICUsLS8sLC0vLS4wLTQsLi0sLywsNCw2LC4sNCwsNywsLCwsLCwsLCwsLCwsLCwrLCwsLP/AABEIAJ4AzAMBIgACEQEDEQH/xAAcAAACAgMBAQAAAAAAAAAAAAAABgUHAQMEAgj/xABAEAACAgAFAgUCAwYDBgYDAAABAgMRAAQSITEFQQYTIlFhMnEUQoEHI1KRobGS0fAWM2KiweEVU3KCsvFDw9L/xAAaAQEAAwEBAQAAAAAAAAAAAAAAAgMEAQUG/8QAKxEAAgIBAwMDBAEFAAAAAAAAAAECAxEEEiExQVEFE2EUInGxgSMyQsHw/9oADAMBAAIRAxEAPwC8ceGlUEAkAngE817e+PRxRv7Rsh53VpI8xN5LSQx/gZnLBI3DDUNvpJO2rsSMAXngwt9Y8QjpsGX/ABIkkeR0hLRgbyFdybIoEg4nzOoOnULFbWL342+TgDbgJxzwZ6N60SI17jSymx7ijviE8edamyeSmny4iaSJdRWQn6e5pTd7/bADHgwueDOu+f0/L5id0DyJqYmlF2eATsNsTWbz8UVeZIiXxrZVv7aj84A6cGOXMRx5iJlJ1RyqQSp5VhWzL8HkYrT9hsmjK5qbMSsXGY8lnlkYgiMDT9bUPVI/GALVwXjXLOqgsxAUckkAD9TjiTqCZhHGWniZgK1KyyBSbosFPFj9awBIXgvCJ+zDr002VnfOSqZI8y6MxIVRsp0jsALoYnOvZ3Nh8t+DSKSN5P37u1aY9t1rnbVvvuAO9gBgwYXMt4jL9SkyPlACOFZfM1bnUQANOnbv39sSme6zBAyLNNFGz/QHdVLfYE74A78GDBgAwYMGADBgwYAMGDBgAwYMGADFYftP/DdSTM5RbOayURzANEAD8y6vlasfb22s44VfFPgTL59/Md54nKhHaCTR5iA/S4ohlwBUnWoEznQ8pnZlZpElSBm1tTRI7ruLAJo1fOGXxv0nLZLP9GOlRDGTF66NaWj0aidzWu/iucP8/g/KvkRkNBEAAACn1CjYOrub3xyp4Ayf4FciyM8SkkFm9epiSW1CqJs8bb1WAK8yGYjyOf67Jl44w0MCvDpC0npGoLQ29Tgn7DEZ0/w9lpfD+Yzsg83Na3czOdThkcAAtZO4F873i2fD3gLI5GORIYdpl0yayWLKeRvwD8YiYP2TZFFkQPmvKl3MXnNosVTUNyR8k4AQum+BI+qdDiniWs3GrKCPziNmGgg7bjg82BjZ1PxLB1rK5CF0Q5w5uOGawNSpzIy7WFbSLHwfbDhmsvD4cWP8LC7x5qZElMs1JGAGOq22BNsfY6ftiE8JdKiz3XZeoZZCMpFdSGwskxFMUB7bkn5374At+KJUAVQFUbAKAAB8AYpLwX4Ig6ieopO7t5GbmSKMMQiMb/eED6jdDfak+cXgRhT6N+zzI5TzfJjkUzRmORvNkJKnc7ltjfcYAqXpHXEPh8Pm4mzK5bOKkUZcqD6FYBzRtBrb0/CjbEz07KSZXr2SYxZeD8VCdSZYtoIpjuGre1HHteH3p/7OMjDBLl0SQwzaS6NI7DUvDLZ9Lcbj2HtjzD+zLpymM+SxaPZWMshaiKonVZAGwHAwAmeF/C+VzvUeqQ5omQRZgvHFrIUebq1uAp3Oyr8V84Ts505Y8pnWRvNy+T6hF5Lj1AKS4kojYkgxWe5UHvi4sx+y7pkgIbLndmYnzHBtjZohthfYYks14JyUkCZdoF8mM2qKWUX7mj6v1wAkda8LZY+IYTIZD50TT7uQBLG4K1X5RV174jv2oSCPN5jNKkWby4SPLZyFrVovzIVfkar5HB5FHFg9f8AZLOrAk0R05cMsaozKNLVYJU2RsP6++N/WPBeTzcnmTQ6iTbAM6q5AoF0U6WIGwJBrAEnkOrxSrCQ6gzoJERmAYqQD9N2avesbE6pCRYliI1aLDqfX/Dsfq+Occb+HMscxHmTGPNhj8uM70q+wHG1kX8nEdD4ByCxpEMuuhJvOC2SNdVZ9xW1HbADQpxnGBjOADBgwYAMGDBgAwYMGADBgwYAMGDCl4z8dRdPdIfLebMS/RFHyd6FntZ4wA2XjN4WIOo9RYFjlIFG1KZzq/WkobY6/DfXGzJljkgeGWAqHVqIOoWGRvzKaO/xjmQS2ayySLpdFdT+VgCP5HGyKMKAFAAHAAoD9Bj1gx0BgwYMAGMXjEjhQSTQAsk9gOcV3mf2mwyH904RD+Y6S5HuA2yjbk6vsMdjFt4RGU1FZZYt4LxX/AE/xB57aITm3erJDLt7atahFBo1YF0a4w3+H8280CSSqqyMPUqm6IJ2PsRwR7jBrDwchPcsoksGDBjhMMYJxnHF1fqMeXiMsrBVX37nsB7k9hgdSbeEdl4LxRub8f52d9Ql8lCfSqKCAO1s3PyePtxhk6T49neFxKsalSAMwTSb8gqR9dVQAN3uBtdH1ED0LvS9RVBTkuCzrx4zEmlS1XpBND4GFfwr1s5hvrlkXjWYwqE1ypANcd2POGtsWVzU1lHntYZzZTOK/urVelgQa+Pfnke4x1YhOlZGMoNiDFIwFE/lJAvtup/riavEzhnBgwYAMGDGMAZxVXifppfxFlW0kgRKwNX9Ja/8ApxfPbFl9TznkxtJod9IvSgLMfgAWThBmiz2bzUZeSPKHRIiPDH5hB9BMfmSNRawdwovQ1XvUZdANOf6nKs0SRRRvETUzmVVZbsAqv5tNW3GxWrNge4pGGeb0aY2g3ksUzI4obcUJW5O97DbCT4R6RFD0yErk48xI0ZMpZAxNNp07KxJ529lN40+CekrJnMxFKjZiGEiOJZTrWFdWZ+kEVRCqoPO3O+IRXg60WuDjOILwnk44lnEX0HMPQskCgq0tnYArwNucTuLTgYMGMHAHH1mAyQTIOXidR+qkf9cfL/gDw42eEx1lUiVe61ra9O77UNJJ/TH0J1rqOZaYpEfIhj2kmaIs7u2nSkGshO5tjqANcYqPKdKDIzapfLi6nHl/KbQqMgZBbRiNTZDAb8XiE5NLglFJvkePA3Vo4pGy3lrFpoxyNNG5muxqYBtQkNWV3oVhm8GdUaZJGlTyXaVisTka9G2livI1c1hI8UxxNEdEcaus0Bj8sIr6vNCgj0mrYEWQRtuD37ehZHKyZPNT56OCeeF5WllKrymoLoP5AFQADnj3xTT1yW2rHBaAOM4iPCORMGSy8batSxJr1kk6iAWsn/iJxL40lAYrD9uuYC5bLpZtpia7UEaz+hZf54s/FTft4yjlcpKFOhDKjkdjJ5Wmz2vyyL47d8QmsxZo0ktt0X8lc9E1zP5ca63bgf8AX/PFpdF8LxRrG0wSZopQsindY9SnsdifWCT/AGGwUP2aZfyz+LY0PMENVt6qvc8blB+jDuMXNn00RNoVSDZdXuiGvV79vgjtjHVGO5vwel6jrbLcR7HVlOnRRMzRxohagdIAsC64+5xvzEWtStlb7rV/peF3I9RzBULpCjQpV5b1Ld2rqDuyir3F3vVb9GT68oRdbO5JJXSmolL9JbQoAsbjYWKIGNqkn0PHcJeDuGUWCOQre4LE7Dha4UADYDtjHSsuwVWLsQyAkGuTRsY5szmROhKSqIyCjBiUIY3Yaxq4Ioek8+4qXgjCqq/wgDfnbEiJswYMGAMYUPFvib8NL5JOgPGGWWwACxkWmLbL9IIbi+aw3Yqz9q+2ag2sPCQR76X3/wDniFk9kcmrRaf6i5VN4zksPpfU1lGkkCQfUpBU/fSd6OIGXIEZyMC9mLGgKeNjq1E8sY3oUD6fMBNhsVn03xX+GcRzhmgBAVkP72Kv4SdmUA/SeO2LFTqBmSKRJhNErgiWI7+zIRuQSNtJ9X/ESQMQ3KSyRvonRNxka81ks/kxOuXaFsu5Lo7BjJBqJL6Y1BE1EkqLWvnGlgMvG79O1LIMuqMZ4pGTRD5hVmLaSJPW9Gzd7jjDwJ1KhgQVIsMOK97xBdR6gJ43jVHUFij+YNOpFI1kf8JFi+ADZqxcYyeSnsSnScmuWgRNZYKLaR6BZjuztW1kkk4hJfE4GajjBBSQ6AorVq9zZ2FG659N8HCv4q8VtIGRZFruV2X+/H6m/cDEf4cycgzuWaQaT5zLpIo7Rh7Px+8X53+MTdn3YRtr0Mvbdlj2rDx5f4Lezc4RGarpSQBVmgTQv7Y0dKz4mTUNtyK44JrY+4r+uOHxJlElMKSKCpkbbj/8cnBG4PzhJHiU5WYBmNm/VpNn21KN3G/I535PqxXLUwjZ7bMA8eK8sJYKbddS6h8E6e/tqv8ATCn0zw2JI8yzySas2qauAytFrVXG1eYQQWNcqOcTi9fXMRDgWVKuh1xsVINalBI4qqsdxtj30yVnMhbTRb06Ta6SBp0mtxzvxeOXt4TRdVh9ROOUfL5uJs3IjqLYMsTRrqGwaU2wJGpiBarZv2ru6H0I5jzsumZikybTefLoQlnLsWMJbVo02tHa9JA2w2zADdtgPcisc+Qzix5ibUeFjRUUEsSNbH0rvVOovYc4r08pOXJZdjbwMYxx57PrH8t2Uf62GIbqHXZNXlxp6z+QEFv/AHVsg+OfkYhZVQSImYczSysyiCAEopUKXMpFk6Q6XqIFMNjzi629RT28szJDb0DqgzMQawWHpfTenWPq0ncEfYnnnHrxD5P4ab8QoaIIS4PcAcD59vmsafDCVBqFU7uwrbYsa/oBhR/az11Y4xAWoV5kpHZR9C/dm3H/AKD74nGbcNzXYsor9yaiKng6MxwvpWQASq5GlyDXln0NVPpAcHv6VuucW703MmRQ5UqDwGFN9yOx+OcI3Ss4Gy8M00LwM8FaHLqAaXSyEbGgCVSwwvYWcNnhzqayrWlwURCda1eoHjixancCrsDg1VGrY2/JdbcrG8I5PEWRKpLI0jEHdUpavhVa71Lq7DTeo3fbdlsrUewtgfUd7Jvdh7E7/wChiS6xkxNE8ZNahVjt8j5BxAZHPzHUPKkLq2mQxBGRmoGxqcFTRFg8XWLqnhtHYNbTP4pY57YWhidm928ooyEj+IWy/OrHvI+LFeRojPlTMppoTqjIa6IDszB/Va8CyO2PGbyszNq0gTOp8qOwdKpTksRtqaUQg9hSjucVx0Tw7mYs2jSRTx6XDqkyK62DagOtaishBAvgbt72szWyUpZRc3TOsJMQAsin1CnUgWppgG+lq+DiTwu+GclpJcBlAHlhWfWdjubHpA4AC13u9tLFiKIGDirv2qFpJIHCEJGZYy1/mbyWUEdrCPX2xaLYrfxkYZoXl3A8wmOVSCCwH0PQ21DdCb3I4sA13LMGjb6fb7WphP5Ke60QSWrHL0rxDNknZoHrUKI5VhXDKdiN+/ucSfVYdv52RhWzKEHb2/zxmolwfQesUve5dj6A6N44yzZcxtICxA9PemFsADfBurvkc4h+o9RlzKlI1KQqHvYqH8oEmz7AcL2BHyTX/hr/AHhJ7jY13Pz/ACxYHS+tRQ9MWNwWefz9B7gNqU/b6h+mLN6bx0PPWi9lRsitzbwl/s8nJxQRZoMBLIYFZWJFJqpXAH8Qcn+XOJTKdZWXqGXHpKwtJTxqSCGigUFmF36wwLbAekfdP631ySeRmJpTqUKOAhIYKaHqAIsffDL4IhZVMxIpmj9GklmVG9RvUBotvYksqj2BrruTltj0NOu0c6tN72of3Pos+cfrkfuuZqpYFI4YsSTXIZNh3IZ1v2sYTfF/SR5msfwt9juDx+oH88NHi4AtCKJYa2UjeivlkGhu29EqOVV9scXVR5kKOy1rAJBv07D3+SO3bHn+pJRujPzwz5tLgq1s7NlpC0LlDQDcaSBsoZTat8X77Vic6D45jdgk6eRKSAJYyRExP8ayE+X97I5sHjEd1RVIcgDnahe1+/Hb+mFdk0zJtYVhV/mAP+u9c87Yv017xhkN2C6s71KCdEDZiFbJ1AvGUray2onYWCADz3238LnP3RkLrBCwY6gQZJQqsxKk/USiFhQ4B2PIX/BWTUW7AEgijpH+vfEbLIgdo5dbucvMYQheQmSTL5cRgKvDAJMKHYE++OaXUrUzlXH7VHGX+f0FZvZu8QeK3iRky0Xlwt5sbMGBl1AwKjsQbT1ysK5N3gyM6NLlZctCxMfnNmZbZUGYlMWsv/5hAQit6q6NDE10jwsW805lUKS+YPJC7kSGEkyMDu1xAfahtWJHqpNkLHHpiXzNDCk1OWNsBydS7LySxvscT+toc/YpWW+uOi/nuSXLGTpkvk5NCQWEcYA8tSxcKKBVQLJYCwPnCh0/wPJnMz+L6lpFMHXLKQwB7eYw2YKAAANuTZvewMplwiKg4UVvX9a2vG4jHqYOxm45S7nhmC7mgMK8H7n1DmGVo2HvFI3oP6ErR/8AX741eJnzcuZVMqq6Il/eMwWtT0QPXYtVA7H/AHnbC/8AiHKyRHMQ65FZZFVR6SFYaW00qsr0wIPBckbYjJ9i2NL27sr8dyxJpKUt7YXvBhaOSRGJIzCLmkDdtVq6j2ACxGveQ47etSD8IdZoPpVyOyuwDH/CWx0ZJkmzLSoQUjiEastEEuQzURyAFj498RrXOSE32OPq/UPw+YZpdSo8SrHIBYXT5jyg91JAB4IOke2I3PdcjnWOGCSPNM8mwDhtIB9IkK7jbUTdGkI55nDlknzTF1VxCo0hgDRbuL77N/y4j8xEoz+tVUHXGGYKLIKSWCfuy/0xY3gilkYun5QRIEHA34ob+wGwHxjqwYMdImDil+u9U8wRKn7vWCPJatRiXV5ZI3AK1Vjcq8fbFr9ezXlwncjUQtgWQGPqND2Wz8VeEnx3FSxtphESSRiORTZK+XIKY+2oxge94hYvtZq0UktRDPkq/rxqxVd/++FV/wDX9sPXXcszi9JG39R/94S8zDRA3sng/wAsYa1g+q173tPwT3RUN38Db+WBMyFCLZLEXQ323OO/JQUobvQ/sMR+XygbSTvosKN/f/timT5eT1Ka5RhFQxn5/KNKlpWG+n03sKIuqvf2usNnh/MrCQr7RSMPMIG47aiApL6QDpHCliaJrHF0/pTudKozyNwi1Z/sB+uwxYnhTw7Hl5bzALzDVVbxRgKpJLbbkPVt7EADe7qIScsrhHler30V0Srm903/AMn/AATfifIhvLYVuVQbmwQbRlI4q2v+IN8Y856ILAEUbKAo37AVvfOwxwCYP+DuzS6VauQjBdZB3GoKP54lc9HqQj9f5Y8j1uco3R8YPjU+Ct+oZZow9DbUCAa3vavet/8ALvhVzq3Op1ekcGh3HfagTsMWD1ZGDutbnj/v+pG/6/ZVky4YoV5SiRXYbj+nP3/XHNPfxkqY1eFmPkzGuNwfcUd9sT/R+nxRqZETSZQjORZLMEVFq7o1sAK5+cRHRYRHlHP5dDVfOynngf0wwJCREKUsE0EqATajTdAAk7C6AvbHmU5s1Ptp4UpYf4RytcnJl8xKpLk1RsKCCNPp9LAbbqTTXdjbY1jT19AJIiS1SSFXFEgKQNT0B2VQN9hYbkb7unlpCg01GgBJIoFgFA0Lx2sm25Au7A9Z5l80xsyi4GSiTqImZQdC8s4WFiAB98e83V9ZVTThJJ5wWjoMDY4+kZkywROwpnRSwHZqGofo1j9MZ6u0ghkMK6pdJ0CwPVW2522O/wCmPeBXEXTc7n5pnDtHljK+glioZQaDADdrC3Z23745crl4cm80RhlzUynzGlQnSimgpABJ5O5APzsMTwhlly88OYATykaNYoXJVECLXqoF309yKvge6t4W6Pm8uJ8rAwEfmsGIVZCwFrwfSisKJLMCdgOMS09cJNyl28l+o1VuyMI8L4X7Jbzy2VaUITGTQABKE2LHop6PayKPcisZyufeNlfX5Uapv5W4PejsyknavqI3qzzI5fwmUT96+3LGSUgXtZKxhf4R+fG7pnSMjNaxz5WQ7E+WEY1v/wCY7nvzjs/b52map2xWWuOh0+F+qyOWZ4xomkIRrpjSkkleNIrmxzVdz7z1+bmHr/durf4Ejb+wP88eJsomWcK7sY9IVPUQY6sksQQBfutD0mwasd/TY282aOUhvMCsrVRZSNDWOLGlboD612F1jPLng0blltLgYbxnHB0KYvloGO5MSEn50i/6478WlJGZxrzEC/Ej/wCEKv8A+z+mK5z/AE1JWyxIAWZsw7MBp0JJvCx42AjNXtV4sPrgKhJlrXG1ANsCHpSCRxuVN/8ADjjjgk80yE5duNC6mCqAKH5dzuedhZoCySIsWZfBZky6PC1sVGqOS1F99B0gx73sRXH04q/xN0iTLtpnjZHN1qGx5+lhYYfYmq3xf+WMyCry53Y/W3ck/wAPzjV1LKtmI2jlTLOjCirM3f29Nj7jFcoRfQ3U622C2yeUU7BGNK80AP7DEr4X8OSZk/u1pSzapD9KjUf8TfAP3rbDT/sIt/7yl/hEo4+/lav6384Z8kjwosca5dUQAAB22A/T+uKYadZzI9bVet5glTlPGG2c0HQocnBSllsqZJfznccsPpH2oKOKq8RWU6a0ciNITolbS8Y2RipAU1VkAvJVmiFUkE74ns+JZYpI7y41qVvW3cEfw/OOHPCSKN3YQSRwgyqhdrUoCfS1cUDQP2uuNKPn5Scnlvk5eq5XU+pbDocx5bAAkNcT8EG7VX2r3xr/APGJEdFZFkV40dXQhPrNBadtOo9vVviYzuXaKNDqBkMwbURpXU13Y7LpsD9OcaJsgXcvcIoIEAJpdJu+OTdfA45N0ajSU6hf1FkrbaZHZ+NJtlJV99SsCji6/Kwsj53G3OF1umETRrxqJB/UfG/b/lPGH/MRGQAOuXYDjUxNf8uITO9EkVkeMowRr8vzATwR6XkF8nhmI9qx5F/pcq4N1PPx3OvlGnPRBMtKo7Rv/wDE4lXzIjFWSTwqi2PwFG5xwZjIyzK0fl+UG2LyPEaU80EZrNbb7b4mMllmhvSISx+pmdix+507D4G2PM0Ho19i3W/bz/JCtNdSL6qM1o9GiJiDpViHkNDtVrY9hqv45xx9A6WFGXklZpZjmBqkY2bEcmnjYACR6A29ZxP9Qy0k2jV5PoYsKdgb0sNiBYI1XY9scWZjmjjbzJIjEKL+XSuV4O4Wtl/hVTtsRj6nT6SmhYrjz57k8Ex4ea8vG3ZgWH2Ylh/QjEf4q6+croC6QSruSV1bLpAAGobktzf5TiWz2YEEY0qOQijgWdhv2H+WFLxh0GfPFCjQRlVZTqZjYYqQRsKIo/4jjUsZ5I2Z28dTR4Y6t+KkzWo8MhOkFLDpQqmPPlne8a/Evj3KdOXyl0tIo9MEFDTXAYj0p9ufjEZl/A/UIhIIszCnmgK2kkEgXW+kkEam3WjucRa/slmF+uA2Sfrfk73sBe/z3xBwTk/BYrJKKTXPkhOoeMWzKF80CxJ9ESMyxxj1b0DcjGh9R7bAYlv2b5ZupNILMUMSitBYvqPNFye2mv1+MceZ/Y9nmN/iMtzYBZ9jtxQwxeAfBfUelM+mTKyK/KlnFccen4H8sT4Ifd3YyzeEUK15mZJY1blG2rk3D7c/3xzz9DkFMmcmBF6foBANUABDdbD+QwyCXM+0X+LGiWLMMb/d/wCI/wCeK2nkkRnhHJTrKQc1I0MKqojOiiSDQ+kEAKB82fjd0wtdEim8zWugISUlBvlLAK7nft8gDuMMuJdgac3l1lRkdQysKKnuMfPjdLkOanRDKVSaUAAsaCu2kbH22Fntj6HbjEPk8xlAW8sxi9UhYCg24LMGrS1Ei6Jqxiq6tzWEyUZbWIHRvBTO1yWVBFephfxz/q8N+U8GZUKNUZJoXbyf21UMMiMNwCNuRfHtfttjxNnI0ZVZgGbgdz/Lt84zR0flknY2Vx/4JPo/d5JTJ69Qd2VQRp0rGRIdd7jUQt2OMdeb8PS6205VTGHUfWwbT5smor6yD+6VNjRt9t9sP4lXgEWDVWNjjIcb8bfbFyoRHcJnhnw1rivN5cRyhj9EhZSp3WqN2AdJscqeecSGY8O5YSwjyhRZrBLG6RiLBO+4wxtIo5IF8b4DVjixuPf2x2NO2WUzjeSN8UQK+Un1KGAidgD7qrEEexB74pXovS3cIDrva6Ym+L427f8ANi/ZYw6lWAKsCCDuCDyPscceW6XDH9Mai/j35r2+w9sdurlPGHglCSj2K5y/hMlbolrNfV3+b4/13wxZDwXEBbrdm64rbg+/vhw0jGaxlejm/wDIl7ghdb8KaSv4fLh7SS700HCExkl5AaL0KAPckjHJ/svMZogcuipqYPpETLpBipizHzN1MtULtACKNmyQMZK4ujpml1/ZHeyueneGZGliMuVjWFolEg1DUsukFmABNpdrV3sDVWcTS+GcvHmIAI1/O1H3XRX8ibw1hcYMYu6FjjHYafbLcHNtYOPrcCvl5Q6gjQ2x+ASPsbxQ/S8vIyKSzlioLWzckf8Aq7Ee45GPoV1sEHcHYjHFF0eFd1ijH2UDjE7q5T/teBCSXVFV5fozMwNsQePU3we5vv2/7Bn6b4KSrlDXfGt/+jYdo8qi/Sqj7AY21jO9HJ9Zsl7nwKkXgrLjlWP/AL3/AP6xDZroDFpUiyzgosmlizAFtUflBS0lMSnmWTsCFv2NiacYC4lDRqPfJF2NledM8PyebEJcs6wmECRvO1N5xs2dDUFAQA1QuTawLEz1fw5DHBK4ElrG7D94/IUkd/jDVWPMsIZSrAEEEEHuDyMWPTRY3s15HKrEioooKP8A7/rv+uOjBgxpIHmRAQQQCCKIPcHnCLn+iT5nLGBVCrGkkC+Z+ZRdbWLDaIQCf4XJuxh8xisAKB6HmvPDCQiPWxapGUsp8kiwtAkMJh8BhXx2ZvpWYMzMkpVGv6WA3IGktaFjorZdWk3uMMdYzgBQ/wBk3sETVUhk+hbu20gNVBdLybUSC5o42Zbw1LGulZlb0IDrU+oxliLo8HVR5JrDVWM4AUI/CBAIMusWNPmKG0L++urJ3qY1ewKjttiSj6KRmDLrOmhQ3sUCALO4Hq333oe2JysFYAXP9klqvxWduqvzzd+/FXW3t8YzN4SRmdjmM2C93pl0gXQ2pfZQN7/qcMeDACxH4QBvXmc0TqY7SkbH6R3Pp7G+dzjZF4RRdNZjN+kirkB4rSK01tW23fDHWDAEHkfDKRSLIJcwxXgNISvFbrVHE5gwYAMGDBgAwYMGADBgwYAMGDBgAwYMGADBgwYA/9k=">
            <a:hlinkClick r:id="rId4"/>
          </p:cNvPr>
          <p:cNvSpPr>
            <a:spLocks noChangeAspect="1" noChangeArrowheads="1"/>
          </p:cNvSpPr>
          <p:nvPr/>
        </p:nvSpPr>
        <p:spPr bwMode="auto">
          <a:xfrm>
            <a:off x="120650" y="-898525"/>
            <a:ext cx="2428875" cy="18859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274" name="Picture 10" descr="http://2.bp.blogspot.com/-dQ1EjKEkRB4/UMFVm9xR1yI/AAAAAAAAAAM/0RynnxEn7Zs/s1600/study+habits+.jpg"/>
          <p:cNvPicPr>
            <a:picLocks noChangeAspect="1" noChangeArrowheads="1"/>
          </p:cNvPicPr>
          <p:nvPr/>
        </p:nvPicPr>
        <p:blipFill>
          <a:blip r:embed="rId5"/>
          <a:srcRect/>
          <a:stretch>
            <a:fillRect/>
          </a:stretch>
        </p:blipFill>
        <p:spPr bwMode="auto">
          <a:xfrm>
            <a:off x="941696" y="3838827"/>
            <a:ext cx="3246780" cy="2521029"/>
          </a:xfrm>
          <a:prstGeom prst="rect">
            <a:avLst/>
          </a:prstGeom>
          <a:noFill/>
        </p:spPr>
      </p:pic>
      <p:pic>
        <p:nvPicPr>
          <p:cNvPr id="11276" name="Picture 12" descr="http://www.mattandrews.net/images/artwork/good_study_habits.jpg"/>
          <p:cNvPicPr>
            <a:picLocks noChangeAspect="1" noChangeArrowheads="1"/>
          </p:cNvPicPr>
          <p:nvPr/>
        </p:nvPicPr>
        <p:blipFill>
          <a:blip r:embed="rId6"/>
          <a:srcRect/>
          <a:stretch>
            <a:fillRect/>
          </a:stretch>
        </p:blipFill>
        <p:spPr bwMode="auto">
          <a:xfrm>
            <a:off x="4926842" y="3591065"/>
            <a:ext cx="3760086" cy="276879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9275" y="107576"/>
            <a:ext cx="8042276" cy="1025188"/>
          </a:xfrm>
        </p:spPr>
        <p:txBody>
          <a:bodyPr/>
          <a:lstStyle/>
          <a:p>
            <a:r>
              <a:rPr lang="en-US" dirty="0" smtClean="0"/>
              <a:t>Bad Study Habits</a:t>
            </a:r>
            <a:endParaRPr lang="en-US" dirty="0"/>
          </a:p>
        </p:txBody>
      </p:sp>
      <p:sp>
        <p:nvSpPr>
          <p:cNvPr id="4" name="Content Placeholder 3"/>
          <p:cNvSpPr>
            <a:spLocks noGrp="1"/>
          </p:cNvSpPr>
          <p:nvPr>
            <p:ph idx="1"/>
          </p:nvPr>
        </p:nvSpPr>
        <p:spPr>
          <a:xfrm>
            <a:off x="549275" y="1132764"/>
            <a:ext cx="8212588" cy="4810837"/>
          </a:xfrm>
        </p:spPr>
        <p:txBody>
          <a:bodyPr>
            <a:normAutofit/>
          </a:bodyPr>
          <a:lstStyle/>
          <a:p>
            <a:endParaRPr lang="en-US" sz="1400" dirty="0" smtClean="0"/>
          </a:p>
          <a:p>
            <a:r>
              <a:rPr lang="en-US" sz="1400" dirty="0" smtClean="0"/>
              <a:t>Study partners can serve as a valuable educational resource - provided they're the right ones. Not every friend makes a good study partner.</a:t>
            </a:r>
          </a:p>
          <a:p>
            <a:r>
              <a:rPr lang="en-US" sz="1400" dirty="0" smtClean="0">
                <a:solidFill>
                  <a:srgbClr val="FF0000"/>
                </a:solidFill>
              </a:rPr>
              <a:t>Music and television serve as major distractions, even when enjoyed by family members in other rooms of your home. Flickering lights and sounds not only pique your  interest, they slow down  the learning process and hinder reading comprehension.</a:t>
            </a:r>
          </a:p>
          <a:p>
            <a:r>
              <a:rPr lang="en-US" sz="1400" dirty="0" smtClean="0"/>
              <a:t>Social connectivity can serve as an ongoing distraction for older kids, with constant text messages, push notifications, alerts, and incoming calls.</a:t>
            </a:r>
          </a:p>
          <a:p>
            <a:r>
              <a:rPr lang="en-US" sz="1400" dirty="0" smtClean="0">
                <a:solidFill>
                  <a:srgbClr val="FF0000"/>
                </a:solidFill>
              </a:rPr>
              <a:t>If you're expecting to finish your math homework in the 10 minute commute from the school parking lot to the soccer field for practice, you might want to reconsider.</a:t>
            </a:r>
          </a:p>
          <a:p>
            <a:r>
              <a:rPr lang="en-US" sz="1400" dirty="0" smtClean="0"/>
              <a:t>It can be difficult for students to carve out adequate space and quiet learning time in the center of their bustling households.</a:t>
            </a:r>
          </a:p>
          <a:p>
            <a:r>
              <a:rPr lang="en-US" sz="1400" dirty="0" smtClean="0">
                <a:solidFill>
                  <a:srgbClr val="FF0000"/>
                </a:solidFill>
              </a:rPr>
              <a:t>Unorganized notes, books and bags</a:t>
            </a:r>
            <a:r>
              <a:rPr lang="en-US" sz="1400" dirty="0" smtClean="0">
                <a:solidFill>
                  <a:srgbClr val="FF0000"/>
                </a:solidFill>
              </a:rPr>
              <a:t>.</a:t>
            </a:r>
            <a:endParaRPr lang="en-US" sz="1400" dirty="0" smtClean="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Define the Problem (Step 1)</a:t>
            </a:r>
            <a:endParaRPr lang="en-US" dirty="0">
              <a:solidFill>
                <a:srgbClr val="C00000"/>
              </a:solidFill>
            </a:endParaRPr>
          </a:p>
        </p:txBody>
      </p:sp>
      <p:sp>
        <p:nvSpPr>
          <p:cNvPr id="3" name="Content Placeholder 2"/>
          <p:cNvSpPr>
            <a:spLocks noGrp="1"/>
          </p:cNvSpPr>
          <p:nvPr>
            <p:ph idx="1"/>
          </p:nvPr>
        </p:nvSpPr>
        <p:spPr>
          <a:xfrm>
            <a:off x="549275" y="1444532"/>
            <a:ext cx="8042276" cy="4956268"/>
          </a:xfrm>
        </p:spPr>
        <p:txBody>
          <a:bodyPr anchor="ctr">
            <a:normAutofit/>
          </a:bodyPr>
          <a:lstStyle/>
          <a:p>
            <a:pPr marL="624078" indent="-514350">
              <a:buNone/>
            </a:pPr>
            <a:endParaRPr lang="en-US" dirty="0" smtClean="0">
              <a:latin typeface="Tahoma"/>
            </a:endParaRPr>
          </a:p>
          <a:p>
            <a:pPr marL="624078" indent="-514350"/>
            <a:r>
              <a:rPr lang="en-US" dirty="0" smtClean="0">
                <a:latin typeface="Tahoma"/>
              </a:rPr>
              <a:t>Based on the pictures and  statements you’ve examined in the previous slides and the questions you have discussed with your group.  </a:t>
            </a:r>
          </a:p>
          <a:p>
            <a:pPr marL="624078" indent="-514350"/>
            <a:r>
              <a:rPr lang="en-US" dirty="0" smtClean="0">
                <a:latin typeface="Tahoma"/>
              </a:rPr>
              <a:t>You will now act as a Public Policy Analyst (PPA) to define the problem. </a:t>
            </a:r>
          </a:p>
          <a:p>
            <a:pPr marL="624078" indent="-514350"/>
            <a:r>
              <a:rPr lang="en-US" dirty="0" smtClean="0">
                <a:latin typeface="Tahoma"/>
              </a:rPr>
              <a:t>Here ‘s an example of the worksheet you’ll be using to define the problem. See link below. </a:t>
            </a:r>
          </a:p>
          <a:p>
            <a:pPr algn="ctr">
              <a:buNone/>
            </a:pPr>
            <a:r>
              <a:rPr lang="en-US" dirty="0" smtClean="0">
                <a:latin typeface="Footlight MT Light"/>
                <a:ea typeface="Times New Roman"/>
                <a:cs typeface="Arial"/>
                <a:hlinkClick r:id="rId2"/>
              </a:rPr>
              <a:t>Define the Problem</a:t>
            </a:r>
            <a:r>
              <a:rPr lang="en-US" dirty="0" smtClean="0">
                <a:latin typeface="Book Antiqua"/>
                <a:ea typeface="Times New Roman"/>
                <a:cs typeface="Arial"/>
                <a:hlinkClick r:id="rId2"/>
              </a:rPr>
              <a:t> </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4000" dirty="0" smtClean="0">
                <a:solidFill>
                  <a:srgbClr val="C00000"/>
                </a:solidFill>
              </a:rPr>
              <a:t>Gather the Evidence (Step 2)</a:t>
            </a:r>
            <a:endParaRPr lang="en-US" sz="4000" dirty="0">
              <a:solidFill>
                <a:srgbClr val="C00000"/>
              </a:solidFill>
            </a:endParaRPr>
          </a:p>
        </p:txBody>
      </p:sp>
      <p:sp>
        <p:nvSpPr>
          <p:cNvPr id="2" name="Content Placeholder 1"/>
          <p:cNvSpPr>
            <a:spLocks noGrp="1"/>
          </p:cNvSpPr>
          <p:nvPr>
            <p:ph idx="1"/>
          </p:nvPr>
        </p:nvSpPr>
        <p:spPr/>
        <p:txBody>
          <a:bodyPr>
            <a:normAutofit fontScale="25000" lnSpcReduction="20000"/>
          </a:bodyPr>
          <a:lstStyle/>
          <a:p>
            <a:pPr marL="624078" indent="-514350" algn="ctr">
              <a:buNone/>
            </a:pPr>
            <a:r>
              <a:rPr lang="en-US" sz="9600" dirty="0" smtClean="0"/>
              <a:t>Use the following links to aid you in your research to find solutions to the problem you have defined.</a:t>
            </a:r>
          </a:p>
          <a:p>
            <a:pPr marL="624078" indent="-514350" algn="ctr">
              <a:buNone/>
            </a:pPr>
            <a:endParaRPr lang="en-US" sz="9600" dirty="0" smtClean="0"/>
          </a:p>
          <a:p>
            <a:pPr marL="624078" indent="-514350">
              <a:buFont typeface="+mj-lt"/>
              <a:buAutoNum type="arabicPeriod"/>
            </a:pPr>
            <a:r>
              <a:rPr lang="en-US" sz="6400" dirty="0" smtClean="0">
                <a:hlinkClick r:id="rId2"/>
              </a:rPr>
              <a:t>http://www.bookrags.com/articles/16.html</a:t>
            </a:r>
            <a:endParaRPr lang="en-US" sz="6400" dirty="0" smtClean="0"/>
          </a:p>
          <a:p>
            <a:pPr marL="624078" indent="-514350">
              <a:buFont typeface="+mj-lt"/>
              <a:buAutoNum type="arabicPeriod"/>
            </a:pPr>
            <a:r>
              <a:rPr lang="en-US" sz="6400" dirty="0" smtClean="0">
                <a:hlinkClick r:id="rId3"/>
              </a:rPr>
              <a:t>http://blog.careerfutura.com/study-habits-learning-techniques-strategies/</a:t>
            </a:r>
            <a:endParaRPr lang="en-US" sz="6400" dirty="0" smtClean="0"/>
          </a:p>
          <a:p>
            <a:pPr marL="624078" indent="-514350">
              <a:buFont typeface="+mj-lt"/>
              <a:buAutoNum type="arabicPeriod"/>
            </a:pPr>
            <a:endParaRPr lang="en-US" dirty="0" smtClean="0"/>
          </a:p>
          <a:p>
            <a:pPr marL="624078" indent="-514350">
              <a:buFont typeface="+mj-lt"/>
              <a:buAutoNum type="arabicPeriod"/>
            </a:pPr>
            <a:endParaRPr lang="en-US" dirty="0" smtClean="0"/>
          </a:p>
          <a:p>
            <a:pPr algn="ctr">
              <a:buNone/>
            </a:pPr>
            <a:r>
              <a:rPr lang="en-US" sz="9600" dirty="0" smtClean="0">
                <a:latin typeface="Tahoma"/>
              </a:rPr>
              <a:t>Here ‘s an example of the worksheet you’ll be using to gather the evidence. See link below. </a:t>
            </a:r>
          </a:p>
          <a:p>
            <a:pPr algn="ctr">
              <a:buNone/>
            </a:pPr>
            <a:r>
              <a:rPr lang="en-US" sz="9600" u="sng" dirty="0" smtClean="0">
                <a:solidFill>
                  <a:srgbClr val="333399"/>
                </a:solidFill>
                <a:latin typeface="Footlight MT Light"/>
                <a:ea typeface="Times New Roman"/>
                <a:cs typeface="Arial"/>
                <a:hlinkClick r:id="rId4"/>
              </a:rPr>
              <a:t>Gather the Evidence</a:t>
            </a:r>
            <a:r>
              <a:rPr lang="en-US" sz="9600" dirty="0" smtClean="0">
                <a:noFill/>
                <a:latin typeface="Book Antiqua"/>
                <a:ea typeface="Times New Roman"/>
                <a:cs typeface="Arial"/>
                <a:hlinkClick r:id="rId4"/>
              </a:rPr>
              <a:t> </a:t>
            </a:r>
            <a:endParaRPr lang="en-US" sz="9600" dirty="0" smtClean="0">
              <a:noFill/>
              <a:latin typeface="Book Antiqua"/>
              <a:ea typeface="Times New Roman"/>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Read pages 4-5 of the document in the link below.</a:t>
            </a:r>
            <a:endParaRPr lang="en-US" dirty="0"/>
          </a:p>
        </p:txBody>
      </p:sp>
      <p:sp>
        <p:nvSpPr>
          <p:cNvPr id="2" name="Content Placeholder 1"/>
          <p:cNvSpPr>
            <a:spLocks noGrp="1"/>
          </p:cNvSpPr>
          <p:nvPr>
            <p:ph idx="1"/>
          </p:nvPr>
        </p:nvSpPr>
        <p:spPr/>
        <p:txBody>
          <a:bodyPr>
            <a:normAutofit/>
          </a:bodyPr>
          <a:lstStyle/>
          <a:p>
            <a:pPr marL="0" marR="64008" lvl="0" indent="0">
              <a:lnSpc>
                <a:spcPct val="115000"/>
              </a:lnSpc>
              <a:spcBef>
                <a:spcPts val="0"/>
              </a:spcBef>
              <a:buClr>
                <a:srgbClr val="000000"/>
              </a:buClr>
              <a:buNone/>
              <a:tabLst>
                <a:tab pos="457200" algn="l"/>
              </a:tabLst>
              <a:defRPr/>
            </a:pPr>
            <a:r>
              <a:rPr lang="en-US" sz="2000" dirty="0" smtClean="0">
                <a:noFill/>
                <a:latin typeface="Book Antiqua"/>
                <a:ea typeface="Times New Roman"/>
                <a:cs typeface="Arial"/>
              </a:rPr>
              <a:t>C</a:t>
            </a:r>
            <a:r>
              <a:rPr lang="en-US" sz="2000" dirty="0" smtClean="0">
                <a:noFill/>
                <a:latin typeface="Book Antiqua"/>
                <a:ea typeface="Times New Roman"/>
                <a:cs typeface="Arial"/>
                <a:hlinkClick r:id="rId2"/>
              </a:rPr>
              <a:t>http://www.google.com/url?sa=t&amp;rct=j&amp;q=&amp;esrc=s&amp;frm=1&amp;source=web&amp;cd=7&amp;cad=rja&amp;uact=8&amp;ved=0CEcQFjAG&amp;url=http%3A%2F%2Fwww.williamgladdenfoundation.org%2Fimages%2FImage%2Fuser%2FStudy%2520Habits.doc&amp;ei=coUsVMumKIa4yQTo6IGoCA&amp;usg=AFQjCNG1j5CpYVz8qPZoWQQwlMulwQq</a:t>
            </a:r>
            <a:endParaRPr lang="en-US" sz="2000" dirty="0" smtClean="0">
              <a:noFill/>
              <a:latin typeface="Book Antiqua"/>
              <a:ea typeface="Times New Roman"/>
              <a:cs typeface="Arial"/>
            </a:endParaRPr>
          </a:p>
          <a:p>
            <a:pPr marL="0" marR="64008" lvl="0" indent="0">
              <a:lnSpc>
                <a:spcPct val="115000"/>
              </a:lnSpc>
              <a:spcBef>
                <a:spcPts val="0"/>
              </a:spcBef>
              <a:buClr>
                <a:srgbClr val="000000"/>
              </a:buClr>
              <a:buNone/>
              <a:tabLst>
                <a:tab pos="457200" algn="l"/>
              </a:tabLst>
              <a:defRPr/>
            </a:pPr>
            <a:endParaRPr lang="en-US" sz="2000" dirty="0" smtClean="0">
              <a:noFill/>
              <a:latin typeface="Book Antiqua"/>
              <a:ea typeface="Times New Roman"/>
              <a:cs typeface="Aria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921</TotalTime>
  <Words>472</Words>
  <Application>Microsoft Office PowerPoint</Application>
  <PresentationFormat>On-screen Show (4:3)</PresentationFormat>
  <Paragraphs>64</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Breeze</vt:lpstr>
      <vt:lpstr> by: Mrs. Narain I.S.126Q anarain2@schools.nyc.gov</vt:lpstr>
      <vt:lpstr> Follow these steps to become a Public Policy Analyst:</vt:lpstr>
      <vt:lpstr>Do you prepare for tests?</vt:lpstr>
      <vt:lpstr>  WHAT IS MEANT BY “POOR STUDY HABITS?”</vt:lpstr>
      <vt:lpstr>Slide 5</vt:lpstr>
      <vt:lpstr>Bad Study Habits</vt:lpstr>
      <vt:lpstr>Define the Problem (Step 1)</vt:lpstr>
      <vt:lpstr>Gather the Evidence (Step 2)</vt:lpstr>
      <vt:lpstr>Read pages 4-5 of the document in the link below.</vt:lpstr>
      <vt:lpstr>Identify the Causes (Step 3)</vt:lpstr>
      <vt:lpstr>Develop Solutions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Conservation of Water by: Mrs. Narain I.S.126Q anarain2@schools.nyc.gov</dc:title>
  <dc:creator>19</dc:creator>
  <cp:lastModifiedBy>ann nigro</cp:lastModifiedBy>
  <cp:revision>82</cp:revision>
  <dcterms:created xsi:type="dcterms:W3CDTF">2014-08-25T17:04:36Z</dcterms:created>
  <dcterms:modified xsi:type="dcterms:W3CDTF">2014-10-02T01:26:20Z</dcterms:modified>
</cp:coreProperties>
</file>