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66" d="100"/>
          <a:sy n="66" d="100"/>
        </p:scale>
        <p:origin x="-5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94745BD-0FDC-4A45-BAD8-6AE92C2D31D8}" type="datetimeFigureOut">
              <a:rPr lang="en-US" smtClean="0"/>
              <a:pPr/>
              <a:t>9/26/2014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194745BD-0FDC-4A45-BAD8-6AE92C2D31D8}" type="datetimeFigureOut">
              <a:rPr lang="en-US" smtClean="0"/>
              <a:pPr/>
              <a:t>9/26/2014</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704A34C8-8360-1840-960A-9078E8DED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194745BD-0FDC-4A45-BAD8-6AE92C2D31D8}" type="datetimeFigureOut">
              <a:rPr lang="en-US" smtClean="0"/>
              <a:pPr/>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A34C8-8360-1840-960A-9078E8DEDFEC}" type="slidenum">
              <a:rPr lang="en-US" smtClean="0"/>
              <a:pPr/>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4745BD-0FDC-4A45-BAD8-6AE92C2D31D8}" type="datetimeFigureOut">
              <a:rPr lang="en-US" smtClean="0"/>
              <a:pPr/>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4745BD-0FDC-4A45-BAD8-6AE92C2D31D8}"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4745BD-0FDC-4A45-BAD8-6AE92C2D31D8}"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4745BD-0FDC-4A45-BAD8-6AE92C2D31D8}"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94745BD-0FDC-4A45-BAD8-6AE92C2D31D8}" type="datetimeFigureOut">
              <a:rPr lang="en-US" smtClean="0"/>
              <a:pPr/>
              <a:t>9/26/2014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30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194745BD-0FDC-4A45-BAD8-6AE92C2D31D8}" type="datetimeFigureOut">
              <a:rPr lang="en-US" smtClean="0"/>
              <a:pPr/>
              <a:t>9/26/2014</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94745BD-0FDC-4A45-BAD8-6AE92C2D31D8}"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94745BD-0FDC-4A45-BAD8-6AE92C2D31D8}" type="datetimeFigureOut">
              <a:rPr lang="en-US" smtClean="0"/>
              <a:pPr/>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94745BD-0FDC-4A45-BAD8-6AE92C2D31D8}" type="datetimeFigureOut">
              <a:rPr lang="en-US" smtClean="0"/>
              <a:pPr/>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94745BD-0FDC-4A45-BAD8-6AE92C2D31D8}" type="datetimeFigureOut">
              <a:rPr lang="en-US" smtClean="0"/>
              <a:pPr/>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A34C8-8360-1840-960A-9078E8DEDF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194745BD-0FDC-4A45-BAD8-6AE92C2D31D8}" type="datetimeFigureOut">
              <a:rPr lang="en-US" smtClean="0"/>
              <a:pPr/>
              <a:t>9/26/2014</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704A34C8-8360-1840-960A-9078E8DEDF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194745BD-0FDC-4A45-BAD8-6AE92C2D31D8}" type="datetimeFigureOut">
              <a:rPr lang="en-US" smtClean="0"/>
              <a:pPr/>
              <a:t>9/26/2014</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704A34C8-8360-1840-960A-9078E8DEDF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flippedtips.com/plegal/ppae/ppae3.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c.gov/violenceprevention/youthviolence/definition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eenhelp.com/teen-violence/teen-violence-statistic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93626"/>
            <a:ext cx="5867400" cy="3173506"/>
          </a:xfrm>
        </p:spPr>
        <p:txBody>
          <a:bodyPr>
            <a:normAutofit/>
          </a:bodyPr>
          <a:lstStyle/>
          <a:p>
            <a:pPr algn="ctr"/>
            <a:r>
              <a:rPr lang="en-US" sz="5400" dirty="0" smtClean="0"/>
              <a:t>Teenage Violence in Middle Schools in New York City</a:t>
            </a:r>
            <a:endParaRPr lang="en-US" sz="3600" dirty="0"/>
          </a:p>
        </p:txBody>
      </p:sp>
      <p:sp>
        <p:nvSpPr>
          <p:cNvPr id="3" name="Subtitle 2"/>
          <p:cNvSpPr>
            <a:spLocks noGrp="1"/>
          </p:cNvSpPr>
          <p:nvPr>
            <p:ph type="subTitle" idx="1"/>
          </p:nvPr>
        </p:nvSpPr>
        <p:spPr/>
        <p:txBody>
          <a:bodyPr>
            <a:normAutofit/>
          </a:bodyPr>
          <a:lstStyle/>
          <a:p>
            <a:r>
              <a:rPr lang="en-US" sz="1800" dirty="0" smtClean="0"/>
              <a:t>Alyssa </a:t>
            </a:r>
            <a:r>
              <a:rPr lang="en-US" sz="1800" dirty="0" err="1" smtClean="0"/>
              <a:t>Mescia</a:t>
            </a:r>
            <a:endParaRPr lang="en-US" sz="1800" dirty="0"/>
          </a:p>
        </p:txBody>
      </p:sp>
      <p:pic>
        <p:nvPicPr>
          <p:cNvPr id="4098" name="Picture 2" descr="http://www.igotbiz.com/GenerateThumbNails.php?image=pics/ParentsAga/pic_b1316.gif&amp;width=200&amp;widthSameAsheight=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66800" y="476250"/>
            <a:ext cx="5334000" cy="2133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a solution!</a:t>
            </a:r>
            <a:endParaRPr lang="en-US" dirty="0"/>
          </a:p>
        </p:txBody>
      </p:sp>
      <p:pic>
        <p:nvPicPr>
          <p:cNvPr id="3075" name="Picture 3"/>
          <p:cNvPicPr>
            <a:picLocks noGrp="1" noChangeAspect="1" noChangeArrowheads="1"/>
          </p:cNvPicPr>
          <p:nvPr>
            <p:ph idx="1"/>
          </p:nvPr>
        </p:nvPicPr>
        <p:blipFill>
          <a:blip r:embed="rId2">
            <a:duotone>
              <a:schemeClr val="accent1">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304801" y="1905000"/>
            <a:ext cx="8534400" cy="40212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61800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sz="2800" dirty="0" smtClean="0"/>
              <a:t>Students will be assessed based on their class participation individually and with their groups.</a:t>
            </a:r>
          </a:p>
          <a:p>
            <a:r>
              <a:rPr lang="en-US" sz="2800" dirty="0" smtClean="0"/>
              <a:t>Students will be assessed on a homework extension activity in which they will research more about teen violence and locate one organization or group that works to prevent teen violence or can that can help people who are victims of teen violence. </a:t>
            </a:r>
            <a:endParaRPr lang="en-US" sz="2800" dirty="0"/>
          </a:p>
        </p:txBody>
      </p:sp>
    </p:spTree>
    <p:extLst>
      <p:ext uri="{BB962C8B-B14F-4D97-AF65-F5344CB8AC3E}">
        <p14:creationId xmlns:p14="http://schemas.microsoft.com/office/powerpoint/2010/main" xmlns="" val="29944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of the PPA</a:t>
            </a:r>
            <a:endParaRPr lang="en-US" dirty="0"/>
          </a:p>
        </p:txBody>
      </p:sp>
      <p:sp>
        <p:nvSpPr>
          <p:cNvPr id="3" name="Content Placeholder 2"/>
          <p:cNvSpPr>
            <a:spLocks noGrp="1"/>
          </p:cNvSpPr>
          <p:nvPr>
            <p:ph idx="1"/>
          </p:nvPr>
        </p:nvSpPr>
        <p:spPr>
          <a:xfrm>
            <a:off x="779463" y="2438400"/>
            <a:ext cx="7583488" cy="4007224"/>
          </a:xfrm>
        </p:spPr>
        <p:txBody>
          <a:bodyPr>
            <a:normAutofit/>
          </a:bodyPr>
          <a:lstStyle/>
          <a:p>
            <a:r>
              <a:rPr lang="en-US" b="1" dirty="0" smtClean="0"/>
              <a:t>Defining the Problem</a:t>
            </a:r>
          </a:p>
          <a:p>
            <a:r>
              <a:rPr lang="en-US" b="1" dirty="0" smtClean="0"/>
              <a:t>Identifying the causes of the problem</a:t>
            </a:r>
          </a:p>
          <a:p>
            <a:r>
              <a:rPr lang="en-US" b="1" dirty="0" smtClean="0"/>
              <a:t>Gathering evidence</a:t>
            </a:r>
          </a:p>
          <a:p>
            <a:r>
              <a:rPr lang="en-US" b="1" dirty="0" smtClean="0"/>
              <a:t>Describing existing causes of the problems</a:t>
            </a:r>
          </a:p>
          <a:p>
            <a:r>
              <a:rPr lang="en-US" b="1" dirty="0" smtClean="0"/>
              <a:t>Formatting Solutions</a:t>
            </a:r>
          </a:p>
          <a:p>
            <a:r>
              <a:rPr lang="en-US" b="1" dirty="0" smtClean="0"/>
              <a:t>Selecting the Best Solution</a:t>
            </a:r>
          </a:p>
          <a:p>
            <a:pPr lvl="1"/>
            <a:r>
              <a:rPr lang="en-US" b="1" dirty="0" smtClean="0"/>
              <a:t>f</a:t>
            </a:r>
            <a:r>
              <a:rPr lang="en-US" b="1" dirty="0" smtClean="0"/>
              <a:t>easibility </a:t>
            </a:r>
            <a:r>
              <a:rPr lang="en-US" b="1" dirty="0" smtClean="0"/>
              <a:t>vs. effectiveness </a:t>
            </a:r>
          </a:p>
        </p:txBody>
      </p:sp>
      <p:sp>
        <p:nvSpPr>
          <p:cNvPr id="4" name="Rounded Rectangle 3"/>
          <p:cNvSpPr/>
          <p:nvPr/>
        </p:nvSpPr>
        <p:spPr>
          <a:xfrm>
            <a:off x="6095999" y="2819400"/>
            <a:ext cx="1981201" cy="1219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TextBox 4"/>
          <p:cNvSpPr txBox="1"/>
          <p:nvPr/>
        </p:nvSpPr>
        <p:spPr>
          <a:xfrm>
            <a:off x="6172199" y="2971800"/>
            <a:ext cx="1905001" cy="923330"/>
          </a:xfrm>
          <a:prstGeom prst="rect">
            <a:avLst/>
          </a:prstGeom>
          <a:noFill/>
        </p:spPr>
        <p:txBody>
          <a:bodyPr wrap="square" rtlCol="0">
            <a:spAutoFit/>
          </a:bodyPr>
          <a:lstStyle/>
          <a:p>
            <a:r>
              <a:rPr lang="en-US" dirty="0" smtClean="0"/>
              <a:t>Refer to </a:t>
            </a:r>
            <a:r>
              <a:rPr lang="en-US" dirty="0" smtClean="0">
                <a:hlinkClick r:id="rId2"/>
              </a:rPr>
              <a:t>the PPA Website</a:t>
            </a:r>
            <a:r>
              <a:rPr lang="en-US" dirty="0" smtClean="0"/>
              <a:t> for more information!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violence?</a:t>
            </a:r>
            <a:endParaRPr lang="en-US" dirty="0"/>
          </a:p>
        </p:txBody>
      </p:sp>
      <p:sp>
        <p:nvSpPr>
          <p:cNvPr id="3" name="Content Placeholder 2"/>
          <p:cNvSpPr>
            <a:spLocks noGrp="1"/>
          </p:cNvSpPr>
          <p:nvPr>
            <p:ph idx="1"/>
          </p:nvPr>
        </p:nvSpPr>
        <p:spPr/>
        <p:txBody>
          <a:bodyPr/>
          <a:lstStyle/>
          <a:p>
            <a:r>
              <a:rPr lang="en-US" dirty="0" smtClean="0"/>
              <a:t>Some words/adjectives that come to mind when we think of violence are……</a:t>
            </a:r>
          </a:p>
          <a:p>
            <a:pPr lvl="1"/>
            <a:endParaRPr lang="en-US" dirty="0" smtClean="0"/>
          </a:p>
          <a:p>
            <a:pPr lvl="1"/>
            <a:r>
              <a:rPr lang="en-US" dirty="0" smtClean="0"/>
              <a:t>Brutal</a:t>
            </a:r>
          </a:p>
          <a:p>
            <a:pPr lvl="1"/>
            <a:r>
              <a:rPr lang="en-US" dirty="0" smtClean="0"/>
              <a:t>Aggressive</a:t>
            </a:r>
          </a:p>
          <a:p>
            <a:pPr lvl="1"/>
            <a:r>
              <a:rPr lang="en-US" dirty="0" smtClean="0"/>
              <a:t>Cruel</a:t>
            </a:r>
          </a:p>
          <a:p>
            <a:pPr lvl="1"/>
            <a:r>
              <a:rPr lang="en-US" dirty="0" smtClean="0"/>
              <a:t>Hurt</a:t>
            </a:r>
          </a:p>
          <a:p>
            <a:pPr lvl="1"/>
            <a:r>
              <a:rPr lang="en-US" dirty="0" smtClean="0"/>
              <a:t>Injure </a:t>
            </a:r>
          </a:p>
          <a:p>
            <a:pPr lvl="1"/>
            <a:r>
              <a:rPr lang="en-US" dirty="0" smtClean="0"/>
              <a:t>Murder </a:t>
            </a:r>
          </a:p>
          <a:p>
            <a:pPr lvl="2"/>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 Violence </a:t>
            </a:r>
            <a:endParaRPr lang="en-US" dirty="0"/>
          </a:p>
        </p:txBody>
      </p:sp>
      <p:sp>
        <p:nvSpPr>
          <p:cNvPr id="3" name="Content Placeholder 2"/>
          <p:cNvSpPr>
            <a:spLocks noGrp="1"/>
          </p:cNvSpPr>
          <p:nvPr>
            <p:ph idx="1"/>
          </p:nvPr>
        </p:nvSpPr>
        <p:spPr>
          <a:xfrm>
            <a:off x="533400" y="1949824"/>
            <a:ext cx="8077199" cy="4007224"/>
          </a:xfrm>
        </p:spPr>
        <p:txBody>
          <a:bodyPr>
            <a:normAutofit fontScale="92500" lnSpcReduction="10000"/>
          </a:bodyPr>
          <a:lstStyle/>
          <a:p>
            <a:r>
              <a:rPr lang="en-US" dirty="0" smtClean="0"/>
              <a:t>As defined by the CDC, “Interpersonal violence is defined as ‘the intentional use of physical force or power, threatened or actual, against another person or against a group or community that results in or has a high likelihood of resulting in injury, death, psychological harm, maldevelopment, or deprivation” (Dahlberg and Krug 2002).</a:t>
            </a:r>
          </a:p>
          <a:p>
            <a:r>
              <a:rPr lang="en-US" dirty="0" smtClean="0"/>
              <a:t> “Research and programs addressing youth violence typically include persons between the ages of 10 and 24, although patterns of youth violence can begin in early childhood”.</a:t>
            </a:r>
          </a:p>
          <a:p>
            <a:pPr>
              <a:buNone/>
            </a:pPr>
            <a:endParaRPr lang="en-US" dirty="0" smtClean="0"/>
          </a:p>
          <a:p>
            <a:pPr>
              <a:buNone/>
            </a:pPr>
            <a:r>
              <a:rPr lang="en-US" dirty="0" smtClean="0"/>
              <a:t>Source</a:t>
            </a:r>
            <a:r>
              <a:rPr lang="en-US" dirty="0" smtClean="0"/>
              <a:t>: </a:t>
            </a:r>
            <a:r>
              <a:rPr lang="en-US" dirty="0" smtClean="0">
                <a:hlinkClick r:id="rId2"/>
              </a:rPr>
              <a:t>http</a:t>
            </a:r>
            <a:r>
              <a:rPr lang="en-US" dirty="0" smtClean="0">
                <a:hlinkClick r:id="rId2"/>
              </a:rPr>
              <a:t>://</a:t>
            </a:r>
            <a:r>
              <a:rPr lang="en-US" dirty="0" smtClean="0">
                <a:hlinkClick r:id="rId2"/>
              </a:rPr>
              <a:t>www.cdc.gov/violenceprevention/youthviolence/definitions.html</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PROBLEM</a:t>
            </a:r>
            <a:endParaRPr lang="en-US" dirty="0"/>
          </a:p>
        </p:txBody>
      </p:sp>
      <p:sp>
        <p:nvSpPr>
          <p:cNvPr id="3" name="Content Placeholder 2"/>
          <p:cNvSpPr>
            <a:spLocks noGrp="1"/>
          </p:cNvSpPr>
          <p:nvPr>
            <p:ph idx="1"/>
          </p:nvPr>
        </p:nvSpPr>
        <p:spPr/>
        <p:txBody>
          <a:bodyPr>
            <a:normAutofit fontScale="85000" lnSpcReduction="20000"/>
          </a:bodyPr>
          <a:lstStyle/>
          <a:p>
            <a:r>
              <a:rPr lang="en-US" sz="2595" b="1" dirty="0" smtClean="0"/>
              <a:t>The problem being addressed is  teen violence in NYC Public Schools.</a:t>
            </a:r>
          </a:p>
          <a:p>
            <a:r>
              <a:rPr lang="en-US" dirty="0" smtClean="0"/>
              <a:t>There are </a:t>
            </a:r>
            <a:r>
              <a:rPr lang="en-US" dirty="0"/>
              <a:t>v</a:t>
            </a:r>
            <a:r>
              <a:rPr lang="en-US" dirty="0" smtClean="0"/>
              <a:t>iolent crimes committed every year by teens.</a:t>
            </a:r>
          </a:p>
          <a:p>
            <a:r>
              <a:rPr lang="en-US" dirty="0" smtClean="0"/>
              <a:t>The National Youth Violence Prevention Resource Center gives the following statistics on teen violence regarding violent crimes: </a:t>
            </a:r>
          </a:p>
          <a:p>
            <a:pPr lvl="1"/>
            <a:r>
              <a:rPr lang="en-US" sz="2118" dirty="0" smtClean="0"/>
              <a:t>In 2000, about 1,561 youth under the age of 18 were arrested for homicide. </a:t>
            </a:r>
          </a:p>
          <a:p>
            <a:pPr lvl="1"/>
            <a:r>
              <a:rPr lang="en-US" sz="2118" dirty="0" smtClean="0"/>
              <a:t>In 2000, nine percent of the murders in the United States were committed by persons under the age of 18”. </a:t>
            </a:r>
          </a:p>
          <a:p>
            <a:pPr lvl="1"/>
            <a:r>
              <a:rPr lang="en-US" sz="2118" dirty="0" smtClean="0"/>
              <a:t>“One in ten teens arrested has been engaging in a violent activity that could have resulted in the serious injury or the death of another person”.</a:t>
            </a:r>
          </a:p>
          <a:p>
            <a:pPr lvl="1">
              <a:buNone/>
            </a:pPr>
            <a:r>
              <a:rPr lang="en-US" dirty="0" smtClean="0"/>
              <a:t>Source</a:t>
            </a:r>
            <a:r>
              <a:rPr lang="en-US" dirty="0" smtClean="0"/>
              <a:t>: </a:t>
            </a:r>
            <a:r>
              <a:rPr lang="en-US" dirty="0" smtClean="0">
                <a:hlinkClick r:id="rId2"/>
              </a:rPr>
              <a:t>http</a:t>
            </a:r>
            <a:r>
              <a:rPr lang="en-US" dirty="0" smtClean="0">
                <a:hlinkClick r:id="rId2"/>
              </a:rPr>
              <a:t>://</a:t>
            </a:r>
            <a:r>
              <a:rPr lang="en-US" dirty="0" smtClean="0">
                <a:hlinkClick r:id="rId2"/>
              </a:rPr>
              <a:t>www.teenhelp.com/teen-violence/teen-violence-statistics.html</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causing teen violence?</a:t>
            </a:r>
            <a:endParaRPr lang="en-US" dirty="0"/>
          </a:p>
        </p:txBody>
      </p:sp>
      <p:sp>
        <p:nvSpPr>
          <p:cNvPr id="3" name="Content Placeholder 2"/>
          <p:cNvSpPr>
            <a:spLocks noGrp="1"/>
          </p:cNvSpPr>
          <p:nvPr>
            <p:ph idx="1"/>
          </p:nvPr>
        </p:nvSpPr>
        <p:spPr/>
        <p:txBody>
          <a:bodyPr/>
          <a:lstStyle/>
          <a:p>
            <a:r>
              <a:rPr lang="en-US" dirty="0" smtClean="0"/>
              <a:t>Abuse at home</a:t>
            </a:r>
          </a:p>
          <a:p>
            <a:r>
              <a:rPr lang="en-US" dirty="0" smtClean="0"/>
              <a:t>Media: television, movies, video games, and music</a:t>
            </a:r>
          </a:p>
          <a:p>
            <a:r>
              <a:rPr lang="en-US" dirty="0" smtClean="0"/>
              <a:t>Gangs</a:t>
            </a:r>
          </a:p>
          <a:p>
            <a:r>
              <a:rPr lang="en-US" dirty="0" smtClean="0"/>
              <a:t>Alcohol and drugs</a:t>
            </a:r>
          </a:p>
          <a:p>
            <a:r>
              <a:rPr lang="en-US" dirty="0" smtClean="0"/>
              <a:t>Mental health disorder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and Talk</a:t>
            </a:r>
            <a:endParaRPr lang="en-US" dirty="0"/>
          </a:p>
        </p:txBody>
      </p:sp>
      <p:sp>
        <p:nvSpPr>
          <p:cNvPr id="3" name="Content Placeholder 2"/>
          <p:cNvSpPr>
            <a:spLocks noGrp="1"/>
          </p:cNvSpPr>
          <p:nvPr>
            <p:ph idx="1"/>
          </p:nvPr>
        </p:nvSpPr>
        <p:spPr/>
        <p:txBody>
          <a:bodyPr>
            <a:normAutofit/>
          </a:bodyPr>
          <a:lstStyle/>
          <a:p>
            <a:r>
              <a:rPr lang="en-US" sz="3200" dirty="0" smtClean="0"/>
              <a:t>Why would some teens  participate in violence?</a:t>
            </a:r>
          </a:p>
          <a:p>
            <a:r>
              <a:rPr lang="en-US" sz="3200" dirty="0" smtClean="0"/>
              <a:t>Why might other teens not partake in violence?</a:t>
            </a:r>
            <a:endParaRPr lang="en-US" sz="3200" dirty="0"/>
          </a:p>
        </p:txBody>
      </p:sp>
    </p:spTree>
    <p:extLst>
      <p:ext uri="{BB962C8B-B14F-4D97-AF65-F5344CB8AC3E}">
        <p14:creationId xmlns:p14="http://schemas.microsoft.com/office/powerpoint/2010/main" xmlns="" val="1840255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can be done?</a:t>
            </a:r>
            <a:endParaRPr lang="en-US" dirty="0"/>
          </a:p>
        </p:txBody>
      </p:sp>
      <p:sp>
        <p:nvSpPr>
          <p:cNvPr id="3" name="Content Placeholder 2"/>
          <p:cNvSpPr>
            <a:spLocks noGrp="1"/>
          </p:cNvSpPr>
          <p:nvPr>
            <p:ph idx="1"/>
          </p:nvPr>
        </p:nvSpPr>
        <p:spPr/>
        <p:txBody>
          <a:bodyPr>
            <a:normAutofit/>
          </a:bodyPr>
          <a:lstStyle/>
          <a:p>
            <a:r>
              <a:rPr lang="en-US" sz="3200" dirty="0" smtClean="0"/>
              <a:t>In small groups work to develop at least two solutions (up to four) that could prevent teen violence. </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00400" y="3733800"/>
            <a:ext cx="2579985" cy="2438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729732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solution is the best?</a:t>
            </a:r>
            <a:endParaRPr lang="en-US" dirty="0"/>
          </a:p>
        </p:txBody>
      </p:sp>
      <p:sp>
        <p:nvSpPr>
          <p:cNvPr id="3" name="Content Placeholder 2"/>
          <p:cNvSpPr>
            <a:spLocks noGrp="1"/>
          </p:cNvSpPr>
          <p:nvPr>
            <p:ph idx="1"/>
          </p:nvPr>
        </p:nvSpPr>
        <p:spPr/>
        <p:txBody>
          <a:bodyPr/>
          <a:lstStyle/>
          <a:p>
            <a:pPr marL="0" indent="0">
              <a:buNone/>
            </a:pPr>
            <a:r>
              <a:rPr lang="en-US" sz="4000" dirty="0" smtClean="0">
                <a:solidFill>
                  <a:srgbClr val="0070C0"/>
                </a:solidFill>
              </a:rPr>
              <a:t>Consider…</a:t>
            </a:r>
          </a:p>
          <a:p>
            <a:r>
              <a:rPr lang="en-US" sz="4000" dirty="0" smtClean="0">
                <a:solidFill>
                  <a:srgbClr val="0070C0"/>
                </a:solidFill>
              </a:rPr>
              <a:t>Feasibility [Can </a:t>
            </a:r>
            <a:r>
              <a:rPr lang="en-US" sz="4000" dirty="0">
                <a:solidFill>
                  <a:srgbClr val="0070C0"/>
                </a:solidFill>
              </a:rPr>
              <a:t>it really happen</a:t>
            </a:r>
            <a:r>
              <a:rPr lang="en-US" sz="4000" dirty="0" smtClean="0">
                <a:solidFill>
                  <a:srgbClr val="0070C0"/>
                </a:solidFill>
              </a:rPr>
              <a:t>?]</a:t>
            </a:r>
            <a:endParaRPr lang="en-US" sz="4000" dirty="0">
              <a:solidFill>
                <a:srgbClr val="0070C0"/>
              </a:solidFill>
            </a:endParaRPr>
          </a:p>
          <a:p>
            <a:r>
              <a:rPr lang="en-US" sz="4000" dirty="0" smtClean="0">
                <a:solidFill>
                  <a:srgbClr val="0070C0"/>
                </a:solidFill>
              </a:rPr>
              <a:t>Effectiveness [Will </a:t>
            </a:r>
            <a:r>
              <a:rPr lang="en-US" sz="4000" dirty="0">
                <a:solidFill>
                  <a:srgbClr val="0070C0"/>
                </a:solidFill>
              </a:rPr>
              <a:t>it work</a:t>
            </a:r>
            <a:r>
              <a:rPr lang="en-US" sz="4000" dirty="0" smtClean="0">
                <a:solidFill>
                  <a:srgbClr val="0070C0"/>
                </a:solidFill>
              </a:rPr>
              <a:t>?]</a:t>
            </a:r>
            <a:endParaRPr lang="en-US" sz="4000" dirty="0">
              <a:solidFill>
                <a:srgbClr val="0070C0"/>
              </a:solidFill>
            </a:endParaRPr>
          </a:p>
          <a:p>
            <a:pPr marL="0" indent="0">
              <a:buNone/>
            </a:pP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18302" y="4419600"/>
            <a:ext cx="2169405" cy="216217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961043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FFFFFF"/>
      </a:dk1>
      <a:lt1>
        <a:srgbClr val="103154"/>
      </a:lt1>
      <a:dk2>
        <a:srgbClr val="0096FF"/>
      </a:dk2>
      <a:lt2>
        <a:srgbClr val="87FD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181</TotalTime>
  <Words>446</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Teenage Violence in Middle Schools in New York City</vt:lpstr>
      <vt:lpstr>Steps of the PPA</vt:lpstr>
      <vt:lpstr>What is violence?</vt:lpstr>
      <vt:lpstr>TEEN Violence </vt:lpstr>
      <vt:lpstr>Defining the PROBLEM</vt:lpstr>
      <vt:lpstr>What is causing teen violence?</vt:lpstr>
      <vt:lpstr>Turn and Talk</vt:lpstr>
      <vt:lpstr>What can be done?</vt:lpstr>
      <vt:lpstr>Which solution is the best?</vt:lpstr>
      <vt:lpstr>Choose a solution!</vt:lpstr>
      <vt:lpstr>Assessment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Teenage Violence Why is this occurring more frequently?</dc:title>
  <dc:creator>13</dc:creator>
  <cp:lastModifiedBy>ann nigro</cp:lastModifiedBy>
  <cp:revision>38</cp:revision>
  <dcterms:created xsi:type="dcterms:W3CDTF">2014-08-25T17:02:26Z</dcterms:created>
  <dcterms:modified xsi:type="dcterms:W3CDTF">2014-09-27T00:21:30Z</dcterms:modified>
</cp:coreProperties>
</file>