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BB7BB-A46A-0741-A4B7-856CD3BCAFDC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7A103-FA64-7848-A058-C391CF3B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7A103-FA64-7848-A058-C391CF3BAA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rgbClr val="FFFFFF"/>
            </a:gs>
            <a:gs pos="95000">
              <a:schemeClr val="tx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7158-825C-A446-BC31-BADDFB0D803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5BB1-8A78-E045-BC06-9B81B24D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worksheet1.html" TargetMode="External"/><Relationship Id="rId2" Type="http://schemas.openxmlformats.org/officeDocument/2006/relationships/hyperlink" Target="http://flippedtips.com/plegal/tips/sele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2.doc" TargetMode="External"/><Relationship Id="rId2" Type="http://schemas.openxmlformats.org/officeDocument/2006/relationships/hyperlink" Target="http://flippedtips.com/plegal/tips/gathe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bskids.org/itsmylife/school/time/article2.html" TargetMode="External"/><Relationship Id="rId4" Type="http://schemas.openxmlformats.org/officeDocument/2006/relationships/hyperlink" Target="http://pbskids.org/itsmylife/family/kids/you_said_it_bad_grade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3.doc" TargetMode="External"/><Relationship Id="rId2" Type="http://schemas.openxmlformats.org/officeDocument/2006/relationships/hyperlink" Target="http://flippedtips.com/plegal/tips/identif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bskids.org/itsmylife/school/time/tips4.html" TargetMode="External"/><Relationship Id="rId5" Type="http://schemas.openxmlformats.org/officeDocument/2006/relationships/hyperlink" Target="http://pbskids.org/itsmylife/school/time/tips2.html" TargetMode="External"/><Relationship Id="rId4" Type="http://schemas.openxmlformats.org/officeDocument/2006/relationships/hyperlink" Target="http://www.reuters.com/article/2013/08/16/us-health-poor-sleep-idUSBRE97F0UA2013081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flippedtips.com/plegal/tips/solut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.gov/parents/countdown-succes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bskids.org/itsmylife/school/time/tips4.html" TargetMode="External"/><Relationship Id="rId2" Type="http://schemas.openxmlformats.org/officeDocument/2006/relationships/hyperlink" Target="http://www.kzoo.edu/psych/stop_bullying/for_kids/what_is_a_bull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uters.com/article/2013/08/16/us-health-poor-sleep-idUSBRE97F0UA201308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Ms. Martello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St. Francis of Assisi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amartello@sfaschool.org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1656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Poor Academic Performance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981200"/>
            <a:ext cx="35179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04800">
              <a:srgbClr val="FFFF00"/>
            </a:glow>
            <a:outerShdw blurRad="50800" dist="1041400" dir="4800000" sx="37000" sy="37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Have you ever had this </a:t>
            </a:r>
            <a:r>
              <a:rPr lang="en-US" dirty="0" smtClean="0">
                <a:solidFill>
                  <a:srgbClr val="FFFF00"/>
                </a:solidFill>
              </a:rPr>
              <a:t>reaction</a:t>
            </a:r>
            <a:r>
              <a:rPr lang="en-US" dirty="0" smtClean="0"/>
              <a:t> after receiving a grade on an assignment?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6666" y="457200"/>
            <a:ext cx="234013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43400"/>
            <a:ext cx="39624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81600" y="4079776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Have you ever </a:t>
            </a:r>
            <a:r>
              <a:rPr lang="en-US" sz="3600" dirty="0" smtClean="0">
                <a:solidFill>
                  <a:srgbClr val="FFFF00"/>
                </a:solidFill>
              </a:rPr>
              <a:t>felt</a:t>
            </a:r>
            <a:r>
              <a:rPr lang="en-US" sz="3600" dirty="0" smtClean="0"/>
              <a:t> like this when you don’t do as well on an assignment?</a:t>
            </a:r>
            <a:endParaRPr lang="en-US" sz="3600" dirty="0"/>
          </a:p>
        </p:txBody>
      </p:sp>
      <p:sp>
        <p:nvSpPr>
          <p:cNvPr id="9" name="Right Arrow 8"/>
          <p:cNvSpPr/>
          <p:nvPr/>
        </p:nvSpPr>
        <p:spPr>
          <a:xfrm>
            <a:off x="5715000" y="1447800"/>
            <a:ext cx="631666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4419600" y="5029200"/>
            <a:ext cx="685800" cy="6096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800" dirty="0" smtClean="0"/>
              <a:t>What does </a:t>
            </a:r>
            <a:r>
              <a:rPr lang="en-US" sz="4800" dirty="0" smtClean="0">
                <a:solidFill>
                  <a:srgbClr val="FFFF00"/>
                </a:solidFill>
              </a:rPr>
              <a:t>poor academic performance </a:t>
            </a:r>
            <a:r>
              <a:rPr lang="en-US" sz="4800" i="1" u="sng" dirty="0" smtClean="0"/>
              <a:t>look</a:t>
            </a:r>
            <a:r>
              <a:rPr lang="en-US" sz="4800" i="1" dirty="0" smtClean="0"/>
              <a:t> </a:t>
            </a:r>
            <a:r>
              <a:rPr lang="en-US" sz="4800" dirty="0" smtClean="0"/>
              <a:t>and </a:t>
            </a:r>
            <a:r>
              <a:rPr lang="en-US" sz="4800" i="1" u="sng" dirty="0" smtClean="0"/>
              <a:t>sound</a:t>
            </a:r>
            <a:r>
              <a:rPr lang="en-US" sz="4800" dirty="0" smtClean="0"/>
              <a:t> like?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  </a:t>
            </a:r>
          </a:p>
          <a:p>
            <a:pPr>
              <a:buNone/>
            </a:pPr>
            <a:endParaRPr lang="en-US" dirty="0">
              <a:hlinkClick r:id="rId3"/>
            </a:endParaRPr>
          </a:p>
          <a:p>
            <a:pPr>
              <a:buNone/>
            </a:pPr>
            <a:r>
              <a:rPr lang="en-US" dirty="0" smtClean="0">
                <a:hlinkClick r:id="rId3"/>
              </a:rPr>
              <a:t>Worksheet </a:t>
            </a:r>
            <a:r>
              <a:rPr lang="en-US" dirty="0" smtClean="0">
                <a:hlinkClick r:id="rId3"/>
              </a:rPr>
              <a:t>1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74638"/>
            <a:ext cx="1501182" cy="14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4419600"/>
            <a:ext cx="1371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6"/>
          <p:cNvSpPr/>
          <p:nvPr/>
        </p:nvSpPr>
        <p:spPr>
          <a:xfrm>
            <a:off x="2819400" y="5943600"/>
            <a:ext cx="1219200" cy="4572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sz="4000" dirty="0" smtClean="0">
                <a:solidFill>
                  <a:srgbClr val="000090"/>
                </a:solidFill>
                <a:ea typeface="ＭＳ Ｐゴシック" pitchFamily="-112" charset="-128"/>
                <a:cs typeface="ＭＳ Ｐゴシック" pitchFamily="-112" charset="-128"/>
              </a:rPr>
              <a:t>Create one collaborative </a:t>
            </a:r>
            <a:r>
              <a:rPr lang="en-US" sz="4000" dirty="0" err="1" smtClean="0">
                <a:solidFill>
                  <a:srgbClr val="000090"/>
                </a:solidFill>
                <a:ea typeface="ＭＳ Ｐゴシック" pitchFamily="-112" charset="-128"/>
                <a:cs typeface="ＭＳ Ｐゴシック" pitchFamily="-112" charset="-128"/>
              </a:rPr>
              <a:t>t</a:t>
            </a:r>
            <a:r>
              <a:rPr lang="en-US" sz="4000" dirty="0" smtClean="0">
                <a:solidFill>
                  <a:srgbClr val="000090"/>
                </a:solidFill>
                <a:ea typeface="ＭＳ Ｐゴシック" pitchFamily="-112" charset="-128"/>
                <a:cs typeface="ＭＳ Ｐゴシック" pitchFamily="-112" charset="-128"/>
              </a:rPr>
              <a:t>-chart with your table members about what poor academic performance looks and sounds like.</a:t>
            </a:r>
            <a:endParaRPr lang="en-US" sz="4000" dirty="0">
              <a:solidFill>
                <a:srgbClr val="00009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43428" y="3067943"/>
            <a:ext cx="2257143" cy="159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2057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academic performance </a:t>
            </a:r>
            <a:r>
              <a:rPr lang="en-US" b="1" dirty="0" smtClean="0"/>
              <a:t>looks</a:t>
            </a:r>
            <a:r>
              <a:rPr lang="en-US" dirty="0" smtClean="0"/>
              <a:t> like…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057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academic performance </a:t>
            </a:r>
            <a:r>
              <a:rPr lang="en-US" b="1" dirty="0" smtClean="0"/>
              <a:t>sounds</a:t>
            </a:r>
            <a:r>
              <a:rPr lang="en-US" dirty="0" smtClean="0"/>
              <a:t> like…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Gather Evidence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sz="2400" dirty="0" smtClean="0">
              <a:hlinkClick r:id="rId3"/>
            </a:endParaRPr>
          </a:p>
          <a:p>
            <a:pPr>
              <a:buNone/>
            </a:pPr>
            <a:r>
              <a:rPr lang="en-US" sz="2400" dirty="0" smtClean="0">
                <a:hlinkClick r:id="rId3"/>
              </a:rPr>
              <a:t>Worksheet 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Have you ever received  a poor grade?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/>
                </a:solidFill>
              </a:rPr>
              <a:t>Do you know what contributed to your poor grade?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721697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4"/>
              </a:rPr>
              <a:t>Getting Bad Grades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Left Arrow 6"/>
          <p:cNvSpPr/>
          <p:nvPr/>
        </p:nvSpPr>
        <p:spPr>
          <a:xfrm>
            <a:off x="3429000" y="5802362"/>
            <a:ext cx="1219200" cy="4572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534069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5"/>
              </a:rPr>
              <a:t>Time Management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Determine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causes poor academic performance?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 there many different causes that are avoidable?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r>
              <a:rPr lang="en-US" dirty="0" smtClean="0">
                <a:hlinkClick r:id="rId3"/>
              </a:rPr>
              <a:t>Worksheet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28286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hlinkClick r:id="rId4"/>
            </a:endParaRPr>
          </a:p>
          <a:p>
            <a:r>
              <a:rPr lang="en-US" sz="2400" dirty="0" smtClean="0">
                <a:hlinkClick r:id="rId4"/>
              </a:rPr>
              <a:t>Sleep</a:t>
            </a:r>
            <a:endParaRPr lang="en-US" sz="2400" dirty="0"/>
          </a:p>
        </p:txBody>
      </p:sp>
      <p:sp>
        <p:nvSpPr>
          <p:cNvPr id="5" name="Left Arrow 4"/>
          <p:cNvSpPr/>
          <p:nvPr/>
        </p:nvSpPr>
        <p:spPr>
          <a:xfrm>
            <a:off x="2819400" y="5423595"/>
            <a:ext cx="1219200" cy="4572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4821198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hlinkClick r:id="rId5"/>
            </a:endParaRPr>
          </a:p>
          <a:p>
            <a:r>
              <a:rPr lang="en-US" sz="2400" dirty="0" smtClean="0">
                <a:hlinkClick r:id="rId5"/>
              </a:rPr>
              <a:t>Organization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59533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hlinkClick r:id="rId6"/>
            </a:endParaRPr>
          </a:p>
          <a:p>
            <a:r>
              <a:rPr lang="en-US" sz="2400" dirty="0" smtClean="0">
                <a:hlinkClick r:id="rId6"/>
              </a:rPr>
              <a:t>Wasting Time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 pitchFamily="-112" charset="0"/>
                <a:hlinkClick r:id="rId2"/>
              </a:rPr>
              <a:t>Create a t-chart to display the different causes of poor academic performance and some solutions</a:t>
            </a:r>
            <a:r>
              <a:rPr lang="en-US" dirty="0" smtClean="0">
                <a:solidFill>
                  <a:srgbClr val="FFFF00"/>
                </a:solidFill>
                <a:latin typeface="Calibri" pitchFamily="-112" charset="0"/>
                <a:hlinkClick r:id="rId2"/>
              </a:rPr>
              <a:t>.</a:t>
            </a:r>
            <a:endParaRPr lang="en-US" dirty="0">
              <a:hlinkClick r:id="rId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57400"/>
            <a:ext cx="7924800" cy="42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2057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academic performance </a:t>
            </a:r>
            <a:r>
              <a:rPr lang="en-US" b="1" dirty="0" smtClean="0"/>
              <a:t>is caused by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057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academic performance </a:t>
            </a:r>
            <a:r>
              <a:rPr lang="en-US" b="1" dirty="0" smtClean="0"/>
              <a:t>can be prevented by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172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4"/>
              </a:rPr>
              <a:t>Success in School</a:t>
            </a:r>
            <a:endParaRPr lang="en-US" sz="2400" dirty="0"/>
          </a:p>
        </p:txBody>
      </p:sp>
      <p:sp>
        <p:nvSpPr>
          <p:cNvPr id="8" name="Left Arrow 7"/>
          <p:cNvSpPr/>
          <p:nvPr/>
        </p:nvSpPr>
        <p:spPr>
          <a:xfrm>
            <a:off x="2895600" y="6176665"/>
            <a:ext cx="1219200" cy="4572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i="1" dirty="0" smtClean="0">
                <a:solidFill>
                  <a:schemeClr val="accent3"/>
                </a:solidFill>
              </a:rPr>
              <a:t>The following websites are included in this PPT to assist students in researching about poor academic performance.</a:t>
            </a:r>
          </a:p>
          <a:p>
            <a:pPr marL="342900" lvl="1" indent="-342900">
              <a:buFont typeface="Arial"/>
              <a:buChar char="•"/>
            </a:pPr>
            <a:endParaRPr lang="en-US" sz="3200" i="1" dirty="0">
              <a:solidFill>
                <a:schemeClr val="accent3"/>
              </a:solidFill>
              <a:hlinkClick r:id="rId2"/>
            </a:endParaRPr>
          </a:p>
          <a:p>
            <a:pPr marL="342900" lvl="1" indent="-342900">
              <a:buFont typeface="Arial"/>
              <a:buChar char="•"/>
            </a:pPr>
            <a:endParaRPr lang="en-US" sz="3200" i="1" dirty="0" smtClean="0">
              <a:solidFill>
                <a:schemeClr val="accent3"/>
              </a:solidFill>
              <a:hlinkClick r:id="rId2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3160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3"/>
              </a:rPr>
              <a:t>http://pbskids.org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343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4"/>
              </a:rPr>
              <a:t>http://www.reuters.com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201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Have you ever had this reaction after receiving a grade on an assignment?</vt:lpstr>
      <vt:lpstr>Define the problem</vt:lpstr>
      <vt:lpstr> Create one collaborative t-chart with your table members about what poor academic performance looks and sounds like.</vt:lpstr>
      <vt:lpstr>Gather Evidence </vt:lpstr>
      <vt:lpstr>Determine the causes</vt:lpstr>
      <vt:lpstr>Create a t-chart to display the different causes of poor academic performance and some solutions.</vt:lpstr>
      <vt:lpstr>Copyright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Poor Academic Performance</dc:title>
  <dc:creator>02</dc:creator>
  <cp:lastModifiedBy>ann nigro</cp:lastModifiedBy>
  <cp:revision>21</cp:revision>
  <dcterms:created xsi:type="dcterms:W3CDTF">2014-08-25T13:07:31Z</dcterms:created>
  <dcterms:modified xsi:type="dcterms:W3CDTF">2014-08-30T23:50:30Z</dcterms:modified>
</cp:coreProperties>
</file>