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64" r:id="rId4"/>
    <p:sldId id="265" r:id="rId5"/>
    <p:sldId id="259" r:id="rId6"/>
    <p:sldId id="260" r:id="rId7"/>
    <p:sldId id="269" r:id="rId8"/>
    <p:sldId id="262" r:id="rId9"/>
    <p:sldId id="270" r:id="rId10"/>
    <p:sldId id="263" r:id="rId11"/>
    <p:sldId id="267" r:id="rId12"/>
    <p:sldId id="271" r:id="rId13"/>
    <p:sldId id="272"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68"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67D2E-B4C0-3B43-8372-920E29A3E260}" type="doc">
      <dgm:prSet loTypeId="urn:microsoft.com/office/officeart/2005/8/layout/hList2#4" loCatId="list" qsTypeId="urn:microsoft.com/office/officeart/2005/8/quickstyle/simple4" qsCatId="simple" csTypeId="urn:microsoft.com/office/officeart/2005/8/colors/colorful2" csCatId="colorful" phldr="1"/>
      <dgm:spPr/>
      <dgm:t>
        <a:bodyPr/>
        <a:lstStyle/>
        <a:p>
          <a:endParaRPr lang="en-US"/>
        </a:p>
      </dgm:t>
    </dgm:pt>
    <dgm:pt modelId="{DDDA1199-29FB-084F-9E3E-CBD0E1E55F2A}">
      <dgm:prSet phldrT="[Text]" phldr="1"/>
      <dgm:spPr/>
      <dgm:t>
        <a:bodyPr/>
        <a:lstStyle/>
        <a:p>
          <a:endParaRPr lang="en-US" dirty="0"/>
        </a:p>
      </dgm:t>
    </dgm:pt>
    <dgm:pt modelId="{64A0DB67-8F9F-9547-B32A-66BE62C942FB}" type="parTrans" cxnId="{C36DF935-569D-5240-9E0F-F3AA1FDD7C51}">
      <dgm:prSet/>
      <dgm:spPr/>
      <dgm:t>
        <a:bodyPr/>
        <a:lstStyle/>
        <a:p>
          <a:endParaRPr lang="en-US"/>
        </a:p>
      </dgm:t>
    </dgm:pt>
    <dgm:pt modelId="{9EA42FC8-B2F4-AF42-9821-5541BE697B26}" type="sibTrans" cxnId="{C36DF935-569D-5240-9E0F-F3AA1FDD7C51}">
      <dgm:prSet/>
      <dgm:spPr/>
      <dgm:t>
        <a:bodyPr/>
        <a:lstStyle/>
        <a:p>
          <a:endParaRPr lang="en-US"/>
        </a:p>
      </dgm:t>
    </dgm:pt>
    <dgm:pt modelId="{3D514F8B-DA7A-4845-AB0F-F37737FDFC54}">
      <dgm:prSet phldrT="[Text]" custT="1"/>
      <dgm:spPr/>
      <dgm:t>
        <a:bodyPr/>
        <a:lstStyle/>
        <a:p>
          <a:endParaRPr lang="en-US" sz="4000" dirty="0"/>
        </a:p>
      </dgm:t>
    </dgm:pt>
    <dgm:pt modelId="{BEC96E63-827D-D548-9BBB-D0424840F8D4}" type="parTrans" cxnId="{C35C4627-4531-9349-8C7A-498A4E05DF83}">
      <dgm:prSet/>
      <dgm:spPr/>
      <dgm:t>
        <a:bodyPr/>
        <a:lstStyle/>
        <a:p>
          <a:endParaRPr lang="en-US"/>
        </a:p>
      </dgm:t>
    </dgm:pt>
    <dgm:pt modelId="{3F076ABD-CFBA-1E46-B5A8-4F2C51B84F9F}" type="sibTrans" cxnId="{C35C4627-4531-9349-8C7A-498A4E05DF83}">
      <dgm:prSet/>
      <dgm:spPr/>
      <dgm:t>
        <a:bodyPr/>
        <a:lstStyle/>
        <a:p>
          <a:endParaRPr lang="en-US"/>
        </a:p>
      </dgm:t>
    </dgm:pt>
    <dgm:pt modelId="{EC970480-2BFB-2C42-91DB-E064DFD7CE38}">
      <dgm:prSet phldrT="[Text]" custT="1"/>
      <dgm:spPr/>
      <dgm:t>
        <a:bodyPr/>
        <a:lstStyle/>
        <a:p>
          <a:r>
            <a:rPr lang="en-US" sz="5000" dirty="0" smtClean="0"/>
            <a:t>What would you do?</a:t>
          </a:r>
          <a:endParaRPr lang="en-US" sz="5000" dirty="0"/>
        </a:p>
      </dgm:t>
    </dgm:pt>
    <dgm:pt modelId="{0AB23E8F-81E3-A240-BD5A-0C7F936CB4F6}" type="parTrans" cxnId="{8ECA62A5-F4C5-E149-8896-CB80837BF5BE}">
      <dgm:prSet/>
      <dgm:spPr/>
      <dgm:t>
        <a:bodyPr/>
        <a:lstStyle/>
        <a:p>
          <a:endParaRPr lang="en-US"/>
        </a:p>
      </dgm:t>
    </dgm:pt>
    <dgm:pt modelId="{C2577228-FA8B-2D4D-9810-42DF3DCB0EFE}" type="sibTrans" cxnId="{8ECA62A5-F4C5-E149-8896-CB80837BF5BE}">
      <dgm:prSet/>
      <dgm:spPr/>
      <dgm:t>
        <a:bodyPr/>
        <a:lstStyle/>
        <a:p>
          <a:endParaRPr lang="en-US"/>
        </a:p>
      </dgm:t>
    </dgm:pt>
    <dgm:pt modelId="{ED5C827F-8787-7549-A787-75166FB71897}">
      <dgm:prSet phldrT="[Text]" phldr="1"/>
      <dgm:spPr/>
      <dgm:t>
        <a:bodyPr/>
        <a:lstStyle/>
        <a:p>
          <a:endParaRPr lang="en-US" dirty="0"/>
        </a:p>
      </dgm:t>
    </dgm:pt>
    <dgm:pt modelId="{CE21A09F-9D9F-F242-8463-C16B9FE15DD1}" type="parTrans" cxnId="{20BE0851-F3E1-5648-94B4-A9FFF491DA8A}">
      <dgm:prSet/>
      <dgm:spPr/>
      <dgm:t>
        <a:bodyPr/>
        <a:lstStyle/>
        <a:p>
          <a:endParaRPr lang="en-US"/>
        </a:p>
      </dgm:t>
    </dgm:pt>
    <dgm:pt modelId="{B9438601-4681-CF45-AF3D-2CD5E6D96808}" type="sibTrans" cxnId="{20BE0851-F3E1-5648-94B4-A9FFF491DA8A}">
      <dgm:prSet/>
      <dgm:spPr/>
      <dgm:t>
        <a:bodyPr/>
        <a:lstStyle/>
        <a:p>
          <a:endParaRPr lang="en-US"/>
        </a:p>
      </dgm:t>
    </dgm:pt>
    <dgm:pt modelId="{2E1BC66F-0AAE-EC49-9A43-6CF67EA437B6}">
      <dgm:prSet phldrT="[Text]"/>
      <dgm:spPr/>
      <dgm:t>
        <a:bodyPr/>
        <a:lstStyle/>
        <a:p>
          <a:r>
            <a:rPr lang="en-US" dirty="0" smtClean="0"/>
            <a:t>What would you say?</a:t>
          </a:r>
          <a:endParaRPr lang="en-US" dirty="0"/>
        </a:p>
      </dgm:t>
    </dgm:pt>
    <dgm:pt modelId="{F88C78F1-534B-C547-93A3-225DC10D1FEE}" type="parTrans" cxnId="{3F3091E6-5DD8-8549-9D4E-6F8AF475CBED}">
      <dgm:prSet/>
      <dgm:spPr/>
      <dgm:t>
        <a:bodyPr/>
        <a:lstStyle/>
        <a:p>
          <a:endParaRPr lang="en-US"/>
        </a:p>
      </dgm:t>
    </dgm:pt>
    <dgm:pt modelId="{884E71ED-DC54-0B47-8D5E-0E933A7C76CC}" type="sibTrans" cxnId="{3F3091E6-5DD8-8549-9D4E-6F8AF475CBED}">
      <dgm:prSet/>
      <dgm:spPr/>
      <dgm:t>
        <a:bodyPr/>
        <a:lstStyle/>
        <a:p>
          <a:endParaRPr lang="en-US"/>
        </a:p>
      </dgm:t>
    </dgm:pt>
    <dgm:pt modelId="{B18CE815-170C-F441-B12A-022F3A3E62A9}">
      <dgm:prSet phldrT="[Text]" phldr="1"/>
      <dgm:spPr/>
      <dgm:t>
        <a:bodyPr/>
        <a:lstStyle/>
        <a:p>
          <a:endParaRPr lang="en-US" dirty="0"/>
        </a:p>
      </dgm:t>
    </dgm:pt>
    <dgm:pt modelId="{8282EC3D-C52F-3C42-ACBA-8D51EB682FD6}" type="parTrans" cxnId="{AE1EDF00-2949-F646-A14D-E04506D8110A}">
      <dgm:prSet/>
      <dgm:spPr/>
      <dgm:t>
        <a:bodyPr/>
        <a:lstStyle/>
        <a:p>
          <a:endParaRPr lang="en-US"/>
        </a:p>
      </dgm:t>
    </dgm:pt>
    <dgm:pt modelId="{0B1BB33C-9FEB-3544-B8AC-F147D03B02AE}" type="sibTrans" cxnId="{AE1EDF00-2949-F646-A14D-E04506D8110A}">
      <dgm:prSet/>
      <dgm:spPr/>
      <dgm:t>
        <a:bodyPr/>
        <a:lstStyle/>
        <a:p>
          <a:endParaRPr lang="en-US"/>
        </a:p>
      </dgm:t>
    </dgm:pt>
    <dgm:pt modelId="{FF99601F-8A95-DE40-9507-0DEA8A4E91B1}">
      <dgm:prSet phldrT="[Text]"/>
      <dgm:spPr/>
      <dgm:t>
        <a:bodyPr/>
        <a:lstStyle/>
        <a:p>
          <a:endParaRPr lang="en-US" dirty="0"/>
        </a:p>
      </dgm:t>
    </dgm:pt>
    <dgm:pt modelId="{339A9DCD-A701-5347-B247-ACC1E7B63C9F}" type="parTrans" cxnId="{FF65ED8F-13AA-7E48-82E8-949C0B610D1B}">
      <dgm:prSet/>
      <dgm:spPr/>
      <dgm:t>
        <a:bodyPr/>
        <a:lstStyle/>
        <a:p>
          <a:endParaRPr lang="en-US"/>
        </a:p>
      </dgm:t>
    </dgm:pt>
    <dgm:pt modelId="{1CE9426A-048C-D241-B789-D0DF8640417D}" type="sibTrans" cxnId="{FF65ED8F-13AA-7E48-82E8-949C0B610D1B}">
      <dgm:prSet/>
      <dgm:spPr/>
      <dgm:t>
        <a:bodyPr/>
        <a:lstStyle/>
        <a:p>
          <a:endParaRPr lang="en-US"/>
        </a:p>
      </dgm:t>
    </dgm:pt>
    <dgm:pt modelId="{6EB6128C-18DA-4548-8E14-5A809B434CAC}" type="pres">
      <dgm:prSet presAssocID="{E5B67D2E-B4C0-3B43-8372-920E29A3E260}" presName="linearFlow" presStyleCnt="0">
        <dgm:presLayoutVars>
          <dgm:dir/>
          <dgm:animLvl val="lvl"/>
          <dgm:resizeHandles/>
        </dgm:presLayoutVars>
      </dgm:prSet>
      <dgm:spPr/>
      <dgm:t>
        <a:bodyPr/>
        <a:lstStyle/>
        <a:p>
          <a:endParaRPr lang="en-US"/>
        </a:p>
      </dgm:t>
    </dgm:pt>
    <dgm:pt modelId="{ED2503EA-F994-2B49-AB2A-2FB81547B3F7}" type="pres">
      <dgm:prSet presAssocID="{DDDA1199-29FB-084F-9E3E-CBD0E1E55F2A}" presName="compositeNode" presStyleCnt="0">
        <dgm:presLayoutVars>
          <dgm:bulletEnabled val="1"/>
        </dgm:presLayoutVars>
      </dgm:prSet>
      <dgm:spPr/>
    </dgm:pt>
    <dgm:pt modelId="{11E7873E-E42F-ED4E-A59D-B225334BCE13}" type="pres">
      <dgm:prSet presAssocID="{DDDA1199-29FB-084F-9E3E-CBD0E1E55F2A}" presName="image" presStyleLbl="fgImgPlace1" presStyleIdx="0" presStyleCnt="2" custScaleX="166891"/>
      <dgm:spPr/>
    </dgm:pt>
    <dgm:pt modelId="{268D711A-F599-C34F-A88B-F545EBE17802}" type="pres">
      <dgm:prSet presAssocID="{DDDA1199-29FB-084F-9E3E-CBD0E1E55F2A}" presName="childNode" presStyleLbl="node1" presStyleIdx="0" presStyleCnt="2" custScaleX="126130" custScaleY="110919">
        <dgm:presLayoutVars>
          <dgm:bulletEnabled val="1"/>
        </dgm:presLayoutVars>
      </dgm:prSet>
      <dgm:spPr/>
      <dgm:t>
        <a:bodyPr/>
        <a:lstStyle/>
        <a:p>
          <a:endParaRPr lang="en-US"/>
        </a:p>
      </dgm:t>
    </dgm:pt>
    <dgm:pt modelId="{2FC28A4E-AA72-EC44-9EEA-788311878383}" type="pres">
      <dgm:prSet presAssocID="{DDDA1199-29FB-084F-9E3E-CBD0E1E55F2A}" presName="parentNode" presStyleLbl="revTx" presStyleIdx="0" presStyleCnt="2">
        <dgm:presLayoutVars>
          <dgm:chMax val="0"/>
          <dgm:bulletEnabled val="1"/>
        </dgm:presLayoutVars>
      </dgm:prSet>
      <dgm:spPr/>
      <dgm:t>
        <a:bodyPr/>
        <a:lstStyle/>
        <a:p>
          <a:endParaRPr lang="en-US"/>
        </a:p>
      </dgm:t>
    </dgm:pt>
    <dgm:pt modelId="{14723BBA-6F3A-5849-A02B-11177A7148B8}" type="pres">
      <dgm:prSet presAssocID="{9EA42FC8-B2F4-AF42-9821-5541BE697B26}" presName="sibTrans" presStyleCnt="0"/>
      <dgm:spPr/>
    </dgm:pt>
    <dgm:pt modelId="{FFF0700B-BC6C-FC42-96EC-50EF27A24C83}" type="pres">
      <dgm:prSet presAssocID="{ED5C827F-8787-7549-A787-75166FB71897}" presName="compositeNode" presStyleCnt="0">
        <dgm:presLayoutVars>
          <dgm:bulletEnabled val="1"/>
        </dgm:presLayoutVars>
      </dgm:prSet>
      <dgm:spPr/>
    </dgm:pt>
    <dgm:pt modelId="{5D071CE3-A809-C244-86ED-882C0FE3283C}" type="pres">
      <dgm:prSet presAssocID="{ED5C827F-8787-7549-A787-75166FB71897}" presName="image" presStyleLbl="fgImgPlace1" presStyleIdx="1" presStyleCnt="2" custScaleX="137368" custScaleY="66751"/>
      <dgm:spPr/>
    </dgm:pt>
    <dgm:pt modelId="{D6547634-C888-D647-8134-EF1D6900402E}" type="pres">
      <dgm:prSet presAssocID="{ED5C827F-8787-7549-A787-75166FB71897}" presName="childNode" presStyleLbl="node1" presStyleIdx="1" presStyleCnt="2" custScaleX="136120" custScaleY="114267">
        <dgm:presLayoutVars>
          <dgm:bulletEnabled val="1"/>
        </dgm:presLayoutVars>
      </dgm:prSet>
      <dgm:spPr/>
      <dgm:t>
        <a:bodyPr/>
        <a:lstStyle/>
        <a:p>
          <a:endParaRPr lang="en-US"/>
        </a:p>
      </dgm:t>
    </dgm:pt>
    <dgm:pt modelId="{1D157258-A79F-C24D-B9DA-B97303FD3994}" type="pres">
      <dgm:prSet presAssocID="{ED5C827F-8787-7549-A787-75166FB71897}" presName="parentNode" presStyleLbl="revTx" presStyleIdx="1" presStyleCnt="2">
        <dgm:presLayoutVars>
          <dgm:chMax val="0"/>
          <dgm:bulletEnabled val="1"/>
        </dgm:presLayoutVars>
      </dgm:prSet>
      <dgm:spPr/>
      <dgm:t>
        <a:bodyPr/>
        <a:lstStyle/>
        <a:p>
          <a:endParaRPr lang="en-US"/>
        </a:p>
      </dgm:t>
    </dgm:pt>
  </dgm:ptLst>
  <dgm:cxnLst>
    <dgm:cxn modelId="{FF65ED8F-13AA-7E48-82E8-949C0B610D1B}" srcId="{ED5C827F-8787-7549-A787-75166FB71897}" destId="{FF99601F-8A95-DE40-9507-0DEA8A4E91B1}" srcOrd="0" destOrd="0" parTransId="{339A9DCD-A701-5347-B247-ACC1E7B63C9F}" sibTransId="{1CE9426A-048C-D241-B789-D0DF8640417D}"/>
    <dgm:cxn modelId="{AE1EDF00-2949-F646-A14D-E04506D8110A}" srcId="{ED5C827F-8787-7549-A787-75166FB71897}" destId="{B18CE815-170C-F441-B12A-022F3A3E62A9}" srcOrd="2" destOrd="0" parTransId="{8282EC3D-C52F-3C42-ACBA-8D51EB682FD6}" sibTransId="{0B1BB33C-9FEB-3544-B8AC-F147D03B02AE}"/>
    <dgm:cxn modelId="{9A1FCA2C-5473-4FD0-A1B5-8FAEE7E7B1BD}" type="presOf" srcId="{B18CE815-170C-F441-B12A-022F3A3E62A9}" destId="{D6547634-C888-D647-8134-EF1D6900402E}" srcOrd="0" destOrd="2" presId="urn:microsoft.com/office/officeart/2005/8/layout/hList2#4"/>
    <dgm:cxn modelId="{C36DF935-569D-5240-9E0F-F3AA1FDD7C51}" srcId="{E5B67D2E-B4C0-3B43-8372-920E29A3E260}" destId="{DDDA1199-29FB-084F-9E3E-CBD0E1E55F2A}" srcOrd="0" destOrd="0" parTransId="{64A0DB67-8F9F-9547-B32A-66BE62C942FB}" sibTransId="{9EA42FC8-B2F4-AF42-9821-5541BE697B26}"/>
    <dgm:cxn modelId="{B83DC570-3777-48C3-9757-3E2593991C6B}" type="presOf" srcId="{EC970480-2BFB-2C42-91DB-E064DFD7CE38}" destId="{268D711A-F599-C34F-A88B-F545EBE17802}" srcOrd="0" destOrd="1" presId="urn:microsoft.com/office/officeart/2005/8/layout/hList2#4"/>
    <dgm:cxn modelId="{20BE0851-F3E1-5648-94B4-A9FFF491DA8A}" srcId="{E5B67D2E-B4C0-3B43-8372-920E29A3E260}" destId="{ED5C827F-8787-7549-A787-75166FB71897}" srcOrd="1" destOrd="0" parTransId="{CE21A09F-9D9F-F242-8463-C16B9FE15DD1}" sibTransId="{B9438601-4681-CF45-AF3D-2CD5E6D96808}"/>
    <dgm:cxn modelId="{9B0BD8D1-10A1-4159-82D6-984500D6E5CE}" type="presOf" srcId="{2E1BC66F-0AAE-EC49-9A43-6CF67EA437B6}" destId="{D6547634-C888-D647-8134-EF1D6900402E}" srcOrd="0" destOrd="1" presId="urn:microsoft.com/office/officeart/2005/8/layout/hList2#4"/>
    <dgm:cxn modelId="{FA3B9946-85A8-408F-9E48-BCAC40BC1A19}" type="presOf" srcId="{ED5C827F-8787-7549-A787-75166FB71897}" destId="{1D157258-A79F-C24D-B9DA-B97303FD3994}" srcOrd="0" destOrd="0" presId="urn:microsoft.com/office/officeart/2005/8/layout/hList2#4"/>
    <dgm:cxn modelId="{AF9865C4-0FEC-4A27-838E-78DB297DF7E9}" type="presOf" srcId="{E5B67D2E-B4C0-3B43-8372-920E29A3E260}" destId="{6EB6128C-18DA-4548-8E14-5A809B434CAC}" srcOrd="0" destOrd="0" presId="urn:microsoft.com/office/officeart/2005/8/layout/hList2#4"/>
    <dgm:cxn modelId="{432F9490-FFD2-4E22-80AE-6F10C9C16043}" type="presOf" srcId="{DDDA1199-29FB-084F-9E3E-CBD0E1E55F2A}" destId="{2FC28A4E-AA72-EC44-9EEA-788311878383}" srcOrd="0" destOrd="0" presId="urn:microsoft.com/office/officeart/2005/8/layout/hList2#4"/>
    <dgm:cxn modelId="{3F3091E6-5DD8-8549-9D4E-6F8AF475CBED}" srcId="{ED5C827F-8787-7549-A787-75166FB71897}" destId="{2E1BC66F-0AAE-EC49-9A43-6CF67EA437B6}" srcOrd="1" destOrd="0" parTransId="{F88C78F1-534B-C547-93A3-225DC10D1FEE}" sibTransId="{884E71ED-DC54-0B47-8D5E-0E933A7C76CC}"/>
    <dgm:cxn modelId="{8ECA62A5-F4C5-E149-8896-CB80837BF5BE}" srcId="{DDDA1199-29FB-084F-9E3E-CBD0E1E55F2A}" destId="{EC970480-2BFB-2C42-91DB-E064DFD7CE38}" srcOrd="1" destOrd="0" parTransId="{0AB23E8F-81E3-A240-BD5A-0C7F936CB4F6}" sibTransId="{C2577228-FA8B-2D4D-9810-42DF3DCB0EFE}"/>
    <dgm:cxn modelId="{C35C4627-4531-9349-8C7A-498A4E05DF83}" srcId="{DDDA1199-29FB-084F-9E3E-CBD0E1E55F2A}" destId="{3D514F8B-DA7A-4845-AB0F-F37737FDFC54}" srcOrd="0" destOrd="0" parTransId="{BEC96E63-827D-D548-9BBB-D0424840F8D4}" sibTransId="{3F076ABD-CFBA-1E46-B5A8-4F2C51B84F9F}"/>
    <dgm:cxn modelId="{05DFC207-BA31-4206-9B23-033B077FB36E}" type="presOf" srcId="{3D514F8B-DA7A-4845-AB0F-F37737FDFC54}" destId="{268D711A-F599-C34F-A88B-F545EBE17802}" srcOrd="0" destOrd="0" presId="urn:microsoft.com/office/officeart/2005/8/layout/hList2#4"/>
    <dgm:cxn modelId="{4EF6B3C7-3739-4880-9650-A45B017E3D43}" type="presOf" srcId="{FF99601F-8A95-DE40-9507-0DEA8A4E91B1}" destId="{D6547634-C888-D647-8134-EF1D6900402E}" srcOrd="0" destOrd="0" presId="urn:microsoft.com/office/officeart/2005/8/layout/hList2#4"/>
    <dgm:cxn modelId="{27E9DF3D-48CB-4D94-B998-599E94F695B7}" type="presParOf" srcId="{6EB6128C-18DA-4548-8E14-5A809B434CAC}" destId="{ED2503EA-F994-2B49-AB2A-2FB81547B3F7}" srcOrd="0" destOrd="0" presId="urn:microsoft.com/office/officeart/2005/8/layout/hList2#4"/>
    <dgm:cxn modelId="{12606974-96C3-4D23-97C1-D3FB404E43D1}" type="presParOf" srcId="{ED2503EA-F994-2B49-AB2A-2FB81547B3F7}" destId="{11E7873E-E42F-ED4E-A59D-B225334BCE13}" srcOrd="0" destOrd="0" presId="urn:microsoft.com/office/officeart/2005/8/layout/hList2#4"/>
    <dgm:cxn modelId="{D865CC77-0210-40FC-B9D1-1E402748AF86}" type="presParOf" srcId="{ED2503EA-F994-2B49-AB2A-2FB81547B3F7}" destId="{268D711A-F599-C34F-A88B-F545EBE17802}" srcOrd="1" destOrd="0" presId="urn:microsoft.com/office/officeart/2005/8/layout/hList2#4"/>
    <dgm:cxn modelId="{B917D525-0F3D-4442-8793-CA535B73DE59}" type="presParOf" srcId="{ED2503EA-F994-2B49-AB2A-2FB81547B3F7}" destId="{2FC28A4E-AA72-EC44-9EEA-788311878383}" srcOrd="2" destOrd="0" presId="urn:microsoft.com/office/officeart/2005/8/layout/hList2#4"/>
    <dgm:cxn modelId="{C6F7B603-6C18-4AEB-906E-E9CE0D97A3A1}" type="presParOf" srcId="{6EB6128C-18DA-4548-8E14-5A809B434CAC}" destId="{14723BBA-6F3A-5849-A02B-11177A7148B8}" srcOrd="1" destOrd="0" presId="urn:microsoft.com/office/officeart/2005/8/layout/hList2#4"/>
    <dgm:cxn modelId="{3A1B0347-1F22-429C-B8A1-8D1CD8006BF1}" type="presParOf" srcId="{6EB6128C-18DA-4548-8E14-5A809B434CAC}" destId="{FFF0700B-BC6C-FC42-96EC-50EF27A24C83}" srcOrd="2" destOrd="0" presId="urn:microsoft.com/office/officeart/2005/8/layout/hList2#4"/>
    <dgm:cxn modelId="{C4CCC8E8-C911-47E9-A73F-1A2D21C5DDF0}" type="presParOf" srcId="{FFF0700B-BC6C-FC42-96EC-50EF27A24C83}" destId="{5D071CE3-A809-C244-86ED-882C0FE3283C}" srcOrd="0" destOrd="0" presId="urn:microsoft.com/office/officeart/2005/8/layout/hList2#4"/>
    <dgm:cxn modelId="{7FC3FA0B-655B-4F76-ABBB-3646C099E5B8}" type="presParOf" srcId="{FFF0700B-BC6C-FC42-96EC-50EF27A24C83}" destId="{D6547634-C888-D647-8134-EF1D6900402E}" srcOrd="1" destOrd="0" presId="urn:microsoft.com/office/officeart/2005/8/layout/hList2#4"/>
    <dgm:cxn modelId="{2DF0DC69-B1F9-427E-8088-356A2D072A3C}" type="presParOf" srcId="{FFF0700B-BC6C-FC42-96EC-50EF27A24C83}" destId="{1D157258-A79F-C24D-B9DA-B97303FD3994}" srcOrd="2" destOrd="0" presId="urn:microsoft.com/office/officeart/2005/8/layout/hList2#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C28A4E-AA72-EC44-9EEA-788311878383}">
      <dsp:nvSpPr>
        <dsp:cNvPr id="0" name=""/>
        <dsp:cNvSpPr/>
      </dsp:nvSpPr>
      <dsp:spPr>
        <a:xfrm rot="16200000">
          <a:off x="-1078647" y="2280212"/>
          <a:ext cx="3566160" cy="57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4691" bIns="0" numCol="1" spcCol="1270" anchor="t" anchorCtr="0">
          <a:noAutofit/>
        </a:bodyPr>
        <a:lstStyle/>
        <a:p>
          <a:pPr lvl="0" algn="r" defTabSz="1955800">
            <a:lnSpc>
              <a:spcPct val="90000"/>
            </a:lnSpc>
            <a:spcBef>
              <a:spcPct val="0"/>
            </a:spcBef>
            <a:spcAft>
              <a:spcPct val="35000"/>
            </a:spcAft>
          </a:pPr>
          <a:endParaRPr lang="en-US" sz="4400" kern="1200" dirty="0"/>
        </a:p>
      </dsp:txBody>
      <dsp:txXfrm rot="16200000">
        <a:off x="-1078647" y="2280212"/>
        <a:ext cx="3566160" cy="572247"/>
      </dsp:txXfrm>
    </dsp:sp>
    <dsp:sp modelId="{268D711A-F599-C34F-A88B-F545EBE17802}">
      <dsp:nvSpPr>
        <dsp:cNvPr id="0" name=""/>
        <dsp:cNvSpPr/>
      </dsp:nvSpPr>
      <dsp:spPr>
        <a:xfrm>
          <a:off x="618152" y="588561"/>
          <a:ext cx="3595210" cy="3955549"/>
        </a:xfrm>
        <a:prstGeom prst="rect">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4480" tIns="504691" rIns="284480" bIns="284480" numCol="1" spcCol="1270" anchor="t" anchorCtr="0">
          <a:noAutofit/>
        </a:bodyPr>
        <a:lstStyle/>
        <a:p>
          <a:pPr marL="285750" lvl="1" indent="-285750" algn="l" defTabSz="1778000">
            <a:lnSpc>
              <a:spcPct val="90000"/>
            </a:lnSpc>
            <a:spcBef>
              <a:spcPct val="0"/>
            </a:spcBef>
            <a:spcAft>
              <a:spcPct val="15000"/>
            </a:spcAft>
            <a:buChar char="••"/>
          </a:pPr>
          <a:endParaRPr lang="en-US" sz="4000" kern="1200" dirty="0"/>
        </a:p>
        <a:p>
          <a:pPr marL="285750" lvl="1" indent="-285750" algn="l" defTabSz="2222500">
            <a:lnSpc>
              <a:spcPct val="90000"/>
            </a:lnSpc>
            <a:spcBef>
              <a:spcPct val="0"/>
            </a:spcBef>
            <a:spcAft>
              <a:spcPct val="15000"/>
            </a:spcAft>
            <a:buChar char="••"/>
          </a:pPr>
          <a:r>
            <a:rPr lang="en-US" sz="5000" kern="1200" dirty="0" smtClean="0"/>
            <a:t>What would you do?</a:t>
          </a:r>
          <a:endParaRPr lang="en-US" sz="5000" kern="1200" dirty="0"/>
        </a:p>
      </dsp:txBody>
      <dsp:txXfrm>
        <a:off x="618152" y="588561"/>
        <a:ext cx="3595210" cy="3955549"/>
      </dsp:txXfrm>
    </dsp:sp>
    <dsp:sp modelId="{11E7873E-E42F-ED4E-A59D-B225334BCE13}">
      <dsp:nvSpPr>
        <dsp:cNvPr id="0" name=""/>
        <dsp:cNvSpPr/>
      </dsp:nvSpPr>
      <dsp:spPr>
        <a:xfrm>
          <a:off x="35526" y="27889"/>
          <a:ext cx="1910059" cy="1144495"/>
        </a:xfrm>
        <a:prstGeom prst="rect">
          <a:avLst/>
        </a:prstGeom>
        <a:solidFill>
          <a:schemeClr val="accent2">
            <a:tint val="50000"/>
            <a:hueOff val="0"/>
            <a:satOff val="0"/>
            <a:lumOff val="0"/>
            <a:alphaOff val="0"/>
          </a:schemeClr>
        </a:solidFill>
        <a:ln>
          <a:noFill/>
        </a:ln>
        <a:effectLst>
          <a:outerShdw blurRad="57150" dist="38100" dir="5400000" algn="ctr" rotWithShape="0">
            <a:schemeClr val="accent2">
              <a:tint val="50000"/>
              <a:hueOff val="0"/>
              <a:satOff val="0"/>
              <a:lumOff val="0"/>
              <a:alphaOff val="0"/>
              <a:shade val="9000"/>
              <a:satMod val="105000"/>
              <a:alpha val="48000"/>
            </a:schemeClr>
          </a:outerShdw>
        </a:effectLst>
      </dsp:spPr>
      <dsp:style>
        <a:lnRef idx="0">
          <a:scrgbClr r="0" g="0" b="0"/>
        </a:lnRef>
        <a:fillRef idx="1">
          <a:scrgbClr r="0" g="0" b="0"/>
        </a:fillRef>
        <a:effectRef idx="2">
          <a:scrgbClr r="0" g="0" b="0"/>
        </a:effectRef>
        <a:fontRef idx="minor"/>
      </dsp:style>
    </dsp:sp>
    <dsp:sp modelId="{1D157258-A79F-C24D-B9DA-B97303FD3994}">
      <dsp:nvSpPr>
        <dsp:cNvPr id="0" name=""/>
        <dsp:cNvSpPr/>
      </dsp:nvSpPr>
      <dsp:spPr>
        <a:xfrm rot="16200000">
          <a:off x="3674086" y="2089945"/>
          <a:ext cx="3566160" cy="57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4691" bIns="0" numCol="1" spcCol="1270" anchor="t" anchorCtr="0">
          <a:noAutofit/>
        </a:bodyPr>
        <a:lstStyle/>
        <a:p>
          <a:pPr lvl="0" algn="r" defTabSz="1955800">
            <a:lnSpc>
              <a:spcPct val="90000"/>
            </a:lnSpc>
            <a:spcBef>
              <a:spcPct val="0"/>
            </a:spcBef>
            <a:spcAft>
              <a:spcPct val="35000"/>
            </a:spcAft>
          </a:pPr>
          <a:endParaRPr lang="en-US" sz="4400" kern="1200" dirty="0"/>
        </a:p>
      </dsp:txBody>
      <dsp:txXfrm rot="16200000">
        <a:off x="3674086" y="2089945"/>
        <a:ext cx="3566160" cy="572247"/>
      </dsp:txXfrm>
    </dsp:sp>
    <dsp:sp modelId="{D6547634-C888-D647-8134-EF1D6900402E}">
      <dsp:nvSpPr>
        <dsp:cNvPr id="0" name=""/>
        <dsp:cNvSpPr/>
      </dsp:nvSpPr>
      <dsp:spPr>
        <a:xfrm>
          <a:off x="5228507" y="338597"/>
          <a:ext cx="3879965" cy="4074944"/>
        </a:xfrm>
        <a:prstGeom prst="rect">
          <a:avLst/>
        </a:prstGeom>
        <a:gradFill rotWithShape="0">
          <a:gsLst>
            <a:gs pos="0">
              <a:schemeClr val="accent2">
                <a:hueOff val="-16207560"/>
                <a:satOff val="33334"/>
                <a:lumOff val="-2549"/>
                <a:alphaOff val="0"/>
                <a:tint val="98000"/>
                <a:shade val="25000"/>
                <a:satMod val="250000"/>
              </a:schemeClr>
            </a:gs>
            <a:gs pos="68000">
              <a:schemeClr val="accent2">
                <a:hueOff val="-16207560"/>
                <a:satOff val="33334"/>
                <a:lumOff val="-2549"/>
                <a:alphaOff val="0"/>
                <a:tint val="86000"/>
                <a:satMod val="115000"/>
              </a:schemeClr>
            </a:gs>
            <a:gs pos="100000">
              <a:schemeClr val="accent2">
                <a:hueOff val="-16207560"/>
                <a:satOff val="33334"/>
                <a:lumOff val="-2549"/>
                <a:alphaOff val="0"/>
                <a:tint val="50000"/>
                <a:satMod val="150000"/>
              </a:schemeClr>
            </a:gs>
          </a:gsLst>
          <a:path path="circle">
            <a:fillToRect l="50000" t="130000" r="50000" b="-30000"/>
          </a:path>
        </a:gradFill>
        <a:ln>
          <a:noFill/>
        </a:ln>
        <a:effectLst>
          <a:outerShdw blurRad="57150" dist="38100" dir="5400000" algn="ctr" rotWithShape="0">
            <a:schemeClr val="accent2">
              <a:hueOff val="-16207560"/>
              <a:satOff val="33334"/>
              <a:lumOff val="-2549"/>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2496" tIns="504691" rIns="412496" bIns="412496" numCol="1" spcCol="1270" anchor="t" anchorCtr="0">
          <a:noAutofit/>
        </a:bodyPr>
        <a:lstStyle/>
        <a:p>
          <a:pPr marL="285750" lvl="1" indent="-285750" algn="l" defTabSz="2000250">
            <a:lnSpc>
              <a:spcPct val="90000"/>
            </a:lnSpc>
            <a:spcBef>
              <a:spcPct val="0"/>
            </a:spcBef>
            <a:spcAft>
              <a:spcPct val="15000"/>
            </a:spcAft>
            <a:buChar char="••"/>
          </a:pPr>
          <a:endParaRPr lang="en-US" sz="4500" kern="1200" dirty="0"/>
        </a:p>
        <a:p>
          <a:pPr marL="285750" lvl="1" indent="-285750" algn="l" defTabSz="2000250">
            <a:lnSpc>
              <a:spcPct val="90000"/>
            </a:lnSpc>
            <a:spcBef>
              <a:spcPct val="0"/>
            </a:spcBef>
            <a:spcAft>
              <a:spcPct val="15000"/>
            </a:spcAft>
            <a:buChar char="••"/>
          </a:pPr>
          <a:r>
            <a:rPr lang="en-US" sz="4500" kern="1200" dirty="0" smtClean="0"/>
            <a:t>What would you say?</a:t>
          </a:r>
          <a:endParaRPr lang="en-US" sz="4500" kern="1200" dirty="0"/>
        </a:p>
        <a:p>
          <a:pPr marL="285750" lvl="1" indent="-285750" algn="l" defTabSz="2000250">
            <a:lnSpc>
              <a:spcPct val="90000"/>
            </a:lnSpc>
            <a:spcBef>
              <a:spcPct val="0"/>
            </a:spcBef>
            <a:spcAft>
              <a:spcPct val="15000"/>
            </a:spcAft>
            <a:buChar char="••"/>
          </a:pPr>
          <a:endParaRPr lang="en-US" sz="4500" kern="1200" dirty="0"/>
        </a:p>
      </dsp:txBody>
      <dsp:txXfrm>
        <a:off x="5228507" y="338597"/>
        <a:ext cx="3879965" cy="4074944"/>
      </dsp:txXfrm>
    </dsp:sp>
    <dsp:sp modelId="{5D071CE3-A809-C244-86ED-882C0FE3283C}">
      <dsp:nvSpPr>
        <dsp:cNvPr id="0" name=""/>
        <dsp:cNvSpPr/>
      </dsp:nvSpPr>
      <dsp:spPr>
        <a:xfrm>
          <a:off x="4957205" y="27889"/>
          <a:ext cx="1572170" cy="763962"/>
        </a:xfrm>
        <a:prstGeom prst="rect">
          <a:avLst/>
        </a:prstGeom>
        <a:solidFill>
          <a:schemeClr val="accent2">
            <a:tint val="50000"/>
            <a:hueOff val="-16548596"/>
            <a:satOff val="30780"/>
            <a:lumOff val="1403"/>
            <a:alphaOff val="0"/>
          </a:schemeClr>
        </a:solidFill>
        <a:ln>
          <a:noFill/>
        </a:ln>
        <a:effectLst>
          <a:outerShdw blurRad="57150" dist="38100" dir="5400000" algn="ctr" rotWithShape="0">
            <a:schemeClr val="accent2">
              <a:tint val="50000"/>
              <a:hueOff val="-16548596"/>
              <a:satOff val="30780"/>
              <a:lumOff val="1403"/>
              <a:alphaOff val="0"/>
              <a:shade val="9000"/>
              <a:satMod val="105000"/>
              <a:alpha val="48000"/>
            </a:scheme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4">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29D086-4BC4-4D19-8FF4-D893D6A152B6}" type="datetimeFigureOut">
              <a:rPr lang="en-US" smtClean="0"/>
              <a:pPr/>
              <a:t>11/30/2014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4DF6D8-2E02-4001-AC67-CD80F35B28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DF6D8-2E02-4001-AC67-CD80F35B287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A1C5C-ADCE-4F08-82B2-BDC8600939B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E7052B-88F8-46F7-897C-BF98401DEA1F}"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6DA1C5C-ADCE-4F08-82B2-BDC8600939B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chimes.wav"/>
          </p:stSnd>
        </p:sndAc>
      </p:transition>
    </mc:Choice>
    <mc:Fallback>
      <p:transition spd="slow">
        <p:fade/>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E7052B-88F8-46F7-897C-BF98401DEA1F}" type="datetimeFigureOut">
              <a:rPr lang="en-US" smtClean="0"/>
              <a:pPr/>
              <a:t>11/30/2014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DA1C5C-ADCE-4F08-82B2-BDC8600939B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400">
        <p14:ripple/>
        <p:sndAc>
          <p:stSnd>
            <p:snd r:embed="rId14" name="chimes.wav"/>
          </p:stSnd>
        </p:sndAc>
      </p:transition>
    </mc:Choice>
    <mc:Fallback>
      <p:transition spd="slow">
        <p:fade/>
        <p:sndAc>
          <p:stSnd>
            <p:snd r:embed="rId13" name="chimes.wav"/>
          </p:stSnd>
        </p:sndAc>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audio" Target="../media/audio11.wav"/><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audio" Target="../media/audio11.wav"/><Relationship Id="rId5" Type="http://schemas.openxmlformats.org/officeDocument/2006/relationships/diagramLayout" Target="../diagrams/layout1.xml"/><Relationship Id="rId10" Type="http://schemas.openxmlformats.org/officeDocument/2006/relationships/image" Target="../media/image7.png"/><Relationship Id="rId4" Type="http://schemas.openxmlformats.org/officeDocument/2006/relationships/diagramData" Target="../diagrams/data1.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audio" Target="../media/audio11.wav"/><Relationship Id="rId4" Type="http://schemas.openxmlformats.org/officeDocument/2006/relationships/hyperlink" Target="http://flippedtips.com/plegal/tips/worksheet5.html" TargetMode="Externa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audio" Target="../media/audio11.wav"/><Relationship Id="rId4" Type="http://schemas.openxmlformats.org/officeDocument/2006/relationships/hyperlink" Target="http://flippedtips.com/plegal/tips/worksheet6.html"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audio" Target="../media/audio11.wav"/><Relationship Id="rId2" Type="http://schemas.openxmlformats.org/officeDocument/2006/relationships/slideLayout" Target="../slideLayouts/slideLayout2.xml"/><Relationship Id="rId1" Type="http://schemas.openxmlformats.org/officeDocument/2006/relationships/audio" Target="../media/media1.wav"/><Relationship Id="rId6" Type="http://schemas.openxmlformats.org/officeDocument/2006/relationships/image" Target="../media/image8.png"/><Relationship Id="rId5" Type="http://schemas.microsoft.com/office/2007/relationships/media" Target="../media/media1.wav"/><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audio" Target="../media/audio11.wav"/><Relationship Id="rId4" Type="http://schemas.openxmlformats.org/officeDocument/2006/relationships/hyperlink" Target="http://www.huffingtonpost.com/2013/04/19/teen-brawl-in-astoria-par_n_3117600.html" TargetMode="Externa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audio" Target="../media/audio11.wav"/><Relationship Id="rId2" Type="http://schemas.openxmlformats.org/officeDocument/2006/relationships/slideLayout" Target="../slideLayouts/slideLayout2.xml"/><Relationship Id="rId1" Type="http://schemas.openxmlformats.org/officeDocument/2006/relationships/audio" Target="../media/audio2.wav"/><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audio" Target="../media/audio11.wav"/><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audio" Target="../media/audio11.wav"/><Relationship Id="rId4" Type="http://schemas.openxmlformats.org/officeDocument/2006/relationships/hyperlink" Target="http://flippedtips.com/plegal/tips/worksheet2.html" TargetMode="Externa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audio" Target="../media/audio11.wav"/><Relationship Id="rId4" Type="http://schemas.openxmlformats.org/officeDocument/2006/relationships/hyperlink" Target="http://flippedtips.com/plegal/tips/worksheet4.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solidFill>
            <a:srgbClr val="FFFF00"/>
          </a:solidFill>
        </p:spPr>
        <p:txBody>
          <a:bodyPr/>
          <a:lstStyle/>
          <a:p>
            <a:pPr algn="ctr">
              <a:buNone/>
            </a:pPr>
            <a:endParaRPr lang="en-US" dirty="0" smtClean="0"/>
          </a:p>
          <a:p>
            <a:pPr algn="ctr">
              <a:buNone/>
            </a:pPr>
            <a:endParaRPr lang="en-US" dirty="0" smtClean="0">
              <a:solidFill>
                <a:srgbClr val="7030A0"/>
              </a:solidFill>
            </a:endParaRPr>
          </a:p>
          <a:p>
            <a:pPr algn="ctr">
              <a:buNone/>
            </a:pPr>
            <a:r>
              <a:rPr lang="en-US" dirty="0" smtClean="0">
                <a:solidFill>
                  <a:srgbClr val="7030A0"/>
                </a:solidFill>
              </a:rPr>
              <a:t>Fighting at The Albert </a:t>
            </a:r>
            <a:r>
              <a:rPr lang="en-US" dirty="0" err="1" smtClean="0">
                <a:solidFill>
                  <a:srgbClr val="7030A0"/>
                </a:solidFill>
              </a:rPr>
              <a:t>Shanker</a:t>
            </a:r>
            <a:r>
              <a:rPr lang="en-US" dirty="0" smtClean="0">
                <a:solidFill>
                  <a:srgbClr val="7030A0"/>
                </a:solidFill>
              </a:rPr>
              <a:t> School for Visual and Performing Arts (IS 126 Q)</a:t>
            </a:r>
          </a:p>
          <a:p>
            <a:pPr algn="ctr">
              <a:buNone/>
            </a:pPr>
            <a:endParaRPr lang="en-US" dirty="0" smtClean="0">
              <a:solidFill>
                <a:srgbClr val="7030A0"/>
              </a:solidFill>
            </a:endParaRPr>
          </a:p>
          <a:p>
            <a:pPr algn="ctr">
              <a:buNone/>
            </a:pPr>
            <a:r>
              <a:rPr lang="en-US" dirty="0" smtClean="0">
                <a:solidFill>
                  <a:srgbClr val="7030A0"/>
                </a:solidFill>
              </a:rPr>
              <a:t>By</a:t>
            </a:r>
          </a:p>
          <a:p>
            <a:pPr algn="ctr">
              <a:buNone/>
            </a:pPr>
            <a:endParaRPr lang="en-US" dirty="0" smtClean="0">
              <a:solidFill>
                <a:srgbClr val="7030A0"/>
              </a:solidFill>
            </a:endParaRPr>
          </a:p>
          <a:p>
            <a:pPr algn="ctr">
              <a:buNone/>
            </a:pPr>
            <a:r>
              <a:rPr lang="en-US" dirty="0" smtClean="0">
                <a:solidFill>
                  <a:srgbClr val="7030A0"/>
                </a:solidFill>
              </a:rPr>
              <a:t>Rafeek Khan </a:t>
            </a:r>
          </a:p>
          <a:p>
            <a:pPr algn="ctr">
              <a:buNone/>
            </a:pPr>
            <a:r>
              <a:rPr lang="en-US" dirty="0" smtClean="0">
                <a:solidFill>
                  <a:srgbClr val="7030A0"/>
                </a:solidFill>
              </a:rPr>
              <a:t>Rkhan10@schools.nyc.gov</a:t>
            </a:r>
            <a:endParaRPr lang="en-US" dirty="0">
              <a:solidFill>
                <a:srgbClr val="7030A0"/>
              </a:solidFill>
            </a:endParaRPr>
          </a:p>
        </p:txBody>
      </p:sp>
      <p:pic>
        <p:nvPicPr>
          <p:cNvPr id="5" name="Picture 4" descr="Suncheon school fight.jpg"/>
          <p:cNvPicPr>
            <a:picLocks noChangeAspect="1"/>
          </p:cNvPicPr>
          <p:nvPr/>
        </p:nvPicPr>
        <p:blipFill>
          <a:blip r:embed="rId4" cstate="print"/>
          <a:stretch>
            <a:fillRect/>
          </a:stretch>
        </p:blipFill>
        <p:spPr>
          <a:xfrm>
            <a:off x="2209800" y="228600"/>
            <a:ext cx="4572000" cy="250507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81200"/>
          </a:xfrm>
          <a:solidFill>
            <a:srgbClr val="FFFF00"/>
          </a:solidFill>
        </p:spPr>
        <p:txBody>
          <a:bodyPr>
            <a:normAutofit fontScale="90000"/>
          </a:bodyPr>
          <a:lstStyle/>
          <a:p>
            <a:r>
              <a:rPr lang="en-US" sz="3500" dirty="0" smtClean="0">
                <a:solidFill>
                  <a:schemeClr val="accent1">
                    <a:lumMod val="60000"/>
                    <a:lumOff val="40000"/>
                  </a:schemeClr>
                </a:solidFill>
              </a:rPr>
              <a:t>PPA-Develop Solutions:</a:t>
            </a:r>
            <a:r>
              <a:rPr lang="en-US" sz="3500" dirty="0" smtClean="0"/>
              <a:t/>
            </a:r>
            <a:br>
              <a:rPr lang="en-US" sz="3500" dirty="0" smtClean="0"/>
            </a:br>
            <a:r>
              <a:rPr lang="en-US" sz="3500" dirty="0" smtClean="0"/>
              <a:t>How would we have acted differently? How can we prevent ourselves from becoming disruptive in class?</a:t>
            </a:r>
            <a:endParaRPr lang="en-US" sz="3500" dirty="0"/>
          </a:p>
        </p:txBody>
      </p:sp>
      <p:graphicFrame>
        <p:nvGraphicFramePr>
          <p:cNvPr id="4" name="Content Placeholder 3"/>
          <p:cNvGraphicFramePr>
            <a:graphicFrameLocks noGrp="1"/>
          </p:cNvGraphicFramePr>
          <p:nvPr>
            <p:ph idx="1"/>
          </p:nvPr>
        </p:nvGraphicFramePr>
        <p:xfrm>
          <a:off x="1" y="2286000"/>
          <a:ext cx="91440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6802" name="Picture 2"/>
          <p:cNvPicPr>
            <a:picLocks noChangeAspect="1" noChangeArrowheads="1"/>
          </p:cNvPicPr>
          <p:nvPr/>
        </p:nvPicPr>
        <p:blipFill>
          <a:blip r:embed="rId9" cstate="print"/>
          <a:srcRect l="16261" r="16370"/>
          <a:stretch>
            <a:fillRect/>
          </a:stretch>
        </p:blipFill>
        <p:spPr bwMode="auto">
          <a:xfrm>
            <a:off x="4572001" y="2286000"/>
            <a:ext cx="2895599" cy="1600200"/>
          </a:xfrm>
          <a:prstGeom prst="rect">
            <a:avLst/>
          </a:prstGeom>
          <a:noFill/>
          <a:ln w="9525">
            <a:noFill/>
            <a:miter lim="800000"/>
            <a:headEnd/>
            <a:tailEnd/>
          </a:ln>
          <a:effectLst/>
        </p:spPr>
      </p:pic>
      <p:pic>
        <p:nvPicPr>
          <p:cNvPr id="76803" name="Picture 3"/>
          <p:cNvPicPr>
            <a:picLocks noChangeAspect="1" noChangeArrowheads="1"/>
          </p:cNvPicPr>
          <p:nvPr/>
        </p:nvPicPr>
        <p:blipFill>
          <a:blip r:embed="rId10" cstate="print"/>
          <a:srcRect/>
          <a:stretch>
            <a:fillRect/>
          </a:stretch>
        </p:blipFill>
        <p:spPr bwMode="auto">
          <a:xfrm>
            <a:off x="1" y="2286000"/>
            <a:ext cx="2362200" cy="1447800"/>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11"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2400" dirty="0" smtClean="0">
                <a:solidFill>
                  <a:schemeClr val="accent1">
                    <a:lumMod val="60000"/>
                    <a:lumOff val="40000"/>
                  </a:schemeClr>
                </a:solidFill>
              </a:rPr>
              <a:t>Brainstorm solutions:</a:t>
            </a:r>
            <a:br>
              <a:rPr lang="en-US" sz="2400" dirty="0" smtClean="0">
                <a:solidFill>
                  <a:schemeClr val="accent1">
                    <a:lumMod val="60000"/>
                    <a:lumOff val="40000"/>
                  </a:schemeClr>
                </a:solidFill>
              </a:rPr>
            </a:br>
            <a:r>
              <a:rPr lang="en-US" sz="2400" dirty="0">
                <a:solidFill>
                  <a:srgbClr val="7030A0"/>
                </a:solidFill>
              </a:rPr>
              <a:t>What policies can you create to correct the problem?</a:t>
            </a:r>
            <a:br>
              <a:rPr lang="en-US" sz="2400" dirty="0">
                <a:solidFill>
                  <a:srgbClr val="7030A0"/>
                </a:solidFill>
              </a:rPr>
            </a:br>
            <a:r>
              <a:rPr lang="en-US" sz="2400" dirty="0" smtClean="0">
                <a:solidFill>
                  <a:srgbClr val="7030A0"/>
                </a:solidFill>
              </a:rPr>
              <a:t>What </a:t>
            </a:r>
            <a:r>
              <a:rPr lang="en-US" sz="2400" dirty="0">
                <a:solidFill>
                  <a:srgbClr val="7030A0"/>
                </a:solidFill>
              </a:rPr>
              <a:t>are the pros and cons of each solution</a:t>
            </a:r>
            <a:r>
              <a:rPr lang="en-US" sz="2400" dirty="0" smtClean="0">
                <a:solidFill>
                  <a:srgbClr val="7030A0"/>
                </a:solidFill>
              </a:rPr>
              <a:t>?</a:t>
            </a:r>
            <a:endParaRPr lang="en-US" sz="2400" dirty="0"/>
          </a:p>
        </p:txBody>
      </p:sp>
      <p:sp>
        <p:nvSpPr>
          <p:cNvPr id="3" name="Content Placeholder 2"/>
          <p:cNvSpPr>
            <a:spLocks noGrp="1"/>
          </p:cNvSpPr>
          <p:nvPr>
            <p:ph idx="1"/>
          </p:nvPr>
        </p:nvSpPr>
        <p:spPr/>
        <p:txBody>
          <a:bodyPr/>
          <a:lstStyle/>
          <a:p>
            <a:r>
              <a:rPr lang="en-US" dirty="0" smtClean="0"/>
              <a:t>Utilize a discussion web to brainstorm solutions to the problem.</a:t>
            </a:r>
          </a:p>
          <a:p>
            <a:endParaRPr lang="en-US" dirty="0"/>
          </a:p>
        </p:txBody>
      </p:sp>
      <p:sp>
        <p:nvSpPr>
          <p:cNvPr id="4" name="Oval 3"/>
          <p:cNvSpPr/>
          <p:nvPr/>
        </p:nvSpPr>
        <p:spPr>
          <a:xfrm>
            <a:off x="3048000" y="3505200"/>
            <a:ext cx="3200400" cy="1219200"/>
          </a:xfrm>
          <a:prstGeom prst="ellipse">
            <a:avLst/>
          </a:prstGeom>
          <a:solidFill>
            <a:schemeClr val="accent6">
              <a:lumMod val="60000"/>
              <a:lumOff val="40000"/>
            </a:schemeClr>
          </a:solidFill>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0800005"/>
              </a:avLst>
            </a:prstTxWarp>
          </a:bodyP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Solutions  for  fighting </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Oval Callout 6"/>
          <p:cNvSpPr/>
          <p:nvPr/>
        </p:nvSpPr>
        <p:spPr>
          <a:xfrm>
            <a:off x="6629400" y="2743200"/>
            <a:ext cx="1752600" cy="762000"/>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685800" y="3124200"/>
            <a:ext cx="1981200" cy="914400"/>
          </a:xfrm>
          <a:prstGeom prst="wedgeRoundRect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6629400" y="4953000"/>
            <a:ext cx="1676400" cy="914400"/>
          </a:xfrm>
          <a:prstGeom prst="wedgeRoundRect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Callout 9"/>
          <p:cNvSpPr/>
          <p:nvPr/>
        </p:nvSpPr>
        <p:spPr>
          <a:xfrm>
            <a:off x="990600" y="4953000"/>
            <a:ext cx="1828800" cy="838200"/>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715000" y="3124200"/>
            <a:ext cx="685800" cy="685800"/>
          </a:xfrm>
          <a:prstGeom prst="rightArrow">
            <a:avLst>
              <a:gd name="adj1" fmla="val 50000"/>
              <a:gd name="adj2" fmla="val 48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638800" y="4495800"/>
            <a:ext cx="6858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10800000">
            <a:off x="2971800" y="4419600"/>
            <a:ext cx="685800" cy="685800"/>
          </a:xfrm>
          <a:prstGeom prst="rightArrow">
            <a:avLst>
              <a:gd name="adj1" fmla="val 50000"/>
              <a:gd name="adj2" fmla="val 48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0800000">
            <a:off x="2957374" y="3162300"/>
            <a:ext cx="685800" cy="685800"/>
          </a:xfrm>
          <a:prstGeom prst="rightArrow">
            <a:avLst>
              <a:gd name="adj1" fmla="val 50000"/>
              <a:gd name="adj2" fmla="val 48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75751941"/>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solidFill>
                  <a:schemeClr val="accent1">
                    <a:lumMod val="60000"/>
                    <a:lumOff val="40000"/>
                  </a:schemeClr>
                </a:solidFill>
              </a:rPr>
              <a:t>Brainstorm solutions:</a:t>
            </a:r>
            <a:endParaRPr lang="en-US" dirty="0"/>
          </a:p>
        </p:txBody>
      </p:sp>
      <p:sp>
        <p:nvSpPr>
          <p:cNvPr id="3" name="Content Placeholder 2"/>
          <p:cNvSpPr>
            <a:spLocks noGrp="1"/>
          </p:cNvSpPr>
          <p:nvPr>
            <p:ph idx="1"/>
          </p:nvPr>
        </p:nvSpPr>
        <p:spPr/>
        <p:txBody>
          <a:bodyPr/>
          <a:lstStyle/>
          <a:p>
            <a:r>
              <a:rPr lang="en-US"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After discussing with your partner and the whole class, use the worksheet below to develop three to four original solutions to the problem.</a:t>
            </a:r>
          </a:p>
          <a:p>
            <a:endParaRPr lang="en-US" dirty="0"/>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4"/>
              </a:rPr>
              <a:t>http://flippedtips.com/plegal/tips/worksheet5.html</a:t>
            </a: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793254410"/>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Selecting the Best Policy</a:t>
            </a:r>
            <a:endParaRPr lang="en-US" dirty="0"/>
          </a:p>
        </p:txBody>
      </p:sp>
      <p:sp>
        <p:nvSpPr>
          <p:cNvPr id="3" name="Content Placeholder 2"/>
          <p:cNvSpPr>
            <a:spLocks noGrp="1"/>
          </p:cNvSpPr>
          <p:nvPr>
            <p:ph idx="1"/>
          </p:nvPr>
        </p:nvSpPr>
        <p:spPr/>
        <p:txBody>
          <a:bodyPr/>
          <a:lstStyle/>
          <a:p>
            <a:r>
              <a:rPr lang="en-US"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Using the feasibility and effectiveness worksheet, assign values to each aspect of the solutions developed in stage five to arrive at the best policy to address the issue of fighting in the classroom.</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4"/>
              </a:rPr>
              <a:t>http://flippedtips.com/plegal/tips/worksheet6.html</a:t>
            </a:r>
            <a:endParaRPr lang="en-US" dirty="0"/>
          </a:p>
        </p:txBody>
      </p:sp>
    </p:spTree>
    <p:extLst>
      <p:ext uri="{BB962C8B-B14F-4D97-AF65-F5344CB8AC3E}">
        <p14:creationId xmlns:p14="http://schemas.microsoft.com/office/powerpoint/2010/main" xmlns="" val="472062514"/>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Congratulations</a:t>
            </a:r>
            <a:endParaRPr lang="en-US" dirty="0"/>
          </a:p>
        </p:txBody>
      </p:sp>
      <p:pic>
        <p:nvPicPr>
          <p:cNvPr id="5" name="j0214098.wav">
            <a:hlinkClick r:id="" action="ppaction://media"/>
          </p:cNvPr>
          <p:cNvPicPr>
            <a:picLocks noGrp="1" noChangeAspect="1"/>
          </p:cNvPicPr>
          <p:nvPr>
            <p:ph idx="1"/>
            <a:audioFile r:link="rId1"/>
            <p:extLst>
              <p:ext uri="{DAA4B4D4-6D71-4841-9C94-3DE7FCFB9230}">
                <p14:media xmlns:p14="http://schemas.microsoft.com/office/powerpoint/2010/main" xmlns="" r:embed="rId5"/>
              </p:ext>
            </p:extLst>
          </p:nvPr>
        </p:nvPicPr>
        <p:blipFill>
          <a:blip r:embed="rId6" cstate="print"/>
          <a:stretch>
            <a:fillRect/>
          </a:stretch>
        </p:blipFill>
        <p:spPr>
          <a:xfrm>
            <a:off x="4953000" y="4876800"/>
            <a:ext cx="609600" cy="609600"/>
          </a:xfrm>
        </p:spPr>
      </p:pic>
      <p:sp>
        <p:nvSpPr>
          <p:cNvPr id="4" name="Oval 3"/>
          <p:cNvSpPr/>
          <p:nvPr/>
        </p:nvSpPr>
        <p:spPr>
          <a:xfrm>
            <a:off x="1600200" y="2819400"/>
            <a:ext cx="5867400" cy="1752600"/>
          </a:xfrm>
          <a:prstGeom prst="ellipse">
            <a:avLst/>
          </a:prstGeom>
          <a:ln w="34925">
            <a:solidFill>
              <a:srgbClr val="FFFFFF"/>
            </a:solidFill>
          </a:ln>
          <a:effectLst>
            <a:glow rad="228600">
              <a:schemeClr val="accent1">
                <a:satMod val="175000"/>
                <a:alpha val="40000"/>
              </a:schemeClr>
            </a:glow>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smtClean="0"/>
              <a:t>Policy</a:t>
            </a:r>
            <a:endParaRPr lang="en-US" sz="8000" dirty="0"/>
          </a:p>
        </p:txBody>
      </p:sp>
    </p:spTree>
    <p:extLst>
      <p:ext uri="{BB962C8B-B14F-4D97-AF65-F5344CB8AC3E}">
        <p14:creationId xmlns:p14="http://schemas.microsoft.com/office/powerpoint/2010/main" xmlns="" val="1100257146"/>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7" name="chimes.wav"/>
          </p:stSnd>
        </p:sndAc>
      </p:transition>
    </mc:Choice>
    <mc:Fallback>
      <p:transition spd="slow">
        <p:fade/>
        <p:sndAc>
          <p:stSnd>
            <p:snd r:embed="rId4" name="chimes.wav"/>
          </p:stSnd>
        </p:sndAc>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4"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a:solidFill>
            <a:srgbClr val="00B0F0"/>
          </a:solidFill>
          <a:ln>
            <a:solidFill>
              <a:schemeClr val="accent1"/>
            </a:solidFill>
          </a:ln>
        </p:spPr>
        <p:txBody>
          <a:bodyPr/>
          <a:lstStyle/>
          <a:p>
            <a:r>
              <a:rPr lang="en-US" dirty="0" smtClean="0"/>
              <a:t>The Albert </a:t>
            </a:r>
            <a:r>
              <a:rPr lang="en-US" dirty="0" err="1" smtClean="0"/>
              <a:t>Shanker</a:t>
            </a:r>
            <a:r>
              <a:rPr lang="en-US" dirty="0" smtClean="0"/>
              <a:t> School for Visual and Performing Arts is a Middle School located in the Long Island City area of Queens NYC.</a:t>
            </a:r>
          </a:p>
          <a:p>
            <a:r>
              <a:rPr lang="en-US" dirty="0" smtClean="0"/>
              <a:t>The school population consists of predominantly Black and Hispanic students.</a:t>
            </a:r>
          </a:p>
          <a:p>
            <a:r>
              <a:rPr lang="en-US" dirty="0" smtClean="0"/>
              <a:t>It is a Title I school.</a:t>
            </a:r>
          </a:p>
          <a:p>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rgbClr val="00B050"/>
          </a:solidFill>
        </p:spPr>
        <p:txBody>
          <a:bodyPr/>
          <a:lstStyle/>
          <a:p>
            <a:r>
              <a:rPr lang="en-US" dirty="0" smtClean="0"/>
              <a:t>Click on the link below to view a video of a brawl in Astoria Park.</a:t>
            </a:r>
          </a:p>
          <a:p>
            <a:r>
              <a:rPr lang="en-US" dirty="0">
                <a:solidFill>
                  <a:srgbClr val="00B050"/>
                </a:solidFill>
                <a:hlinkClick r:id="rId4"/>
              </a:rPr>
              <a:t>http://www.huffingtonpost.com/2013/04/19/teen-brawl-in-astoria-par_n_3117600.html</a:t>
            </a:r>
            <a:endParaRPr lang="en-US" dirty="0">
              <a:solidFill>
                <a:srgbClr val="00B050"/>
              </a:solidFill>
            </a:endParaRPr>
          </a:p>
          <a:p>
            <a:endParaRPr lang="en-US" dirty="0"/>
          </a:p>
        </p:txBody>
      </p:sp>
    </p:spTree>
    <p:extLst>
      <p:ext uri="{BB962C8B-B14F-4D97-AF65-F5344CB8AC3E}">
        <p14:creationId xmlns:p14="http://schemas.microsoft.com/office/powerpoint/2010/main" xmlns="" val="1342528855"/>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solidFill>
            <a:schemeClr val="accent6">
              <a:lumMod val="75000"/>
            </a:schemeClr>
          </a:solidFill>
        </p:spPr>
        <p:txBody>
          <a:bodyPr/>
          <a:lstStyle/>
          <a:p>
            <a:r>
              <a:rPr lang="en-US" dirty="0" smtClean="0"/>
              <a:t>Turn and talk with your partner about the video that you saw.</a:t>
            </a:r>
          </a:p>
          <a:p>
            <a:r>
              <a:rPr lang="en-US" dirty="0" smtClean="0"/>
              <a:t>Discuss how this could be the end result of a situation that originated in a classroom or  through social media.</a:t>
            </a:r>
            <a:endParaRPr lang="en-US" dirty="0"/>
          </a:p>
        </p:txBody>
      </p:sp>
    </p:spTree>
    <p:extLst>
      <p:ext uri="{BB962C8B-B14F-4D97-AF65-F5344CB8AC3E}">
        <p14:creationId xmlns:p14="http://schemas.microsoft.com/office/powerpoint/2010/main" xmlns="" val="3217698343"/>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dirty="0" smtClean="0"/>
              <a:t>How do we define fighting in the classroom?</a:t>
            </a:r>
            <a:endParaRPr lang="en-US" dirty="0"/>
          </a:p>
        </p:txBody>
      </p:sp>
      <p:sp>
        <p:nvSpPr>
          <p:cNvPr id="3" name="Content Placeholder 2"/>
          <p:cNvSpPr>
            <a:spLocks noGrp="1"/>
          </p:cNvSpPr>
          <p:nvPr>
            <p:ph idx="1"/>
          </p:nvPr>
        </p:nvSpPr>
        <p:spPr>
          <a:xfrm>
            <a:off x="457200" y="2133600"/>
            <a:ext cx="8229600" cy="4389120"/>
          </a:xfrm>
        </p:spPr>
        <p:txBody>
          <a:bodyPr/>
          <a:lstStyle/>
          <a:p>
            <a:r>
              <a:rPr lang="en-US" dirty="0" smtClean="0"/>
              <a:t>What does it look like? Feel like? Sound like?</a:t>
            </a:r>
          </a:p>
          <a:p>
            <a:r>
              <a:rPr lang="en-US" dirty="0" smtClean="0"/>
              <a:t>(Elicit student responses)</a:t>
            </a:r>
          </a:p>
          <a:p>
            <a:endParaRPr lang="en-US" dirty="0" smtClean="0"/>
          </a:p>
          <a:p>
            <a:endParaRPr lang="en-US" dirty="0" smtClean="0"/>
          </a:p>
          <a:p>
            <a:endParaRPr lang="en-US" dirty="0"/>
          </a:p>
        </p:txBody>
      </p:sp>
      <p:pic>
        <p:nvPicPr>
          <p:cNvPr id="4" name="Picture 3" descr="disruptive behavior.jpg"/>
          <p:cNvPicPr>
            <a:picLocks noChangeAspect="1"/>
          </p:cNvPicPr>
          <p:nvPr/>
        </p:nvPicPr>
        <p:blipFill>
          <a:blip r:embed="rId5" cstate="print"/>
          <a:stretch>
            <a:fillRect/>
          </a:stretch>
        </p:blipFill>
        <p:spPr>
          <a:xfrm>
            <a:off x="0" y="3657600"/>
            <a:ext cx="9144000" cy="3200400"/>
          </a:xfrm>
          <a:prstGeom prst="rect">
            <a:avLst/>
          </a:prstGeom>
        </p:spPr>
      </p:pic>
      <p:pic>
        <p:nvPicPr>
          <p:cNvPr id="5" name="MS900074998[1].wav">
            <a:hlinkClick r:id="" action="ppaction://media"/>
          </p:cNvPr>
          <p:cNvPicPr>
            <a:picLocks noRot="1" noChangeAspect="1"/>
          </p:cNvPicPr>
          <p:nvPr>
            <a:wavAudioFile r:embed="rId1" name="MS900074998[1].wav"/>
          </p:nvPr>
        </p:nvPicPr>
        <p:blipFill>
          <a:blip r:embed="rId6" cstate="print"/>
          <a:stretch>
            <a:fillRect/>
          </a:stretch>
        </p:blipFill>
        <p:spPr>
          <a:xfrm>
            <a:off x="4114800" y="3124200"/>
            <a:ext cx="304800" cy="3048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7" name="chimes.wav"/>
          </p:stSnd>
        </p:sndAc>
      </p:transition>
    </mc:Choice>
    <mc:Fallback>
      <p:transition spd="slow">
        <p:fade/>
        <p:sndAc>
          <p:stSnd>
            <p:snd r:embed="rId4" name="chimes.wav"/>
          </p:stSnd>
        </p:sndAc>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18"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610600" cy="1600200"/>
          </a:xfrm>
        </p:spPr>
        <p:txBody>
          <a:bodyPr>
            <a:normAutofit fontScale="90000"/>
          </a:bodyPr>
          <a:lstStyle/>
          <a:p>
            <a:pPr algn="ctr"/>
            <a:r>
              <a:rPr lang="en-US" dirty="0" smtClean="0">
                <a:solidFill>
                  <a:schemeClr val="accent1">
                    <a:lumMod val="60000"/>
                    <a:lumOff val="40000"/>
                  </a:schemeClr>
                </a:solidFill>
              </a:rPr>
              <a:t>PPA-Define the Problem: </a:t>
            </a:r>
            <a:r>
              <a:rPr lang="en-US" dirty="0" smtClean="0"/>
              <a:t/>
            </a:r>
            <a:br>
              <a:rPr lang="en-US" dirty="0" smtClean="0"/>
            </a:br>
            <a:r>
              <a:rPr lang="en-US" dirty="0" smtClean="0"/>
              <a:t>Why is fighting an issue in IS 126? </a:t>
            </a:r>
            <a:endParaRPr lang="en-US" dirty="0"/>
          </a:p>
        </p:txBody>
      </p:sp>
      <p:sp>
        <p:nvSpPr>
          <p:cNvPr id="3" name="Content Placeholder 2"/>
          <p:cNvSpPr>
            <a:spLocks noGrp="1"/>
          </p:cNvSpPr>
          <p:nvPr>
            <p:ph idx="1"/>
          </p:nvPr>
        </p:nvSpPr>
        <p:spPr>
          <a:xfrm>
            <a:off x="304800" y="2743200"/>
            <a:ext cx="8229600" cy="3733800"/>
          </a:xfrm>
        </p:spPr>
        <p:txBody>
          <a:bodyPr/>
          <a:lstStyle/>
          <a:p>
            <a:r>
              <a:rPr lang="en-US" dirty="0" smtClean="0"/>
              <a:t>What are some of the short term outcomes of disruptive classroom behavior?</a:t>
            </a:r>
          </a:p>
          <a:p>
            <a:r>
              <a:rPr lang="en-US" dirty="0" smtClean="0"/>
              <a:t>What are some of the long term outcomes of disruptive classroom behavior?</a:t>
            </a:r>
          </a:p>
          <a:p>
            <a:r>
              <a:rPr lang="en-US" dirty="0" smtClean="0"/>
              <a:t>(students discuss with a partner and then share with the class).</a:t>
            </a:r>
          </a:p>
          <a:p>
            <a:endParaRPr lang="en-US" dirty="0"/>
          </a:p>
        </p:txBody>
      </p:sp>
      <p:pic>
        <p:nvPicPr>
          <p:cNvPr id="4" name="Picture 3" descr="749px-Homeless_Man.jpg"/>
          <p:cNvPicPr>
            <a:picLocks noChangeAspect="1"/>
          </p:cNvPicPr>
          <p:nvPr/>
        </p:nvPicPr>
        <p:blipFill>
          <a:blip r:embed="rId4" cstate="print"/>
          <a:stretch>
            <a:fillRect/>
          </a:stretch>
        </p:blipFill>
        <p:spPr>
          <a:xfrm>
            <a:off x="5410200" y="4955874"/>
            <a:ext cx="3733800" cy="190212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Gathering the Evidence</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Use the link below to obtain a worksheet to gather evidence of disruptive behavior in the classroom in New York City as well as the United States.</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4"/>
              </a:rPr>
              <a:t>http://flippedtips.com/plegal/tips/worksheet2.html</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731527242"/>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60000"/>
                    <a:lumOff val="40000"/>
                  </a:schemeClr>
                </a:solidFill>
              </a:rPr>
              <a:t>PPA-Identify the Causes:</a:t>
            </a:r>
            <a:endParaRPr lang="en-US" dirty="0"/>
          </a:p>
        </p:txBody>
      </p:sp>
      <p:sp>
        <p:nvSpPr>
          <p:cNvPr id="3" name="Content Placeholder 2"/>
          <p:cNvSpPr>
            <a:spLocks noGrp="1"/>
          </p:cNvSpPr>
          <p:nvPr>
            <p:ph idx="1"/>
          </p:nvPr>
        </p:nvSpPr>
        <p:spPr/>
        <p:txBody>
          <a:bodyPr/>
          <a:lstStyle/>
          <a:p>
            <a:r>
              <a:rPr lang="en-US" dirty="0" smtClean="0"/>
              <a:t>Utilize a discussion web to identify the main causes of fighting in the classroom.</a:t>
            </a:r>
          </a:p>
          <a:p>
            <a:endParaRPr lang="en-US" dirty="0"/>
          </a:p>
        </p:txBody>
      </p:sp>
      <p:sp>
        <p:nvSpPr>
          <p:cNvPr id="4" name="Oval 3"/>
          <p:cNvSpPr/>
          <p:nvPr/>
        </p:nvSpPr>
        <p:spPr>
          <a:xfrm>
            <a:off x="3657600" y="3657600"/>
            <a:ext cx="2209800" cy="1295400"/>
          </a:xfrm>
          <a:prstGeom prst="ellipse">
            <a:avLst/>
          </a:prstGeom>
          <a:solidFill>
            <a:schemeClr val="accent6">
              <a:lumMod val="60000"/>
              <a:lumOff val="40000"/>
            </a:schemeClr>
          </a:solidFill>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US" sz="1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Causes of fighting</a:t>
            </a:r>
            <a:endParaRPr 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Oval Callout 6"/>
          <p:cNvSpPr/>
          <p:nvPr/>
        </p:nvSpPr>
        <p:spPr>
          <a:xfrm>
            <a:off x="6629400" y="2743200"/>
            <a:ext cx="1752600" cy="762000"/>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685800" y="3124200"/>
            <a:ext cx="1981200" cy="914400"/>
          </a:xfrm>
          <a:prstGeom prst="wedgeRoundRect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6629400" y="4953000"/>
            <a:ext cx="1676400" cy="914400"/>
          </a:xfrm>
          <a:prstGeom prst="wedgeRoundRect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Callout 9"/>
          <p:cNvSpPr/>
          <p:nvPr/>
        </p:nvSpPr>
        <p:spPr>
          <a:xfrm>
            <a:off x="990600" y="4953000"/>
            <a:ext cx="1828800" cy="838200"/>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715000" y="3124200"/>
            <a:ext cx="685800" cy="685800"/>
          </a:xfrm>
          <a:prstGeom prst="rightArrow">
            <a:avLst>
              <a:gd name="adj1" fmla="val 50000"/>
              <a:gd name="adj2" fmla="val 48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715000" y="4572000"/>
            <a:ext cx="6858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10800000">
            <a:off x="2971800" y="4419600"/>
            <a:ext cx="685800" cy="685800"/>
          </a:xfrm>
          <a:prstGeom prst="rightArrow">
            <a:avLst>
              <a:gd name="adj1" fmla="val 50000"/>
              <a:gd name="adj2" fmla="val 48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0800000">
            <a:off x="2957374" y="3162300"/>
            <a:ext cx="685800" cy="685800"/>
          </a:xfrm>
          <a:prstGeom prst="rightArrow">
            <a:avLst>
              <a:gd name="adj1" fmla="val 50000"/>
              <a:gd name="adj2" fmla="val 48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4"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Evaluate an Existing Policy</a:t>
            </a:r>
            <a:endParaRPr lang="en-US" dirty="0"/>
          </a:p>
        </p:txBody>
      </p:sp>
      <p:sp>
        <p:nvSpPr>
          <p:cNvPr id="3" name="Content Placeholder 2"/>
          <p:cNvSpPr>
            <a:spLocks noGrp="1"/>
          </p:cNvSpPr>
          <p:nvPr>
            <p:ph idx="1"/>
          </p:nvPr>
        </p:nvSpPr>
        <p:spPr/>
        <p:txBody>
          <a:bodyPr/>
          <a:lstStyle/>
          <a:p>
            <a:r>
              <a:rPr lang="en-US"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Is there an existing policy in place to address fighting in the classroom in NYC schools?</a:t>
            </a:r>
          </a:p>
          <a:p>
            <a:r>
              <a:rPr lang="en-US"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If so, is it working?</a:t>
            </a:r>
          </a:p>
          <a:p>
            <a:r>
              <a:rPr lang="en-US"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Using the worksheet, discuss with your partner the merits and demerits of the current policy.</a:t>
            </a:r>
          </a:p>
          <a:p>
            <a:r>
              <a:rPr lang="en-US"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hlinkClick r:id="rId4"/>
              </a:rPr>
              <a:t>http://flippedtips.com/plegal/tips/worksheet4.html</a:t>
            </a:r>
            <a:endParaRPr lang="en-US"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786007637"/>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409</Words>
  <Application>Microsoft Office PowerPoint</Application>
  <PresentationFormat>On-screen Show (4:3)</PresentationFormat>
  <Paragraphs>64</Paragraphs>
  <Slides>14</Slides>
  <Notes>14</Notes>
  <HiddenSlides>0</HiddenSlides>
  <MMClips>2</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Background</vt:lpstr>
      <vt:lpstr>Slide 3</vt:lpstr>
      <vt:lpstr>Slide 4</vt:lpstr>
      <vt:lpstr>How do we define fighting in the classroom?</vt:lpstr>
      <vt:lpstr>PPA-Define the Problem:  Why is fighting an issue in IS 126? </vt:lpstr>
      <vt:lpstr>Gathering the Evidence</vt:lpstr>
      <vt:lpstr>PPA-Identify the Causes:</vt:lpstr>
      <vt:lpstr>Evaluate an Existing Policy</vt:lpstr>
      <vt:lpstr>PPA-Develop Solutions: How would we have acted differently? How can we prevent ourselves from becoming disruptive in class?</vt:lpstr>
      <vt:lpstr>Brainstorm solutions: What policies can you create to correct the problem? What are the pros and cons of each solution?</vt:lpstr>
      <vt:lpstr>Brainstorm solutions:</vt:lpstr>
      <vt:lpstr>Selecting the Best Policy</vt:lpstr>
      <vt:lpstr>Congratulations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fsuteam</dc:creator>
  <cp:lastModifiedBy>ann nigro</cp:lastModifiedBy>
  <cp:revision>76</cp:revision>
  <dcterms:created xsi:type="dcterms:W3CDTF">2014-08-25T17:08:56Z</dcterms:created>
  <dcterms:modified xsi:type="dcterms:W3CDTF">2014-11-30T18:07:01Z</dcterms:modified>
</cp:coreProperties>
</file>