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68" r:id="rId3"/>
    <p:sldId id="264" r:id="rId4"/>
    <p:sldId id="257" r:id="rId5"/>
    <p:sldId id="267" r:id="rId6"/>
    <p:sldId id="263" r:id="rId7"/>
    <p:sldId id="260" r:id="rId8"/>
    <p:sldId id="261" r:id="rId9"/>
    <p:sldId id="266" r:id="rId10"/>
    <p:sldId id="259" r:id="rId11"/>
    <p:sldId id="26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86" autoAdjust="0"/>
  </p:normalViewPr>
  <p:slideViewPr>
    <p:cSldViewPr>
      <p:cViewPr>
        <p:scale>
          <a:sx n="58" d="100"/>
          <a:sy n="58" d="100"/>
        </p:scale>
        <p:origin x="-1498" y="-62"/>
      </p:cViewPr>
      <p:guideLst>
        <p:guide orient="horz" pos="2160"/>
        <p:guide pos="2880"/>
      </p:guideLst>
    </p:cSldViewPr>
  </p:slideViewPr>
  <p:notesTextViewPr>
    <p:cViewPr>
      <p:scale>
        <a:sx n="1" d="1"/>
        <a:sy n="1" d="1"/>
      </p:scale>
      <p:origin x="0" y="0"/>
    </p:cViewPr>
  </p:notesTextViewPr>
  <p:sorterViewPr>
    <p:cViewPr>
      <p:scale>
        <a:sx n="100" d="100"/>
        <a:sy n="100" d="100"/>
      </p:scale>
      <p:origin x="0" y="7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86888-BD27-49A7-AF53-9D96D03B5061}" type="datetimeFigureOut">
              <a:rPr lang="en-US" smtClean="0"/>
              <a:t>10/13/2013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0A109-A08E-4D16-B02E-5DAFC7CE431A}" type="slidenum">
              <a:rPr lang="en-US" smtClean="0"/>
              <a:t>‹#›</a:t>
            </a:fld>
            <a:endParaRPr lang="en-US"/>
          </a:p>
        </p:txBody>
      </p:sp>
    </p:spTree>
    <p:extLst>
      <p:ext uri="{BB962C8B-B14F-4D97-AF65-F5344CB8AC3E}">
        <p14:creationId xmlns:p14="http://schemas.microsoft.com/office/powerpoint/2010/main" val="297378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4</a:t>
            </a:fld>
            <a:endParaRPr lang="en-US"/>
          </a:p>
        </p:txBody>
      </p:sp>
    </p:spTree>
    <p:extLst>
      <p:ext uri="{BB962C8B-B14F-4D97-AF65-F5344CB8AC3E}">
        <p14:creationId xmlns:p14="http://schemas.microsoft.com/office/powerpoint/2010/main" val="90104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5</a:t>
            </a:fld>
            <a:endParaRPr lang="en-US"/>
          </a:p>
        </p:txBody>
      </p:sp>
    </p:spTree>
    <p:extLst>
      <p:ext uri="{BB962C8B-B14F-4D97-AF65-F5344CB8AC3E}">
        <p14:creationId xmlns:p14="http://schemas.microsoft.com/office/powerpoint/2010/main" val="2301379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link—chapter</a:t>
            </a:r>
            <a:r>
              <a:rPr lang="en-US" baseline="0" dirty="0" smtClean="0"/>
              <a:t> 1, 2</a:t>
            </a:r>
            <a:r>
              <a:rPr lang="en-US" baseline="30000" dirty="0" smtClean="0"/>
              <a:t>nd</a:t>
            </a:r>
            <a:r>
              <a:rPr lang="en-US" baseline="0" dirty="0" smtClean="0"/>
              <a:t> dot</a:t>
            </a:r>
            <a:endParaRPr lang="en-US" dirty="0" smtClean="0"/>
          </a:p>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6</a:t>
            </a:fld>
            <a:endParaRPr lang="en-US"/>
          </a:p>
        </p:txBody>
      </p:sp>
    </p:spTree>
    <p:extLst>
      <p:ext uri="{BB962C8B-B14F-4D97-AF65-F5344CB8AC3E}">
        <p14:creationId xmlns:p14="http://schemas.microsoft.com/office/powerpoint/2010/main" val="266701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7</a:t>
            </a:fld>
            <a:endParaRPr lang="en-US"/>
          </a:p>
        </p:txBody>
      </p:sp>
    </p:spTree>
    <p:extLst>
      <p:ext uri="{BB962C8B-B14F-4D97-AF65-F5344CB8AC3E}">
        <p14:creationId xmlns:p14="http://schemas.microsoft.com/office/powerpoint/2010/main" val="2254273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Heart and blood vessel disease.</a:t>
            </a:r>
            <a:r>
              <a:rPr lang="en-US" sz="1050" dirty="0" smtClean="0"/>
              <a:t> Diabetes dramatically increases the risk of various cardiovascular problems, including coronary artery disease with chest pain (angina), heart attack, stroke, narrowing of arteries (atherosclerosis) and high blood pressure. The risk of stroke is two to four times higher for people with diabetes, and the death rate from heart disease is two to four times higher for people with diabetes than for people without the disease, according to the American Heart Association.</a:t>
            </a:r>
          </a:p>
          <a:p>
            <a:r>
              <a:rPr lang="en-US" sz="1050" b="1" dirty="0" smtClean="0"/>
              <a:t>Nerve damage (neuropathy).</a:t>
            </a:r>
            <a:r>
              <a:rPr lang="en-US" sz="1050" dirty="0" smtClean="0"/>
              <a:t> Excess sugar can injure the walls of the tiny blood vessels (capillaries) that nourish your nerves, especially in the legs. This can cause tingling, numbness, burning or pain that usually begins at the tips of the toes or fingers and gradually spreads upward. Poorly controlled blood sugar can eventually cause you to lose all sense of feeling in the affected limbs. Damage to the nerves that control digestion can cause problems with nausea, vomiting, diarrhea or constipation. For men, erectile dysfunction may be an issue.</a:t>
            </a:r>
          </a:p>
          <a:p>
            <a:r>
              <a:rPr lang="en-US" sz="1050" b="1" dirty="0" smtClean="0"/>
              <a:t>Kidney damage (nephropathy).</a:t>
            </a:r>
            <a:r>
              <a:rPr lang="en-US" sz="1050" dirty="0" smtClean="0"/>
              <a:t> The kidneys contain millions of tiny blood vessel clusters that filter waste from your blood. Diabetes can damage this delicate filtering system. Severe damage can lead to kidney failure or irreversible end-stage kidney disease, requiring dialysis or a kidney transplant.</a:t>
            </a:r>
          </a:p>
          <a:p>
            <a:r>
              <a:rPr lang="en-US" sz="1050" b="1" dirty="0" smtClean="0"/>
              <a:t>Eye damage.</a:t>
            </a:r>
            <a:r>
              <a:rPr lang="en-US" sz="1050" dirty="0" smtClean="0"/>
              <a:t> Diabetes can damage the blood vessels of the retina (diabetic retinopathy), potentially leading to blindness. Diabetes also increases the risk of other serious vision conditions, such as cataracts and glaucoma.</a:t>
            </a:r>
          </a:p>
          <a:p>
            <a:r>
              <a:rPr lang="en-US" sz="1050" b="1" dirty="0" smtClean="0"/>
              <a:t>Foot damage.</a:t>
            </a:r>
            <a:r>
              <a:rPr lang="en-US" sz="1050" dirty="0" smtClean="0"/>
              <a:t> Nerve damage in the feet or poor blood flow to the feet increases the risk of various foot complications. Left untreated, cuts and blisters can become serious infections. Severe damage might require toe, foot or even leg amputation.</a:t>
            </a:r>
          </a:p>
          <a:p>
            <a:r>
              <a:rPr lang="en-US" sz="1050" b="1" dirty="0" smtClean="0"/>
              <a:t>Skin and mouth conditions.</a:t>
            </a:r>
            <a:r>
              <a:rPr lang="en-US" sz="1050" dirty="0" smtClean="0"/>
              <a:t> Diabetes may leave you more susceptible to skin problems, including bacterial and fungal infections. Gum infections also may be a concern, especially if you have a history of poor dental hygiene.</a:t>
            </a:r>
          </a:p>
          <a:p>
            <a:r>
              <a:rPr lang="en-US" sz="1050" b="1" dirty="0" smtClean="0"/>
              <a:t>Osteoporosis.</a:t>
            </a:r>
            <a:r>
              <a:rPr lang="en-US" sz="1050" dirty="0" smtClean="0"/>
              <a:t> Diabetes may lead to lower than normal bone mineral density, increasing your risk of osteoporosis.</a:t>
            </a:r>
          </a:p>
          <a:p>
            <a:r>
              <a:rPr lang="en-US" sz="1050" b="1" dirty="0" smtClean="0"/>
              <a:t>Alzheimer's disease.</a:t>
            </a:r>
            <a:r>
              <a:rPr lang="en-US" sz="1050" dirty="0" smtClean="0"/>
              <a:t> Type 2 diabetes may increase the risk of Alzheimer's disease and vascular dementia. The poorer your blood sugar control, the greater the risk appears to be. So what connects the two conditions? One theory is that cardiovascular problems caused by diabetes could contribute to dementia by blocking blood flow to the brain or causing strokes. Other possibilities are that too much insulin in the blood leads to brain-damaging inflammation, or lack of insulin in the brain deprives brain cells of glucose.</a:t>
            </a:r>
          </a:p>
          <a:p>
            <a:r>
              <a:rPr lang="en-US" sz="1050" b="1" dirty="0" smtClean="0"/>
              <a:t>Hearing problems.</a:t>
            </a:r>
            <a:r>
              <a:rPr lang="en-US" sz="1050" dirty="0" smtClean="0"/>
              <a:t> Diabetes can also lead to hearing impairment.</a:t>
            </a:r>
          </a:p>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11</a:t>
            </a:fld>
            <a:endParaRPr lang="en-US"/>
          </a:p>
        </p:txBody>
      </p:sp>
    </p:spTree>
    <p:extLst>
      <p:ext uri="{BB962C8B-B14F-4D97-AF65-F5344CB8AC3E}">
        <p14:creationId xmlns:p14="http://schemas.microsoft.com/office/powerpoint/2010/main" val="4233283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30A109-A08E-4D16-B02E-5DAFC7CE431A}" type="slidenum">
              <a:rPr lang="en-US" smtClean="0"/>
              <a:t>12</a:t>
            </a:fld>
            <a:endParaRPr lang="en-US"/>
          </a:p>
        </p:txBody>
      </p:sp>
    </p:spTree>
    <p:extLst>
      <p:ext uri="{BB962C8B-B14F-4D97-AF65-F5344CB8AC3E}">
        <p14:creationId xmlns:p14="http://schemas.microsoft.com/office/powerpoint/2010/main" val="1512123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B9996904-EB9F-4025-A4CD-8FF5510BE3C6}" type="datetimeFigureOut">
              <a:rPr lang="en-US" smtClean="0"/>
              <a:t>10/13/2013</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67B3D8C0-A9DB-4C1B-8E07-8CBD2C6CC600}"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B9996904-EB9F-4025-A4CD-8FF5510BE3C6}" type="datetimeFigureOut">
              <a:rPr lang="en-US" smtClean="0"/>
              <a:t>10/13/2013</a:t>
            </a:fld>
            <a:endParaRPr lang="en-US"/>
          </a:p>
        </p:txBody>
      </p:sp>
      <p:sp>
        <p:nvSpPr>
          <p:cNvPr id="23" name="Slide Number Placeholder 22"/>
          <p:cNvSpPr>
            <a:spLocks noGrp="1"/>
          </p:cNvSpPr>
          <p:nvPr>
            <p:ph type="sldNum" sz="quarter" idx="11"/>
          </p:nvPr>
        </p:nvSpPr>
        <p:spPr/>
        <p:txBody>
          <a:bodyPr/>
          <a:lstStyle/>
          <a:p>
            <a:fld id="{67B3D8C0-A9DB-4C1B-8E07-8CBD2C6CC600}"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B9996904-EB9F-4025-A4CD-8FF5510BE3C6}" type="datetimeFigureOut">
              <a:rPr lang="en-US" smtClean="0"/>
              <a:t>10/13/2013</a:t>
            </a:fld>
            <a:endParaRPr lang="en-US"/>
          </a:p>
        </p:txBody>
      </p:sp>
      <p:sp>
        <p:nvSpPr>
          <p:cNvPr id="23" name="Slide Number Placeholder 22"/>
          <p:cNvSpPr>
            <a:spLocks noGrp="1"/>
          </p:cNvSpPr>
          <p:nvPr>
            <p:ph type="sldNum" sz="quarter" idx="11"/>
          </p:nvPr>
        </p:nvSpPr>
        <p:spPr/>
        <p:txBody>
          <a:bodyPr/>
          <a:lstStyle/>
          <a:p>
            <a:fld id="{67B3D8C0-A9DB-4C1B-8E07-8CBD2C6CC600}"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B9996904-EB9F-4025-A4CD-8FF5510BE3C6}" type="datetimeFigureOut">
              <a:rPr lang="en-US" smtClean="0"/>
              <a:t>10/13/2013</a:t>
            </a:fld>
            <a:endParaRPr lang="en-US"/>
          </a:p>
        </p:txBody>
      </p:sp>
      <p:sp>
        <p:nvSpPr>
          <p:cNvPr id="18" name="Slide Number Placeholder 17"/>
          <p:cNvSpPr>
            <a:spLocks noGrp="1"/>
          </p:cNvSpPr>
          <p:nvPr>
            <p:ph type="sldNum" sz="quarter" idx="11"/>
          </p:nvPr>
        </p:nvSpPr>
        <p:spPr/>
        <p:txBody>
          <a:bodyPr/>
          <a:lstStyle/>
          <a:p>
            <a:fld id="{67B3D8C0-A9DB-4C1B-8E07-8CBD2C6CC600}"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B9996904-EB9F-4025-A4CD-8FF5510BE3C6}" type="datetimeFigureOut">
              <a:rPr lang="en-US" smtClean="0"/>
              <a:t>10/13/2013</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67B3D8C0-A9DB-4C1B-8E07-8CBD2C6CC600}"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B9996904-EB9F-4025-A4CD-8FF5510BE3C6}" type="datetimeFigureOut">
              <a:rPr lang="en-US" smtClean="0"/>
              <a:t>10/13/2013</a:t>
            </a:fld>
            <a:endParaRPr lang="en-US"/>
          </a:p>
        </p:txBody>
      </p:sp>
      <p:sp>
        <p:nvSpPr>
          <p:cNvPr id="21" name="Slide Number Placeholder 20"/>
          <p:cNvSpPr>
            <a:spLocks noGrp="1"/>
          </p:cNvSpPr>
          <p:nvPr>
            <p:ph type="sldNum" sz="quarter" idx="16"/>
          </p:nvPr>
        </p:nvSpPr>
        <p:spPr/>
        <p:txBody>
          <a:bodyPr/>
          <a:lstStyle/>
          <a:p>
            <a:fld id="{67B3D8C0-A9DB-4C1B-8E07-8CBD2C6CC600}"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B9996904-EB9F-4025-A4CD-8FF5510BE3C6}" type="datetimeFigureOut">
              <a:rPr lang="en-US" smtClean="0"/>
              <a:t>10/13/2013</a:t>
            </a:fld>
            <a:endParaRPr lang="en-US"/>
          </a:p>
        </p:txBody>
      </p:sp>
      <p:sp>
        <p:nvSpPr>
          <p:cNvPr id="24" name="Slide Number Placeholder 23"/>
          <p:cNvSpPr>
            <a:spLocks noGrp="1"/>
          </p:cNvSpPr>
          <p:nvPr>
            <p:ph type="sldNum" sz="quarter" idx="17"/>
          </p:nvPr>
        </p:nvSpPr>
        <p:spPr/>
        <p:txBody>
          <a:bodyPr/>
          <a:lstStyle/>
          <a:p>
            <a:fld id="{67B3D8C0-A9DB-4C1B-8E07-8CBD2C6CC600}"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B9996904-EB9F-4025-A4CD-8FF5510BE3C6}" type="datetimeFigureOut">
              <a:rPr lang="en-US" smtClean="0"/>
              <a:t>10/13/2013</a:t>
            </a:fld>
            <a:endParaRPr lang="en-US"/>
          </a:p>
        </p:txBody>
      </p:sp>
      <p:sp>
        <p:nvSpPr>
          <p:cNvPr id="17" name="Slide Number Placeholder 16"/>
          <p:cNvSpPr>
            <a:spLocks noGrp="1"/>
          </p:cNvSpPr>
          <p:nvPr>
            <p:ph type="sldNum" sz="quarter" idx="11"/>
          </p:nvPr>
        </p:nvSpPr>
        <p:spPr/>
        <p:txBody>
          <a:bodyPr/>
          <a:lstStyle/>
          <a:p>
            <a:fld id="{67B3D8C0-A9DB-4C1B-8E07-8CBD2C6CC600}"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B9996904-EB9F-4025-A4CD-8FF5510BE3C6}" type="datetimeFigureOut">
              <a:rPr lang="en-US" smtClean="0"/>
              <a:t>10/13/2013</a:t>
            </a:fld>
            <a:endParaRPr lang="en-US"/>
          </a:p>
        </p:txBody>
      </p:sp>
      <p:sp>
        <p:nvSpPr>
          <p:cNvPr id="14" name="Slide Number Placeholder 13"/>
          <p:cNvSpPr>
            <a:spLocks noGrp="1"/>
          </p:cNvSpPr>
          <p:nvPr>
            <p:ph type="sldNum" sz="quarter" idx="11"/>
          </p:nvPr>
        </p:nvSpPr>
        <p:spPr/>
        <p:txBody>
          <a:bodyPr/>
          <a:lstStyle/>
          <a:p>
            <a:fld id="{67B3D8C0-A9DB-4C1B-8E07-8CBD2C6CC600}"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B9996904-EB9F-4025-A4CD-8FF5510BE3C6}" type="datetimeFigureOut">
              <a:rPr lang="en-US" smtClean="0"/>
              <a:t>10/13/2013</a:t>
            </a:fld>
            <a:endParaRPr lang="en-US"/>
          </a:p>
        </p:txBody>
      </p:sp>
      <p:sp>
        <p:nvSpPr>
          <p:cNvPr id="21" name="Slide Number Placeholder 20"/>
          <p:cNvSpPr>
            <a:spLocks noGrp="1"/>
          </p:cNvSpPr>
          <p:nvPr>
            <p:ph type="sldNum" sz="quarter" idx="16"/>
          </p:nvPr>
        </p:nvSpPr>
        <p:spPr/>
        <p:txBody>
          <a:bodyPr/>
          <a:lstStyle/>
          <a:p>
            <a:fld id="{67B3D8C0-A9DB-4C1B-8E07-8CBD2C6CC600}"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96904-EB9F-4025-A4CD-8FF5510BE3C6}" type="datetimeFigureOut">
              <a:rPr lang="en-US" smtClean="0"/>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3D8C0-A9DB-4C1B-8E07-8CBD2C6CC600}"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B9996904-EB9F-4025-A4CD-8FF5510BE3C6}" type="datetimeFigureOut">
              <a:rPr lang="en-US" smtClean="0"/>
              <a:t>10/13/2013</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67B3D8C0-A9DB-4C1B-8E07-8CBD2C6CC6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8" Type="http://schemas.openxmlformats.org/officeDocument/2006/relationships/hyperlink" Target="http://www.mayoclinic.com/health/type-2-diabetes/DS00585/DSECTION=complications" TargetMode="External"/><Relationship Id="rId3" Type="http://schemas.openxmlformats.org/officeDocument/2006/relationships/hyperlink" Target="http://www.ncbi.nlm.nih.gov/pubmedhealth/PMH0002194/" TargetMode="External"/><Relationship Id="rId7" Type="http://schemas.openxmlformats.org/officeDocument/2006/relationships/hyperlink" Target="http://www.cdc.gov/diabetes/consumer/prevent.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diabetes.org/in-my-community/local-offices/new-york-new-york/" TargetMode="External"/><Relationship Id="rId5" Type="http://schemas.openxmlformats.org/officeDocument/2006/relationships/hyperlink" Target="http://www.diabetes.org/diabetes-basics/?loc=GlobalNavDB" TargetMode="External"/><Relationship Id="rId10" Type="http://schemas.openxmlformats.org/officeDocument/2006/relationships/hyperlink" Target="http://www2.maxwell.syr.edu/plegal/ppa/intro.html" TargetMode="External"/><Relationship Id="rId4" Type="http://schemas.openxmlformats.org/officeDocument/2006/relationships/hyperlink" Target="http://www.pamf.org/diabetes/whatis/" TargetMode="External"/><Relationship Id="rId9" Type="http://schemas.openxmlformats.org/officeDocument/2006/relationships/hyperlink" Target="http://www.nyc.gov/html/doh/downloads/pdf/public/dohmhnews5-0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lm.nih.gov/medlineplus/tutorials/diabetesintroduction/htm/_yes_50_no_0.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http://www.diabetes.org/diabetes-basics/type-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diabetes.org/diabetes-basics/gestational/" TargetMode="External"/><Relationship Id="rId4" Type="http://schemas.openxmlformats.org/officeDocument/2006/relationships/hyperlink" Target="http://www.diabetes.org/diabetes-basics/type-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eb.diabetes.org/link/link_for_life/main.html?loc=facts-about-type2"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nyc.gov/html/doh/html/pr/pr115-05.shtml" TargetMode="External"/><Relationship Id="rId3" Type="http://schemas.openxmlformats.org/officeDocument/2006/relationships/hyperlink" Target="http://www2.maxwell.syr.edu/plegal/ppa/intro.html" TargetMode="External"/><Relationship Id="rId7" Type="http://schemas.openxmlformats.org/officeDocument/2006/relationships/hyperlink" Target="http://www2.maxwell.syr.edu/plegal/ppas/identify.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health.ny.gov/statistics/diseases/conditions/diabetes/" TargetMode="External"/><Relationship Id="rId11" Type="http://schemas.openxmlformats.org/officeDocument/2006/relationships/hyperlink" Target="http://www2.maxwell.syr.edu/plegal/ppas/solutions.html" TargetMode="External"/><Relationship Id="rId5" Type="http://schemas.openxmlformats.org/officeDocument/2006/relationships/hyperlink" Target="http://www2.maxwell.syr.edu/plegal/ppas/gather.html" TargetMode="External"/><Relationship Id="rId10" Type="http://schemas.openxmlformats.org/officeDocument/2006/relationships/hyperlink" Target="http://www.accu-chekdiabeteslink.com/nyc-tries-to-curb-consumers-thirst-for-sugar-will-it-work.html" TargetMode="External"/><Relationship Id="rId4" Type="http://schemas.openxmlformats.org/officeDocument/2006/relationships/hyperlink" Target="http://www2.maxwell.syr.edu/plegal/ppas/select.html" TargetMode="External"/><Relationship Id="rId9" Type="http://schemas.openxmlformats.org/officeDocument/2006/relationships/hyperlink" Target="http://www2.maxwell.syr.edu/plegal/ppas/existing.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diabetes.org/in-my-community/local-offices/new-york-new-yor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772400" cy="1142999"/>
          </a:xfrm>
        </p:spPr>
        <p:txBody>
          <a:bodyPr/>
          <a:lstStyle/>
          <a:p>
            <a:r>
              <a:rPr lang="en-US" sz="5400" dirty="0" smtClean="0"/>
              <a:t>Diabetes </a:t>
            </a:r>
            <a:endParaRPr lang="en-US" dirty="0"/>
          </a:p>
        </p:txBody>
      </p:sp>
      <p:sp>
        <p:nvSpPr>
          <p:cNvPr id="3" name="Subtitle 2"/>
          <p:cNvSpPr>
            <a:spLocks noGrp="1"/>
          </p:cNvSpPr>
          <p:nvPr>
            <p:ph type="subTitle" idx="1"/>
          </p:nvPr>
        </p:nvSpPr>
        <p:spPr>
          <a:xfrm>
            <a:off x="1295400" y="4495800"/>
            <a:ext cx="6400800" cy="2133600"/>
          </a:xfrm>
        </p:spPr>
        <p:txBody>
          <a:bodyPr>
            <a:normAutofit/>
          </a:bodyPr>
          <a:lstStyle/>
          <a:p>
            <a:pPr marL="514350" indent="-514350" algn="r">
              <a:buAutoNum type="alphaUcPeriod"/>
            </a:pPr>
            <a:r>
              <a:rPr lang="en-US" sz="2800" dirty="0" smtClean="0"/>
              <a:t>Tiberi</a:t>
            </a:r>
          </a:p>
          <a:p>
            <a:pPr algn="r"/>
            <a:r>
              <a:rPr lang="en-US" sz="2800" dirty="0" smtClean="0"/>
              <a:t>I.S. 126,  the Albert Shanker School for Visual and Performing Arts</a:t>
            </a:r>
          </a:p>
          <a:p>
            <a:pPr algn="r"/>
            <a:r>
              <a:rPr lang="en-US" sz="2800" dirty="0" smtClean="0"/>
              <a:t>atiberi@schools.nyc.gov</a:t>
            </a:r>
            <a:endParaRPr lang="en-US" dirty="0"/>
          </a:p>
        </p:txBody>
      </p:sp>
    </p:spTree>
    <p:extLst>
      <p:ext uri="{BB962C8B-B14F-4D97-AF65-F5344CB8AC3E}">
        <p14:creationId xmlns:p14="http://schemas.microsoft.com/office/powerpoint/2010/main" val="1830950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risk factors?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Being overweight or obese</a:t>
            </a:r>
          </a:p>
          <a:p>
            <a:r>
              <a:rPr lang="en-US" dirty="0" smtClean="0"/>
              <a:t>Being older (45 years old or older)</a:t>
            </a:r>
          </a:p>
          <a:p>
            <a:r>
              <a:rPr lang="en-US" dirty="0" smtClean="0"/>
              <a:t>Having  a parent, brother, or sister with diabetes</a:t>
            </a:r>
          </a:p>
          <a:p>
            <a:r>
              <a:rPr lang="en-US" dirty="0" smtClean="0"/>
              <a:t>Being African American, American Indian, Asian American, Pacific Islander, or Hispanic American/Latino heritage</a:t>
            </a:r>
            <a:endParaRPr lang="en-US" dirty="0"/>
          </a:p>
          <a:p>
            <a:r>
              <a:rPr lang="en-US" dirty="0" smtClean="0"/>
              <a:t>Having a prior history of gestational diabetes or birth of at least one baby weighing more than 9 pounds</a:t>
            </a:r>
          </a:p>
          <a:p>
            <a:r>
              <a:rPr lang="en-US" dirty="0" smtClean="0"/>
              <a:t>Having high blood pressure measuring 140/90</a:t>
            </a:r>
          </a:p>
          <a:p>
            <a:r>
              <a:rPr lang="en-US" dirty="0" smtClean="0"/>
              <a:t>Having abnormal cholesterol with HDL (“good”) cholesterol  is 35 or lower, or triglyceride level is 250 or higher</a:t>
            </a:r>
          </a:p>
          <a:p>
            <a:r>
              <a:rPr lang="en-US" dirty="0" smtClean="0"/>
              <a:t>Being physically inactive--exercising fewer than three times a week.</a:t>
            </a:r>
            <a:endParaRPr lang="en-US" dirty="0"/>
          </a:p>
        </p:txBody>
      </p:sp>
    </p:spTree>
    <p:extLst>
      <p:ext uri="{BB962C8B-B14F-4D97-AF65-F5344CB8AC3E}">
        <p14:creationId xmlns:p14="http://schemas.microsoft.com/office/powerpoint/2010/main" val="255424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447800"/>
            <a:ext cx="4352442" cy="4885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a:xfrm>
            <a:off x="457200" y="1981200"/>
            <a:ext cx="4495800" cy="4525963"/>
          </a:xfrm>
        </p:spPr>
        <p:txBody>
          <a:bodyPr>
            <a:normAutofit lnSpcReduction="10000"/>
          </a:bodyPr>
          <a:lstStyle/>
          <a:p>
            <a:r>
              <a:rPr lang="en-US" sz="2400" dirty="0"/>
              <a:t>Alzheimer’s disease</a:t>
            </a:r>
          </a:p>
          <a:p>
            <a:r>
              <a:rPr lang="en-US" sz="2400" dirty="0" smtClean="0"/>
              <a:t>Eye problems/blindness</a:t>
            </a:r>
          </a:p>
          <a:p>
            <a:r>
              <a:rPr lang="en-US" sz="2400" dirty="0"/>
              <a:t>Hearing problems</a:t>
            </a:r>
          </a:p>
          <a:p>
            <a:r>
              <a:rPr lang="en-US" sz="2400" dirty="0" smtClean="0"/>
              <a:t>Skin </a:t>
            </a:r>
            <a:r>
              <a:rPr lang="en-US" sz="2400" dirty="0"/>
              <a:t>and mouth conditions</a:t>
            </a:r>
          </a:p>
          <a:p>
            <a:r>
              <a:rPr lang="en-US" sz="2400" dirty="0" smtClean="0"/>
              <a:t>Heart and blood vessel disease</a:t>
            </a:r>
          </a:p>
          <a:p>
            <a:r>
              <a:rPr lang="en-US" sz="2400" dirty="0" smtClean="0"/>
              <a:t>Kidney damage </a:t>
            </a:r>
          </a:p>
          <a:p>
            <a:r>
              <a:rPr lang="en-US" sz="2400" dirty="0"/>
              <a:t>Nerve damage </a:t>
            </a:r>
          </a:p>
          <a:p>
            <a:r>
              <a:rPr lang="en-US" sz="2400" dirty="0" smtClean="0"/>
              <a:t>Foot damage</a:t>
            </a:r>
          </a:p>
          <a:p>
            <a:r>
              <a:rPr lang="en-US" sz="2400" dirty="0" smtClean="0"/>
              <a:t>Osteoporosis</a:t>
            </a:r>
          </a:p>
          <a:p>
            <a:endParaRPr lang="en-US" dirty="0"/>
          </a:p>
        </p:txBody>
      </p:sp>
      <p:sp>
        <p:nvSpPr>
          <p:cNvPr id="5" name="Action Button: Home 4">
            <a:hlinkClick r:id="rId4" action="ppaction://hlinksldjump" highlightClick="1"/>
          </p:cNvPr>
          <p:cNvSpPr/>
          <p:nvPr/>
        </p:nvSpPr>
        <p:spPr>
          <a:xfrm>
            <a:off x="0" y="6172200"/>
            <a:ext cx="685800" cy="685800"/>
          </a:xfrm>
          <a:prstGeom prst="actionButtonHom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Tree>
    <p:extLst>
      <p:ext uri="{BB962C8B-B14F-4D97-AF65-F5344CB8AC3E}">
        <p14:creationId xmlns:p14="http://schemas.microsoft.com/office/powerpoint/2010/main" val="159406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304800" y="1600200"/>
            <a:ext cx="8382000" cy="4525963"/>
          </a:xfrm>
        </p:spPr>
        <p:txBody>
          <a:bodyPr>
            <a:normAutofit/>
          </a:bodyPr>
          <a:lstStyle/>
          <a:p>
            <a:r>
              <a:rPr lang="en-US" dirty="0" smtClean="0">
                <a:hlinkClick r:id="rId3"/>
              </a:rPr>
              <a:t>http://www.ncbi.nlm.nih.gov/pubmedhealth/PMH0002194/</a:t>
            </a:r>
            <a:endParaRPr lang="en-US" dirty="0" smtClean="0"/>
          </a:p>
          <a:p>
            <a:r>
              <a:rPr lang="en-US" dirty="0" smtClean="0">
                <a:hlinkClick r:id="rId4"/>
              </a:rPr>
              <a:t>http://www.pamf.org/diabetes/whatis/</a:t>
            </a:r>
            <a:endParaRPr lang="en-US" dirty="0" smtClean="0"/>
          </a:p>
          <a:p>
            <a:r>
              <a:rPr lang="en-US" dirty="0" smtClean="0">
                <a:hlinkClick r:id="rId5"/>
              </a:rPr>
              <a:t>http://www.diabetes.org/diabetes-basics/?loc=GlobalNavDB</a:t>
            </a:r>
            <a:endParaRPr lang="en-US" dirty="0" smtClean="0"/>
          </a:p>
          <a:p>
            <a:r>
              <a:rPr lang="en-US" dirty="0" smtClean="0">
                <a:hlinkClick r:id="rId6"/>
              </a:rPr>
              <a:t>http://www.diabetes.org/in-my-community/local-offices/new-york-new-york/</a:t>
            </a:r>
            <a:endParaRPr lang="en-US" dirty="0" smtClean="0">
              <a:hlinkClick r:id="rId7"/>
            </a:endParaRPr>
          </a:p>
          <a:p>
            <a:r>
              <a:rPr lang="en-US" dirty="0" smtClean="0">
                <a:hlinkClick r:id="rId7"/>
              </a:rPr>
              <a:t>http://www.cdc.gov/diabetes/consumer/prevent.htm</a:t>
            </a:r>
            <a:endParaRPr lang="en-US" dirty="0" smtClean="0"/>
          </a:p>
          <a:p>
            <a:r>
              <a:rPr lang="en-US" dirty="0" smtClean="0">
                <a:hlinkClick r:id="rId8"/>
              </a:rPr>
              <a:t>http://www.mayoclinic.com/health/type-2-diabetes/DS00585/DSECTION=complications</a:t>
            </a:r>
            <a:endParaRPr lang="en-US" dirty="0" smtClean="0"/>
          </a:p>
          <a:p>
            <a:r>
              <a:rPr lang="en-US" dirty="0" smtClean="0">
                <a:hlinkClick r:id="rId9"/>
              </a:rPr>
              <a:t>http://www.nyc.gov/html/doh/downloads/pdf/public/dohmhnews5-04.pdf</a:t>
            </a:r>
            <a:endParaRPr lang="en-US" dirty="0" smtClean="0"/>
          </a:p>
          <a:p>
            <a:r>
              <a:rPr lang="en-US" dirty="0" smtClean="0">
                <a:hlinkClick r:id="rId10"/>
              </a:rPr>
              <a:t>http://www2.maxwell.syr.edu/plegal/ppa/intro.html</a:t>
            </a:r>
            <a:endParaRPr lang="en-US" dirty="0" smtClean="0"/>
          </a:p>
          <a:p>
            <a:endParaRPr lang="en-US" dirty="0"/>
          </a:p>
        </p:txBody>
      </p:sp>
    </p:spTree>
    <p:extLst>
      <p:ext uri="{BB962C8B-B14F-4D97-AF65-F5344CB8AC3E}">
        <p14:creationId xmlns:p14="http://schemas.microsoft.com/office/powerpoint/2010/main" val="972849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pPr marL="0" indent="0">
              <a:buNone/>
            </a:pPr>
            <a:r>
              <a:rPr lang="en-US" sz="2800" dirty="0" smtClean="0"/>
              <a:t>In your journals, answer:</a:t>
            </a:r>
          </a:p>
          <a:p>
            <a:endParaRPr lang="en-US" dirty="0" smtClean="0"/>
          </a:p>
          <a:p>
            <a:r>
              <a:rPr lang="en-US" sz="2800" dirty="0" smtClean="0">
                <a:solidFill>
                  <a:schemeClr val="tx1"/>
                </a:solidFill>
              </a:rPr>
              <a:t>Do you know anyone with diabetes?</a:t>
            </a:r>
          </a:p>
          <a:p>
            <a:endParaRPr lang="en-US" sz="2800" dirty="0" smtClean="0">
              <a:solidFill>
                <a:schemeClr val="tx1"/>
              </a:solidFill>
            </a:endParaRPr>
          </a:p>
          <a:p>
            <a:r>
              <a:rPr lang="en-US" sz="2800" dirty="0" smtClean="0">
                <a:solidFill>
                  <a:schemeClr val="tx1"/>
                </a:solidFill>
              </a:rPr>
              <a:t>Describe some of the symptoms experienced by someone with diabetes?</a:t>
            </a:r>
          </a:p>
          <a:p>
            <a:endParaRPr lang="en-US" sz="2800" dirty="0" smtClean="0"/>
          </a:p>
          <a:p>
            <a:endParaRPr lang="en-US" dirty="0"/>
          </a:p>
        </p:txBody>
      </p:sp>
    </p:spTree>
    <p:extLst>
      <p:ext uri="{BB962C8B-B14F-4D97-AF65-F5344CB8AC3E}">
        <p14:creationId xmlns:p14="http://schemas.microsoft.com/office/powerpoint/2010/main" val="78906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numCol="2">
            <a:normAutofit/>
          </a:bodyPr>
          <a:lstStyle/>
          <a:p>
            <a:r>
              <a:rPr lang="en-US" sz="2400" dirty="0" smtClean="0"/>
              <a:t>Frequent urination</a:t>
            </a:r>
          </a:p>
          <a:p>
            <a:r>
              <a:rPr lang="en-US" sz="2400" dirty="0" smtClean="0"/>
              <a:t>Unusual thirst </a:t>
            </a:r>
          </a:p>
          <a:p>
            <a:r>
              <a:rPr lang="en-US" sz="2400" dirty="0" smtClean="0"/>
              <a:t>Extreme hunger</a:t>
            </a:r>
          </a:p>
          <a:p>
            <a:r>
              <a:rPr lang="en-US" sz="2400" dirty="0" smtClean="0"/>
              <a:t>Unusual weight loss</a:t>
            </a:r>
          </a:p>
          <a:p>
            <a:r>
              <a:rPr lang="en-US" sz="2400" dirty="0" smtClean="0"/>
              <a:t>Extreme fatigue</a:t>
            </a:r>
          </a:p>
          <a:p>
            <a:r>
              <a:rPr lang="en-US" sz="2400" dirty="0" smtClean="0"/>
              <a:t>Irritability</a:t>
            </a:r>
          </a:p>
          <a:p>
            <a:r>
              <a:rPr lang="en-US" sz="2400" dirty="0" smtClean="0"/>
              <a:t>Blurred vision</a:t>
            </a:r>
          </a:p>
          <a:p>
            <a:r>
              <a:rPr lang="en-US" sz="2400" dirty="0" smtClean="0"/>
              <a:t>Very dry skin</a:t>
            </a:r>
          </a:p>
          <a:p>
            <a:r>
              <a:rPr lang="en-US" sz="2400" dirty="0" smtClean="0"/>
              <a:t>Cuts or bruises that are slow to heal</a:t>
            </a:r>
          </a:p>
          <a:p>
            <a:r>
              <a:rPr lang="en-US" sz="2400" dirty="0" smtClean="0"/>
              <a:t>Tingling or numbness in the hands or feet</a:t>
            </a:r>
          </a:p>
          <a:p>
            <a:r>
              <a:rPr lang="en-US" sz="2400" dirty="0" smtClean="0"/>
              <a:t>Recurring skin, gum or bladder infections</a:t>
            </a:r>
          </a:p>
          <a:p>
            <a:r>
              <a:rPr lang="en-US" sz="2400" dirty="0" smtClean="0"/>
              <a:t>No symptoms (develop too slowly to be noticed) </a:t>
            </a:r>
            <a:endParaRPr lang="en-US" sz="2400" dirty="0"/>
          </a:p>
        </p:txBody>
      </p:sp>
    </p:spTree>
    <p:extLst>
      <p:ext uri="{BB962C8B-B14F-4D97-AF65-F5344CB8AC3E}">
        <p14:creationId xmlns:p14="http://schemas.microsoft.com/office/powerpoint/2010/main" val="111952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hlinkClick r:id="rId3"/>
              </a:rPr>
              <a:t>diabetes</a:t>
            </a:r>
            <a:r>
              <a:rPr lang="en-US" dirty="0" smtClean="0"/>
              <a:t>?</a:t>
            </a:r>
            <a:endParaRPr lang="en-US" dirty="0"/>
          </a:p>
        </p:txBody>
      </p:sp>
      <p:sp>
        <p:nvSpPr>
          <p:cNvPr id="3" name="Content Placeholder 2"/>
          <p:cNvSpPr>
            <a:spLocks noGrp="1"/>
          </p:cNvSpPr>
          <p:nvPr>
            <p:ph idx="1"/>
          </p:nvPr>
        </p:nvSpPr>
        <p:spPr>
          <a:xfrm>
            <a:off x="395287" y="1752600"/>
            <a:ext cx="8229600" cy="2895600"/>
          </a:xfrm>
        </p:spPr>
        <p:txBody>
          <a:bodyPr>
            <a:normAutofit/>
          </a:bodyPr>
          <a:lstStyle/>
          <a:p>
            <a:r>
              <a:rPr lang="en-US" sz="2800" dirty="0" smtClean="0"/>
              <a:t>Having higher than normal blood glucose levels.</a:t>
            </a:r>
          </a:p>
          <a:p>
            <a:r>
              <a:rPr lang="en-US" sz="2800" dirty="0"/>
              <a:t>Diabetes is a lifelong (chronic) disease in which the body does not produce or properly use </a:t>
            </a:r>
            <a:r>
              <a:rPr lang="en-US" sz="2800" dirty="0">
                <a:solidFill>
                  <a:srgbClr val="00B050"/>
                </a:solidFill>
              </a:rPr>
              <a:t>insulin</a:t>
            </a:r>
            <a:r>
              <a:rPr lang="en-US" sz="2800" dirty="0"/>
              <a:t>, a hormone that is needed to convert sugar, starches and other food into energy (</a:t>
            </a:r>
            <a:r>
              <a:rPr lang="en-US" sz="2800" dirty="0">
                <a:solidFill>
                  <a:srgbClr val="00B050"/>
                </a:solidFill>
              </a:rPr>
              <a:t>glucose</a:t>
            </a:r>
            <a:r>
              <a:rPr lang="en-US" sz="2800" dirty="0"/>
              <a:t>) needed for daily life</a:t>
            </a:r>
            <a:r>
              <a:rPr lang="en-US" sz="2800" dirty="0" smtClean="0"/>
              <a:t>. </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419600"/>
            <a:ext cx="26193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170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diabetes</a:t>
            </a:r>
            <a:endParaRPr lang="en-US" dirty="0"/>
          </a:p>
        </p:txBody>
      </p:sp>
      <p:sp>
        <p:nvSpPr>
          <p:cNvPr id="3" name="Content Placeholder 2"/>
          <p:cNvSpPr>
            <a:spLocks noGrp="1"/>
          </p:cNvSpPr>
          <p:nvPr>
            <p:ph idx="1"/>
          </p:nvPr>
        </p:nvSpPr>
        <p:spPr>
          <a:xfrm>
            <a:off x="457200" y="1676400"/>
            <a:ext cx="8229600" cy="4953000"/>
          </a:xfrm>
        </p:spPr>
        <p:txBody>
          <a:bodyPr>
            <a:noAutofit/>
          </a:bodyPr>
          <a:lstStyle/>
          <a:p>
            <a:r>
              <a:rPr lang="en-US" sz="1800" b="1" dirty="0">
                <a:hlinkClick r:id="rId3"/>
              </a:rPr>
              <a:t>Type 1 </a:t>
            </a:r>
            <a:r>
              <a:rPr lang="en-US" sz="1800" b="1" dirty="0" smtClean="0">
                <a:hlinkClick r:id="rId3"/>
              </a:rPr>
              <a:t>diabetes</a:t>
            </a:r>
            <a:endParaRPr lang="en-US" sz="1800" dirty="0" smtClean="0"/>
          </a:p>
          <a:p>
            <a:pPr lvl="1"/>
            <a:r>
              <a:rPr lang="en-US" sz="1800" dirty="0" smtClean="0"/>
              <a:t> </a:t>
            </a:r>
            <a:r>
              <a:rPr lang="en-US" sz="1800" dirty="0"/>
              <a:t>insulin-dependent diabetes mellitus </a:t>
            </a:r>
            <a:r>
              <a:rPr lang="en-US" sz="1800" dirty="0" smtClean="0"/>
              <a:t> or </a:t>
            </a:r>
            <a:r>
              <a:rPr lang="en-US" sz="1800" dirty="0"/>
              <a:t>juvenile-onset </a:t>
            </a:r>
            <a:r>
              <a:rPr lang="en-US" sz="1800" dirty="0" smtClean="0"/>
              <a:t>diabetes</a:t>
            </a:r>
          </a:p>
          <a:p>
            <a:pPr lvl="1"/>
            <a:r>
              <a:rPr lang="en-US" sz="1800" dirty="0" smtClean="0"/>
              <a:t>5</a:t>
            </a:r>
            <a:r>
              <a:rPr lang="en-US" sz="1800" dirty="0"/>
              <a:t>% of all diagnosed cases of diabetes. </a:t>
            </a:r>
            <a:endParaRPr lang="en-US" sz="1800" dirty="0" smtClean="0"/>
          </a:p>
          <a:p>
            <a:r>
              <a:rPr lang="en-US" sz="1800" b="1" dirty="0" smtClean="0">
                <a:hlinkClick r:id="rId4"/>
              </a:rPr>
              <a:t>Type </a:t>
            </a:r>
            <a:r>
              <a:rPr lang="en-US" sz="1800" b="1" dirty="0">
                <a:hlinkClick r:id="rId4"/>
              </a:rPr>
              <a:t>2 </a:t>
            </a:r>
            <a:r>
              <a:rPr lang="en-US" sz="1800" b="1" dirty="0" smtClean="0">
                <a:hlinkClick r:id="rId4"/>
              </a:rPr>
              <a:t>diabetes</a:t>
            </a:r>
            <a:endParaRPr lang="en-US" sz="1800" dirty="0" smtClean="0"/>
          </a:p>
          <a:p>
            <a:pPr lvl="1"/>
            <a:r>
              <a:rPr lang="en-US" sz="1800" dirty="0" smtClean="0"/>
              <a:t> </a:t>
            </a:r>
            <a:r>
              <a:rPr lang="en-US" sz="1800" dirty="0"/>
              <a:t>non-insulin-dependent diabetes </a:t>
            </a:r>
            <a:r>
              <a:rPr lang="en-US" sz="1800" dirty="0" smtClean="0"/>
              <a:t>mellitus  or </a:t>
            </a:r>
            <a:r>
              <a:rPr lang="en-US" sz="1800" dirty="0"/>
              <a:t>adult-onset </a:t>
            </a:r>
            <a:r>
              <a:rPr lang="en-US" sz="1800" dirty="0" smtClean="0"/>
              <a:t>diabetes </a:t>
            </a:r>
          </a:p>
          <a:p>
            <a:pPr lvl="1"/>
            <a:r>
              <a:rPr lang="en-US" sz="1800" dirty="0" smtClean="0"/>
              <a:t> </a:t>
            </a:r>
            <a:r>
              <a:rPr lang="en-US" sz="1800" dirty="0"/>
              <a:t>90% to 95% of all diagnosed cases of diabetes. </a:t>
            </a:r>
            <a:endParaRPr lang="en-US" sz="1800" dirty="0" smtClean="0"/>
          </a:p>
          <a:p>
            <a:r>
              <a:rPr lang="en-US" sz="1800" b="1" dirty="0" smtClean="0">
                <a:hlinkClick r:id="rId5"/>
              </a:rPr>
              <a:t>Gestational </a:t>
            </a:r>
            <a:r>
              <a:rPr lang="en-US" sz="1800" b="1" dirty="0">
                <a:hlinkClick r:id="rId5"/>
              </a:rPr>
              <a:t>diabetes</a:t>
            </a:r>
            <a:r>
              <a:rPr lang="en-US" sz="1800" dirty="0">
                <a:hlinkClick r:id="rId5"/>
              </a:rPr>
              <a:t> </a:t>
            </a:r>
            <a:endParaRPr lang="en-US" sz="1800" dirty="0" smtClean="0"/>
          </a:p>
          <a:p>
            <a:pPr lvl="1"/>
            <a:r>
              <a:rPr lang="en-US" sz="1800" dirty="0" smtClean="0"/>
              <a:t>only </a:t>
            </a:r>
            <a:r>
              <a:rPr lang="en-US" sz="1800" dirty="0"/>
              <a:t>pregnant women </a:t>
            </a:r>
            <a:r>
              <a:rPr lang="en-US" sz="1800" dirty="0" smtClean="0"/>
              <a:t>get. </a:t>
            </a:r>
          </a:p>
          <a:p>
            <a:pPr lvl="1"/>
            <a:r>
              <a:rPr lang="en-US" sz="1800" dirty="0" smtClean="0"/>
              <a:t> </a:t>
            </a:r>
            <a:r>
              <a:rPr lang="en-US" sz="1800" dirty="0"/>
              <a:t>2% to 10% of all pregnancies but usually disappears when a pregnancy is over. </a:t>
            </a:r>
            <a:endParaRPr lang="en-US" sz="1800" dirty="0" smtClean="0"/>
          </a:p>
          <a:p>
            <a:r>
              <a:rPr lang="en-US" sz="1800" b="1" dirty="0" smtClean="0"/>
              <a:t>Other </a:t>
            </a:r>
            <a:r>
              <a:rPr lang="en-US" sz="1800" b="1" dirty="0"/>
              <a:t>specific types of diabetes</a:t>
            </a:r>
            <a:r>
              <a:rPr lang="en-US" sz="1800" dirty="0"/>
              <a:t> </a:t>
            </a:r>
            <a:endParaRPr lang="en-US" sz="1800" dirty="0" smtClean="0"/>
          </a:p>
          <a:p>
            <a:pPr lvl="1"/>
            <a:r>
              <a:rPr lang="en-US" sz="1800" dirty="0" smtClean="0"/>
              <a:t>resulting </a:t>
            </a:r>
            <a:r>
              <a:rPr lang="en-US" sz="1800" dirty="0"/>
              <a:t>from specific genetic syndromes, surgery, drugs, malnutrition, infections, and other illnesses may account for 1% to 5% of all diagnosed cases of diabetes</a:t>
            </a:r>
            <a:r>
              <a:rPr lang="en-US" dirty="0"/>
              <a:t>.</a:t>
            </a:r>
            <a:endParaRPr lang="en-US" dirty="0" smtClean="0"/>
          </a:p>
        </p:txBody>
      </p:sp>
    </p:spTree>
    <p:extLst>
      <p:ext uri="{BB962C8B-B14F-4D97-AF65-F5344CB8AC3E}">
        <p14:creationId xmlns:p14="http://schemas.microsoft.com/office/powerpoint/2010/main" val="345825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779953"/>
            <a:ext cx="5170407" cy="4638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Symptoms of Diabetes</a:t>
            </a:r>
            <a:endParaRPr lang="en-US" dirty="0"/>
          </a:p>
        </p:txBody>
      </p:sp>
      <p:sp>
        <p:nvSpPr>
          <p:cNvPr id="3" name="Content Placeholder 2"/>
          <p:cNvSpPr>
            <a:spLocks noGrp="1"/>
          </p:cNvSpPr>
          <p:nvPr>
            <p:ph idx="1"/>
          </p:nvPr>
        </p:nvSpPr>
        <p:spPr>
          <a:xfrm>
            <a:off x="228600" y="2438400"/>
            <a:ext cx="3657600" cy="4876800"/>
          </a:xfrm>
        </p:spPr>
        <p:txBody>
          <a:bodyPr>
            <a:normAutofit/>
          </a:bodyPr>
          <a:lstStyle/>
          <a:p>
            <a:pPr marL="0" indent="0" algn="ctr">
              <a:buNone/>
            </a:pPr>
            <a:r>
              <a:rPr lang="en-US" dirty="0" smtClean="0"/>
              <a:t>food is broken down for energy</a:t>
            </a:r>
          </a:p>
          <a:p>
            <a:pPr marL="0" indent="0" algn="ctr">
              <a:buNone/>
            </a:pPr>
            <a:endParaRPr lang="en-US" dirty="0"/>
          </a:p>
          <a:p>
            <a:pPr marL="0" indent="0" algn="ctr">
              <a:buNone/>
            </a:pPr>
            <a:r>
              <a:rPr lang="en-US" dirty="0" smtClean="0"/>
              <a:t>glucose enters the blood stream</a:t>
            </a:r>
          </a:p>
          <a:p>
            <a:pPr marL="0" indent="0" algn="ctr">
              <a:buNone/>
            </a:pPr>
            <a:endParaRPr lang="en-US" dirty="0"/>
          </a:p>
          <a:p>
            <a:pPr marL="0" indent="0" algn="ctr">
              <a:buNone/>
            </a:pPr>
            <a:r>
              <a:rPr lang="en-US" dirty="0" smtClean="0"/>
              <a:t>pancreas makes insulin</a:t>
            </a:r>
          </a:p>
          <a:p>
            <a:pPr marL="0" indent="0" algn="ctr">
              <a:buNone/>
            </a:pPr>
            <a:endParaRPr lang="en-US" dirty="0"/>
          </a:p>
          <a:p>
            <a:pPr marL="0" indent="0" algn="ctr">
              <a:buNone/>
            </a:pPr>
            <a:r>
              <a:rPr lang="en-US" dirty="0" smtClean="0"/>
              <a:t>insulin allows for glucose to move from blood into cells</a:t>
            </a:r>
          </a:p>
          <a:p>
            <a:pPr marL="0" indent="0">
              <a:buNone/>
            </a:pPr>
            <a:endParaRPr lang="en-US" dirty="0"/>
          </a:p>
        </p:txBody>
      </p:sp>
      <p:sp>
        <p:nvSpPr>
          <p:cNvPr id="4" name="Down Arrow 3"/>
          <p:cNvSpPr/>
          <p:nvPr/>
        </p:nvSpPr>
        <p:spPr>
          <a:xfrm>
            <a:off x="1760220" y="284454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773936" y="3733800"/>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760220" y="4638294"/>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799" y="1749473"/>
            <a:ext cx="2435475" cy="400110"/>
          </a:xfrm>
          <a:prstGeom prst="rect">
            <a:avLst/>
          </a:prstGeom>
          <a:noFill/>
        </p:spPr>
        <p:txBody>
          <a:bodyPr wrap="none" rtlCol="0">
            <a:spAutoFit/>
          </a:bodyPr>
          <a:lstStyle/>
          <a:p>
            <a:pPr marL="285750" indent="-285750">
              <a:buFont typeface="Arial" pitchFamily="34" charset="0"/>
              <a:buChar char="•"/>
            </a:pPr>
            <a:r>
              <a:rPr lang="en-US" sz="2000" dirty="0" smtClean="0">
                <a:hlinkClick r:id="rId4"/>
              </a:rPr>
              <a:t>in a normal system</a:t>
            </a:r>
            <a:endParaRPr lang="en-US" sz="2000" dirty="0"/>
          </a:p>
        </p:txBody>
      </p:sp>
    </p:spTree>
    <p:extLst>
      <p:ext uri="{BB962C8B-B14F-4D97-AF65-F5344CB8AC3E}">
        <p14:creationId xmlns:p14="http://schemas.microsoft.com/office/powerpoint/2010/main" val="19131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Policy Analyst (</a:t>
            </a:r>
            <a:r>
              <a:rPr lang="en-US" dirty="0" smtClean="0">
                <a:hlinkClick r:id="rId3"/>
              </a:rPr>
              <a:t>PPA</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200" dirty="0">
                <a:solidFill>
                  <a:prstClr val="black"/>
                </a:solidFill>
                <a:hlinkClick r:id="rId4"/>
              </a:rPr>
              <a:t>Problem </a:t>
            </a:r>
            <a:r>
              <a:rPr lang="en-US" sz="3200" dirty="0" smtClean="0">
                <a:solidFill>
                  <a:prstClr val="black"/>
                </a:solidFill>
              </a:rPr>
              <a:t>There is too high a level of diabetes in NYC.</a:t>
            </a:r>
            <a:r>
              <a:rPr lang="en-US" sz="3200" dirty="0" smtClean="0">
                <a:solidFill>
                  <a:prstClr val="black"/>
                </a:solidFill>
              </a:rPr>
              <a:t>	</a:t>
            </a:r>
          </a:p>
          <a:p>
            <a:pPr lvl="0"/>
            <a:r>
              <a:rPr lang="en-US" sz="3200" dirty="0" smtClean="0">
                <a:solidFill>
                  <a:prstClr val="black"/>
                </a:solidFill>
                <a:hlinkClick r:id="rId5"/>
              </a:rPr>
              <a:t>Evidence</a:t>
            </a:r>
            <a:r>
              <a:rPr lang="en-US" sz="3200" dirty="0" smtClean="0">
                <a:solidFill>
                  <a:prstClr val="black"/>
                </a:solidFill>
              </a:rPr>
              <a:t>  How many people suffer from diabetes related problems in </a:t>
            </a:r>
            <a:r>
              <a:rPr lang="en-US" sz="3200" dirty="0" smtClean="0">
                <a:solidFill>
                  <a:prstClr val="black"/>
                </a:solidFill>
                <a:hlinkClick r:id="rId6"/>
              </a:rPr>
              <a:t>our</a:t>
            </a:r>
            <a:r>
              <a:rPr lang="en-US" sz="3200" dirty="0" smtClean="0">
                <a:solidFill>
                  <a:prstClr val="black"/>
                </a:solidFill>
              </a:rPr>
              <a:t> community?</a:t>
            </a:r>
          </a:p>
          <a:p>
            <a:pPr lvl="0"/>
            <a:r>
              <a:rPr lang="en-US" sz="3200" dirty="0" smtClean="0">
                <a:solidFill>
                  <a:prstClr val="black"/>
                </a:solidFill>
                <a:hlinkClick r:id="rId7"/>
              </a:rPr>
              <a:t>Causes</a:t>
            </a:r>
            <a:r>
              <a:rPr lang="en-US" sz="3200" dirty="0" smtClean="0">
                <a:solidFill>
                  <a:prstClr val="black"/>
                </a:solidFill>
              </a:rPr>
              <a:t>  What are some of the </a:t>
            </a:r>
            <a:r>
              <a:rPr lang="en-US" sz="3200" dirty="0" smtClean="0">
                <a:solidFill>
                  <a:prstClr val="black"/>
                </a:solidFill>
                <a:hlinkClick r:id="rId8"/>
              </a:rPr>
              <a:t>causes</a:t>
            </a:r>
            <a:r>
              <a:rPr lang="en-US" sz="3200" dirty="0" smtClean="0">
                <a:solidFill>
                  <a:prstClr val="black"/>
                </a:solidFill>
              </a:rPr>
              <a:t>?</a:t>
            </a:r>
          </a:p>
          <a:p>
            <a:pPr lvl="0"/>
            <a:r>
              <a:rPr lang="en-US" sz="3200" dirty="0" smtClean="0">
                <a:solidFill>
                  <a:prstClr val="black"/>
                </a:solidFill>
                <a:hlinkClick r:id="rId9"/>
              </a:rPr>
              <a:t>Existing Policies</a:t>
            </a:r>
            <a:r>
              <a:rPr lang="en-US" sz="3200" dirty="0" smtClean="0">
                <a:solidFill>
                  <a:prstClr val="black"/>
                </a:solidFill>
              </a:rPr>
              <a:t>  What has </a:t>
            </a:r>
            <a:r>
              <a:rPr lang="en-US" sz="3200" dirty="0" smtClean="0">
                <a:solidFill>
                  <a:prstClr val="black"/>
                </a:solidFill>
                <a:hlinkClick r:id="rId10"/>
              </a:rPr>
              <a:t>NYC</a:t>
            </a:r>
            <a:r>
              <a:rPr lang="en-US" sz="3200" dirty="0" smtClean="0">
                <a:solidFill>
                  <a:prstClr val="black"/>
                </a:solidFill>
              </a:rPr>
              <a:t> done to eliminate the causes?</a:t>
            </a:r>
          </a:p>
          <a:p>
            <a:pPr lvl="0"/>
            <a:r>
              <a:rPr lang="en-US" sz="3200" dirty="0" smtClean="0">
                <a:solidFill>
                  <a:prstClr val="black"/>
                </a:solidFill>
                <a:hlinkClick r:id="rId11"/>
              </a:rPr>
              <a:t>Develop Solutions</a:t>
            </a:r>
            <a:r>
              <a:rPr lang="en-US" sz="3200" dirty="0" smtClean="0">
                <a:solidFill>
                  <a:prstClr val="black"/>
                </a:solidFill>
              </a:rPr>
              <a:t> Come up with alternative solutions.</a:t>
            </a:r>
          </a:p>
          <a:p>
            <a:pPr lvl="0"/>
            <a:r>
              <a:rPr lang="en-US" sz="3200" dirty="0" smtClean="0">
                <a:solidFill>
                  <a:prstClr val="black"/>
                </a:solidFill>
                <a:hlinkClick r:id="rId11"/>
              </a:rPr>
              <a:t>Best Solution</a:t>
            </a:r>
            <a:endParaRPr lang="en-US" sz="3200" dirty="0">
              <a:solidFill>
                <a:prstClr val="black"/>
              </a:solidFill>
            </a:endParaRPr>
          </a:p>
          <a:p>
            <a:endParaRPr lang="en-US" dirty="0"/>
          </a:p>
        </p:txBody>
      </p:sp>
    </p:spTree>
    <p:extLst>
      <p:ext uri="{BB962C8B-B14F-4D97-AF65-F5344CB8AC3E}">
        <p14:creationId xmlns:p14="http://schemas.microsoft.com/office/powerpoint/2010/main" val="407037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Diabetes </a:t>
            </a:r>
            <a:r>
              <a:rPr lang="en-US" dirty="0" smtClean="0"/>
              <a:t>in NYC</a:t>
            </a:r>
            <a:endParaRPr lang="en-US" dirty="0"/>
          </a:p>
        </p:txBody>
      </p:sp>
      <p:sp>
        <p:nvSpPr>
          <p:cNvPr id="3" name="Content Placeholder 2"/>
          <p:cNvSpPr>
            <a:spLocks noGrp="1"/>
          </p:cNvSpPr>
          <p:nvPr>
            <p:ph idx="1"/>
          </p:nvPr>
        </p:nvSpPr>
        <p:spPr/>
        <p:txBody>
          <a:bodyPr/>
          <a:lstStyle/>
          <a:p>
            <a:r>
              <a:rPr lang="en-US" sz="2800" dirty="0" smtClean="0"/>
              <a:t>Diabetes in </a:t>
            </a:r>
            <a:r>
              <a:rPr lang="en-US" sz="2800" dirty="0" smtClean="0">
                <a:hlinkClick r:id="rId2"/>
              </a:rPr>
              <a:t>New York City </a:t>
            </a:r>
            <a:r>
              <a:rPr lang="en-US" sz="2800" dirty="0" smtClean="0"/>
              <a:t>has increased 13% since 2002.</a:t>
            </a:r>
          </a:p>
          <a:p>
            <a:r>
              <a:rPr lang="en-US" sz="2800" dirty="0" smtClean="0"/>
              <a:t>1 in 8 (800,000) New Yorkers have diabetes—about a third don’t know it</a:t>
            </a:r>
          </a:p>
          <a:p>
            <a:r>
              <a:rPr lang="en-US" sz="2800" dirty="0" smtClean="0"/>
              <a:t>People can often </a:t>
            </a:r>
            <a:r>
              <a:rPr lang="en-US" sz="2800" i="1" dirty="0" smtClean="0"/>
              <a:t>prevent</a:t>
            </a:r>
            <a:r>
              <a:rPr lang="en-US" sz="2800" dirty="0" smtClean="0"/>
              <a:t> diabetes by maintaining a healthy weight and exercising </a:t>
            </a:r>
          </a:p>
          <a:p>
            <a:r>
              <a:rPr lang="en-US" sz="2800" dirty="0" smtClean="0"/>
              <a:t>People with diabetes can often </a:t>
            </a:r>
            <a:r>
              <a:rPr lang="en-US" sz="2800" i="1" dirty="0" smtClean="0"/>
              <a:t>manage</a:t>
            </a:r>
            <a:r>
              <a:rPr lang="en-US" sz="2800" dirty="0" smtClean="0"/>
              <a:t> their illness—to live longer and healthier lives</a:t>
            </a:r>
          </a:p>
          <a:p>
            <a:endParaRPr lang="en-US" dirty="0"/>
          </a:p>
        </p:txBody>
      </p:sp>
    </p:spTree>
    <p:extLst>
      <p:ext uri="{BB962C8B-B14F-4D97-AF65-F5344CB8AC3E}">
        <p14:creationId xmlns:p14="http://schemas.microsoft.com/office/powerpoint/2010/main" val="133696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047"/>
            <a:ext cx="8229600" cy="1143000"/>
          </a:xfrm>
        </p:spPr>
        <p:txBody>
          <a:bodyPr/>
          <a:lstStyle/>
          <a:p>
            <a:r>
              <a:rPr lang="en-US" dirty="0" smtClean="0"/>
              <a:t>What </a:t>
            </a:r>
            <a:r>
              <a:rPr lang="en-US" dirty="0" smtClean="0"/>
              <a:t>CAUSES</a:t>
            </a:r>
            <a:r>
              <a:rPr lang="en-US" dirty="0" smtClean="0"/>
              <a:t> </a:t>
            </a:r>
            <a:r>
              <a:rPr lang="en-US" dirty="0" smtClean="0"/>
              <a:t>the symptoms</a:t>
            </a:r>
            <a:endParaRPr lang="en-US" dirty="0"/>
          </a:p>
        </p:txBody>
      </p:sp>
      <p:sp>
        <p:nvSpPr>
          <p:cNvPr id="3" name="Content Placeholder 2"/>
          <p:cNvSpPr>
            <a:spLocks noGrp="1"/>
          </p:cNvSpPr>
          <p:nvPr>
            <p:ph idx="1"/>
          </p:nvPr>
        </p:nvSpPr>
        <p:spPr>
          <a:xfrm>
            <a:off x="4800600" y="1524868"/>
            <a:ext cx="4101084" cy="4876800"/>
          </a:xfrm>
        </p:spPr>
        <p:txBody>
          <a:bodyPr>
            <a:normAutofit fontScale="92500" lnSpcReduction="10000"/>
          </a:bodyPr>
          <a:lstStyle/>
          <a:p>
            <a:pPr marL="0" indent="0">
              <a:buNone/>
            </a:pPr>
            <a:r>
              <a:rPr lang="en-US" sz="2200" dirty="0" smtClean="0"/>
              <a:t>People have high blood glucose because:</a:t>
            </a:r>
          </a:p>
          <a:p>
            <a:pPr marL="0" indent="0">
              <a:buNone/>
            </a:pPr>
            <a:endParaRPr lang="en-US" sz="2800" dirty="0" smtClean="0"/>
          </a:p>
          <a:p>
            <a:r>
              <a:rPr lang="en-US" sz="2800" dirty="0" smtClean="0"/>
              <a:t>The pancreas does not produce enough insulin (Type I)</a:t>
            </a:r>
          </a:p>
          <a:p>
            <a:endParaRPr lang="en-US" sz="2800" dirty="0" smtClean="0"/>
          </a:p>
          <a:p>
            <a:r>
              <a:rPr lang="en-US" sz="2800" dirty="0" smtClean="0"/>
              <a:t>The cells do not respond to the insulin normally     (Type II)</a:t>
            </a:r>
          </a:p>
          <a:p>
            <a:r>
              <a:rPr lang="en-US" sz="2800" dirty="0" smtClean="0"/>
              <a:t>Both of the above</a:t>
            </a:r>
          </a:p>
          <a:p>
            <a:pPr marL="0" indent="0">
              <a:buNone/>
            </a:pPr>
            <a:endParaRPr lang="en-US" dirty="0"/>
          </a:p>
        </p:txBody>
      </p:sp>
      <p:sp>
        <p:nvSpPr>
          <p:cNvPr id="7" name="TextBox 6"/>
          <p:cNvSpPr txBox="1"/>
          <p:nvPr/>
        </p:nvSpPr>
        <p:spPr>
          <a:xfrm>
            <a:off x="4800600" y="1124758"/>
            <a:ext cx="2580002" cy="400110"/>
          </a:xfrm>
          <a:prstGeom prst="rect">
            <a:avLst/>
          </a:prstGeom>
          <a:noFill/>
        </p:spPr>
        <p:txBody>
          <a:bodyPr wrap="none" rtlCol="0">
            <a:spAutoFit/>
          </a:bodyPr>
          <a:lstStyle/>
          <a:p>
            <a:pPr marL="342900" indent="-342900">
              <a:buFont typeface="Arial" pitchFamily="34" charset="0"/>
              <a:buChar char="•"/>
            </a:pPr>
            <a:r>
              <a:rPr lang="en-US" sz="2000" dirty="0" smtClean="0"/>
              <a:t>in a diabetic system</a:t>
            </a:r>
            <a:endParaRPr lang="en-US" sz="20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24758"/>
            <a:ext cx="4267200" cy="5061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151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1442</TotalTime>
  <Words>1058</Words>
  <Application>Microsoft Office PowerPoint</Application>
  <PresentationFormat>On-screen Show (4:3)</PresentationFormat>
  <Paragraphs>111</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Macro</vt:lpstr>
      <vt:lpstr>Diabetes </vt:lpstr>
      <vt:lpstr>Do Now</vt:lpstr>
      <vt:lpstr>Symptoms</vt:lpstr>
      <vt:lpstr>What is diabetes?</vt:lpstr>
      <vt:lpstr>Types of diabetes</vt:lpstr>
      <vt:lpstr>Symptoms of Diabetes</vt:lpstr>
      <vt:lpstr>Public Policy Analyst (PPA)</vt:lpstr>
      <vt:lpstr>EVIDENCE:  Diabetes in NYC</vt:lpstr>
      <vt:lpstr>What CAUSES the symptoms</vt:lpstr>
      <vt:lpstr>What are the risk factors?</vt:lpstr>
      <vt:lpstr>Complications </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dc:title>
  <dc:creator>fabio tiberi</dc:creator>
  <cp:lastModifiedBy>fabio tiberi</cp:lastModifiedBy>
  <cp:revision>66</cp:revision>
  <dcterms:created xsi:type="dcterms:W3CDTF">2013-09-02T00:40:27Z</dcterms:created>
  <dcterms:modified xsi:type="dcterms:W3CDTF">2013-10-13T23:33:11Z</dcterms:modified>
</cp:coreProperties>
</file>