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9"/>
  </p:notesMasterIdLst>
  <p:sldIdLst>
    <p:sldId id="257" r:id="rId2"/>
    <p:sldId id="256" r:id="rId3"/>
    <p:sldId id="258" r:id="rId4"/>
    <p:sldId id="261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00E83-73A9-4165-A970-5AEB43C51FF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1327-39C5-4D78-93EF-7B1D37D101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6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1327-39C5-4D78-93EF-7B1D37D101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73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D86A5E-CDBA-F140-B09B-22918D5203AB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AEA39A-1106-3947-B7D9-1ADE32413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step2a.html" TargetMode="External"/><Relationship Id="rId7" Type="http://schemas.openxmlformats.org/officeDocument/2006/relationships/hyperlink" Target="http://www2.maxwell.syr.edu/plegal/ppae/step6a.html" TargetMode="External"/><Relationship Id="rId2" Type="http://schemas.openxmlformats.org/officeDocument/2006/relationships/hyperlink" Target="http://www2.maxwell.syr.edu/plegal/ppae/step1a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2.maxwell.syr.edu/plegal/ppae/step5a.html" TargetMode="External"/><Relationship Id="rId5" Type="http://schemas.openxmlformats.org/officeDocument/2006/relationships/hyperlink" Target="http://www2.maxwell.syr.edu/plegal/ppae/step4a.html" TargetMode="External"/><Relationship Id="rId4" Type="http://schemas.openxmlformats.org/officeDocument/2006/relationships/hyperlink" Target="http://www2.maxwell.syr.edu/plegal/ppae/step3a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altruth.org/articles/435-edw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water+problems+in+the+world&amp;source=images&amp;cd=&amp;cad=rja&amp;docid=1xU1p4Xg6mGMMM&amp;tbnid=voNLxm8w1zxMSM:&amp;ved=0CAUQjRw&amp;url=http://www.rainharvest.co.za/2010/05/the-physical-causes-of-water-scarcity-southern-africa/&amp;ei=KXAzUtiDKoec9QSWi4GIAg&amp;bvm=bv.52164340,d.eWU&amp;psig=AFQjCNHvjyNsWFw-mMaKfCUYlNz6gXjmww&amp;ust=1379188618155341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url?sa=i&amp;rct=j&amp;q=water+problems+in+the+world&amp;source=images&amp;cd=&amp;cad=rja&amp;docid=KB44cB_Tyk3E8M&amp;tbnid=rBeBtjYBxYDfIM:&amp;ved=0CAUQjRw&amp;url=http://humanitarian.worldconcern.org/tag/kenya/page/3/&amp;ei=824zUqXXM4OA8gSJt4CgCA&amp;bvm=bv.52164340,d.eWU&amp;psig=AFQjCNHvjyNsWFw-mMaKfCUYlNz6gXjmww&amp;ust=137918861815534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water+problems+in+the+world&amp;source=images&amp;cd=&amp;cad=rja&amp;docid=fU4P0yCt0fqCyM&amp;tbnid=aPobqjrKzVSFzM:&amp;ved=0CAUQjRw&amp;url=http://dashburst.com/first-world-problems-in-2013/&amp;ei=-G8zUrS7FJTU9QTvgIGQBw&amp;bvm=bv.52164340,d.eWU&amp;psig=AFQjCNHvjyNsWFw-mMaKfCUYlNz6gXjmww&amp;ust=137918861815534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rct=j&amp;q=water+problems+in+the+world&amp;source=images&amp;cd=&amp;cad=rja&amp;docid=G_XTO3aYfAfDUM&amp;tbnid=iItdpmAaPbSJgM:&amp;ved=0CAUQjRw&amp;url=http://sevauiowa.blogspot.com/2012/11/water-scarcity-one-of-leading-problems.html&amp;ei=Lm8zUtPUGomK9QSmooGgCw&amp;bvm=bv.52164340,d.eWU&amp;psig=AFQjCNHvjyNsWFw-mMaKfCUYlNz6gXjmww&amp;ust=1379188618155341" TargetMode="Externa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ppae/step1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ecdinsights.org/2013/03/22/world-water-day-big-problems-but-there-are-solutions/" TargetMode="External"/><Relationship Id="rId2" Type="http://schemas.openxmlformats.org/officeDocument/2006/relationships/hyperlink" Target="http://realtruth.org/articles/435-edw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2.maxwell.syr.edu/plegal/ppae/step2a.html" TargetMode="External"/><Relationship Id="rId4" Type="http://schemas.openxmlformats.org/officeDocument/2006/relationships/hyperlink" Target="http://globalwater.org/?gclid=CPHBu4CfybkCFVNo7AodCUIAk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e/step5a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Conservation of Water</a:t>
            </a:r>
            <a:br>
              <a:rPr lang="en-US" dirty="0" smtClean="0"/>
            </a:br>
            <a:r>
              <a:rPr lang="en-US" sz="1778" dirty="0" smtClean="0"/>
              <a:t>by: Mrs. </a:t>
            </a:r>
            <a:r>
              <a:rPr lang="en-US" sz="1778" dirty="0" err="1" smtClean="0"/>
              <a:t>Narain</a:t>
            </a:r>
            <a:r>
              <a:rPr lang="en-US" sz="1778" dirty="0" smtClean="0"/>
              <a:t/>
            </a:r>
            <a:br>
              <a:rPr lang="en-US" sz="1778" dirty="0" smtClean="0"/>
            </a:br>
            <a:r>
              <a:rPr lang="en-US" sz="1778" dirty="0" smtClean="0"/>
              <a:t>I.S.126Q</a:t>
            </a:r>
            <a:br>
              <a:rPr lang="en-US" sz="1778" dirty="0" smtClean="0"/>
            </a:br>
            <a:r>
              <a:rPr lang="en-US" sz="1778" dirty="0" smtClean="0"/>
              <a:t>anarain2@schools.nyc.gov</a:t>
            </a:r>
            <a:endParaRPr lang="en-US" sz="1778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8435" y="1686045"/>
            <a:ext cx="3987940" cy="4578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257"/>
            <a:ext cx="7772400" cy="868444"/>
          </a:xfrm>
        </p:spPr>
        <p:txBody>
          <a:bodyPr/>
          <a:lstStyle/>
          <a:p>
            <a:r>
              <a:rPr lang="en-US" dirty="0" smtClean="0"/>
              <a:t>Public Policy Analyst: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100" y="1248388"/>
            <a:ext cx="7555300" cy="5015269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r>
              <a:rPr lang="en-US" dirty="0">
                <a:latin typeface="Footlight MT Light"/>
                <a:ea typeface="Times New Roman"/>
                <a:cs typeface="Arial"/>
                <a:hlinkClick r:id="rId2"/>
              </a:rPr>
              <a:t>Define the Problem</a:t>
            </a:r>
            <a:r>
              <a:rPr lang="en-US" dirty="0">
                <a:latin typeface="Book Antiqua"/>
                <a:ea typeface="Times New Roman"/>
                <a:cs typeface="Arial"/>
                <a:hlinkClick r:id="rId2"/>
              </a:rPr>
              <a:t> </a:t>
            </a:r>
            <a:endParaRPr lang="en-US" dirty="0">
              <a:latin typeface="Book Antiqua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endParaRPr lang="en-US" sz="2800" dirty="0">
              <a:noFill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r>
              <a:rPr lang="en-US" u="sng" dirty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3"/>
              </a:rPr>
              <a:t>Gather the Evidence</a:t>
            </a:r>
            <a:r>
              <a:rPr lang="en-US" dirty="0">
                <a:noFill/>
                <a:latin typeface="Book Antiqua"/>
                <a:ea typeface="Times New Roman"/>
                <a:cs typeface="Arial"/>
                <a:hlinkClick r:id="rId3"/>
              </a:rPr>
              <a:t> </a:t>
            </a:r>
            <a:endParaRPr lang="en-US" dirty="0">
              <a:noFill/>
              <a:latin typeface="Book Antiqua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endParaRPr lang="en-US" sz="2800" dirty="0">
              <a:noFill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r>
              <a:rPr lang="en-US" u="sng" dirty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4"/>
              </a:rPr>
              <a:t>Identify the Causes</a:t>
            </a:r>
            <a:r>
              <a:rPr lang="en-US" dirty="0">
                <a:noFill/>
                <a:latin typeface="Book Antiqua"/>
                <a:ea typeface="Times New Roman"/>
                <a:cs typeface="Arial"/>
                <a:hlinkClick r:id="rId4"/>
              </a:rPr>
              <a:t> </a:t>
            </a:r>
            <a:endParaRPr lang="en-US" dirty="0">
              <a:noFill/>
              <a:latin typeface="Book Antiqua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endParaRPr lang="en-US" sz="2800" dirty="0">
              <a:noFill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r>
              <a:rPr lang="en-US" u="sng" dirty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5"/>
              </a:rPr>
              <a:t>Evaluate an Existing Policy</a:t>
            </a:r>
            <a:r>
              <a:rPr lang="en-US" dirty="0">
                <a:noFill/>
                <a:latin typeface="Book Antiqua"/>
                <a:ea typeface="Times New Roman"/>
                <a:cs typeface="Arial"/>
                <a:hlinkClick r:id="rId5"/>
              </a:rPr>
              <a:t> </a:t>
            </a:r>
            <a:endParaRPr lang="en-US" dirty="0">
              <a:noFill/>
              <a:latin typeface="Book Antiqua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endParaRPr lang="en-US" sz="2800" dirty="0">
              <a:noFill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r>
              <a:rPr lang="en-US" u="sng" dirty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6"/>
              </a:rPr>
              <a:t>Develop Solutions</a:t>
            </a:r>
            <a:r>
              <a:rPr lang="en-US" dirty="0">
                <a:solidFill>
                  <a:srgbClr val="333399"/>
                </a:solidFill>
                <a:latin typeface="Book Antiqua"/>
                <a:ea typeface="Times New Roman"/>
                <a:cs typeface="Arial"/>
                <a:hlinkClick r:id="rId6"/>
              </a:rPr>
              <a:t> </a:t>
            </a:r>
            <a:endParaRPr lang="en-US" dirty="0">
              <a:solidFill>
                <a:srgbClr val="333399"/>
              </a:solidFill>
              <a:latin typeface="Book Antiqua"/>
              <a:ea typeface="Times New Roman"/>
              <a:cs typeface="Arial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tabLst>
                <a:tab pos="457200" algn="l"/>
              </a:tabLst>
              <a:defRPr/>
            </a:pPr>
            <a:endParaRPr lang="en-US" sz="2800" dirty="0">
              <a:noFill/>
              <a:latin typeface="Arial"/>
              <a:ea typeface="Times New Roman"/>
              <a:cs typeface="Times New Roman"/>
            </a:endParaRPr>
          </a:p>
          <a:p>
            <a:pPr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u="sng" dirty="0">
                <a:solidFill>
                  <a:srgbClr val="333399"/>
                </a:solidFill>
                <a:latin typeface="Footlight MT Light"/>
                <a:ea typeface="Times New Roman"/>
                <a:cs typeface="Times New Roman"/>
                <a:hlinkClick r:id="rId7"/>
              </a:rPr>
              <a:t>Select the Best Solution (Feasibility vs. Effectiveness)</a:t>
            </a:r>
            <a:endParaRPr lang="en-US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How many times a day do you think about water?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Do you think other people have to think about water?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Look at the following pictures and graphs and discuss with your group members what you have observed.</a:t>
            </a: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Water and People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umanitarian.worldconcern.org/wp-content/uploads/2010/03/humanitarian-world-water-day-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6" y="355434"/>
            <a:ext cx="4239004" cy="2839271"/>
          </a:xfrm>
          <a:prstGeom prst="rect">
            <a:avLst/>
          </a:prstGeom>
          <a:noFill/>
        </p:spPr>
      </p:pic>
      <p:pic>
        <p:nvPicPr>
          <p:cNvPr id="1028" name="Picture 4" descr="http://1.bp.blogspot.com/-EnBQwEkMRmM/ULG3fRvnsWI/AAAAAAAAAE4/mngYz3n3SN4/s320/ICA_WATER2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530" y="489605"/>
            <a:ext cx="3048000" cy="2705100"/>
          </a:xfrm>
          <a:prstGeom prst="rect">
            <a:avLst/>
          </a:prstGeom>
          <a:noFill/>
        </p:spPr>
      </p:pic>
      <p:pic>
        <p:nvPicPr>
          <p:cNvPr id="1030" name="Picture 6" descr="http://cdn.dashburst.com/wp-content/uploads/2013/06/98d69931e85559-4.jpg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19656" y="3383516"/>
            <a:ext cx="3028874" cy="3131300"/>
          </a:xfrm>
          <a:prstGeom prst="rect">
            <a:avLst/>
          </a:prstGeom>
          <a:noFill/>
        </p:spPr>
      </p:pic>
      <p:pic>
        <p:nvPicPr>
          <p:cNvPr id="1032" name="Picture 8" descr="http://www.rainharvest.co.za/wp-content/uploads/2010/05/world-water-scarcity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5576" y="3383516"/>
            <a:ext cx="4239004" cy="3173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624078" indent="-514350">
              <a:buNone/>
            </a:pPr>
            <a:r>
              <a:rPr lang="en-US" dirty="0" smtClean="0">
                <a:latin typeface="Tahoma"/>
              </a:rPr>
              <a:t>Based on the photos you’ve examined in the</a:t>
            </a:r>
          </a:p>
          <a:p>
            <a:pPr>
              <a:buNone/>
            </a:pPr>
            <a:r>
              <a:rPr lang="en-US" dirty="0" smtClean="0">
                <a:latin typeface="Tahoma"/>
              </a:rPr>
              <a:t>previous slides and the questions you have </a:t>
            </a:r>
          </a:p>
          <a:p>
            <a:pPr>
              <a:buNone/>
            </a:pPr>
            <a:r>
              <a:rPr lang="en-US" dirty="0" smtClean="0">
                <a:latin typeface="Tahoma"/>
              </a:rPr>
              <a:t>discussed with your group.  </a:t>
            </a:r>
          </a:p>
          <a:p>
            <a:pPr>
              <a:buNone/>
            </a:pPr>
            <a:endParaRPr lang="en-US" dirty="0" smtClean="0">
              <a:latin typeface="Tahoma"/>
            </a:endParaRPr>
          </a:p>
          <a:p>
            <a:pPr marL="624078" indent="-514350">
              <a:buNone/>
            </a:pPr>
            <a:r>
              <a:rPr lang="en-US" dirty="0" smtClean="0">
                <a:latin typeface="Tahoma"/>
              </a:rPr>
              <a:t>You will now act as a Public Policy Analyst (PPA) to </a:t>
            </a:r>
          </a:p>
          <a:p>
            <a:pPr>
              <a:buNone/>
            </a:pPr>
            <a:r>
              <a:rPr lang="en-US" dirty="0" smtClean="0">
                <a:latin typeface="Tahoma"/>
              </a:rPr>
              <a:t>define the problem. </a:t>
            </a:r>
          </a:p>
          <a:p>
            <a:pPr>
              <a:buNone/>
            </a:pPr>
            <a:endParaRPr lang="en-US" dirty="0" smtClean="0">
              <a:latin typeface="Tahoma"/>
            </a:endParaRPr>
          </a:p>
          <a:p>
            <a:pPr>
              <a:buNone/>
            </a:pPr>
            <a:r>
              <a:rPr lang="en-US" dirty="0" smtClean="0">
                <a:latin typeface="Tahoma"/>
              </a:rPr>
              <a:t>Here ‘s an example of the worksheet you’ll be using </a:t>
            </a:r>
          </a:p>
          <a:p>
            <a:pPr>
              <a:buNone/>
            </a:pPr>
            <a:r>
              <a:rPr lang="en-US" dirty="0" smtClean="0">
                <a:latin typeface="Tahoma"/>
              </a:rPr>
              <a:t>to define the problem. See link below. </a:t>
            </a:r>
          </a:p>
          <a:p>
            <a:pPr algn="ctr">
              <a:buNone/>
            </a:pPr>
            <a:r>
              <a:rPr lang="en-US" dirty="0" smtClean="0">
                <a:latin typeface="Footlight MT Light"/>
                <a:ea typeface="Times New Roman"/>
                <a:cs typeface="Arial"/>
                <a:hlinkClick r:id="rId2"/>
              </a:rPr>
              <a:t>Define the Problem</a:t>
            </a:r>
            <a:r>
              <a:rPr lang="en-US" dirty="0" smtClean="0">
                <a:latin typeface="Book Antiqua"/>
                <a:ea typeface="Times New Roman"/>
                <a:cs typeface="Arial"/>
                <a:hlinkClick r:id="rId2"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Define</a:t>
            </a:r>
            <a:r>
              <a:rPr lang="en-US" dirty="0" smtClean="0">
                <a:solidFill>
                  <a:srgbClr val="FF0000"/>
                </a:solidFill>
              </a:rPr>
              <a:t> the Problem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Use the following links to aid you in your research to find solutions to the problem you have defined.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http://realtruth.org/articles/435-edws.html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http://oecdinsights.org/2013/03/22/world-water-day-big-problems-but-there-are-solutions/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http://globalwater.org/?gclid=CPHBu4CfybkCFVNo7AodCUIAkg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 smtClean="0">
              <a:latin typeface="Tahoma"/>
            </a:endParaRPr>
          </a:p>
          <a:p>
            <a:pPr>
              <a:buNone/>
            </a:pPr>
            <a:r>
              <a:rPr lang="en-US" dirty="0" smtClean="0">
                <a:latin typeface="Tahoma"/>
              </a:rPr>
              <a:t>Here ‘s an example of the worksheet you’ll be using </a:t>
            </a:r>
          </a:p>
          <a:p>
            <a:pPr>
              <a:buNone/>
            </a:pPr>
            <a:r>
              <a:rPr lang="en-US" dirty="0" smtClean="0">
                <a:latin typeface="Tahoma"/>
              </a:rPr>
              <a:t>to gather the evidence. See link below. </a:t>
            </a:r>
          </a:p>
          <a:p>
            <a:pPr algn="ctr">
              <a:buNone/>
            </a:pPr>
            <a:r>
              <a:rPr lang="en-US" u="sng" dirty="0" smtClean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5"/>
              </a:rPr>
              <a:t>Gather the Evidence</a:t>
            </a:r>
            <a:r>
              <a:rPr lang="en-US" dirty="0" smtClean="0">
                <a:noFill/>
                <a:latin typeface="Book Antiqua"/>
                <a:ea typeface="Times New Roman"/>
                <a:cs typeface="Arial"/>
                <a:hlinkClick r:id="rId5"/>
              </a:rPr>
              <a:t> </a:t>
            </a:r>
            <a:endParaRPr lang="en-US" dirty="0" smtClean="0">
              <a:noFill/>
              <a:latin typeface="Book Antiqua"/>
              <a:ea typeface="Times New Roman"/>
              <a:cs typeface="Arial"/>
            </a:endParaRPr>
          </a:p>
          <a:p>
            <a:pPr algn="ctr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Gather the Evidence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Now that you have defined the problem, work with your group to develop solutions to the problem.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Each group will present their solutions to the class.</a:t>
            </a:r>
          </a:p>
          <a:p>
            <a:pPr marL="624078" indent="-514350">
              <a:buNone/>
            </a:pPr>
            <a:r>
              <a:rPr lang="en-US" dirty="0" smtClean="0"/>
              <a:t>The following link is an example of the</a:t>
            </a:r>
          </a:p>
          <a:p>
            <a:pPr marL="624078" indent="-514350">
              <a:buNone/>
            </a:pPr>
            <a:r>
              <a:rPr lang="en-US" dirty="0" smtClean="0"/>
              <a:t>worksheet you will be using to develop your </a:t>
            </a:r>
          </a:p>
          <a:p>
            <a:pPr marL="624078" indent="-514350">
              <a:buNone/>
            </a:pPr>
            <a:r>
              <a:rPr lang="en-US" dirty="0" smtClean="0"/>
              <a:t>solutions as a Public Policy Analyst.</a:t>
            </a:r>
          </a:p>
          <a:p>
            <a:pPr marL="624078" indent="-514350" algn="ctr">
              <a:buNone/>
            </a:pPr>
            <a:r>
              <a:rPr lang="en-US" u="sng" dirty="0" smtClean="0">
                <a:solidFill>
                  <a:srgbClr val="333399"/>
                </a:solidFill>
                <a:latin typeface="Footlight MT Light"/>
                <a:ea typeface="Times New Roman"/>
                <a:cs typeface="Arial"/>
                <a:hlinkClick r:id="rId3"/>
              </a:rPr>
              <a:t>Develop Solutions</a:t>
            </a:r>
            <a:r>
              <a:rPr lang="en-US" dirty="0" smtClean="0">
                <a:solidFill>
                  <a:srgbClr val="333399"/>
                </a:solidFill>
                <a:latin typeface="Book Antiqua"/>
                <a:ea typeface="Times New Roman"/>
                <a:cs typeface="Arial"/>
                <a:hlinkClick r:id="rId3"/>
              </a:rPr>
              <a:t> </a:t>
            </a:r>
            <a:endParaRPr lang="en-US" dirty="0" smtClean="0">
              <a:solidFill>
                <a:srgbClr val="333399"/>
              </a:solidFill>
              <a:latin typeface="Book Antiqua"/>
              <a:ea typeface="Times New Roman"/>
              <a:cs typeface="Arial"/>
            </a:endParaRPr>
          </a:p>
          <a:p>
            <a:pPr marL="624078" indent="-514350" algn="ctr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Develop Solutions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</TotalTime>
  <Words>253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 Antiqua</vt:lpstr>
      <vt:lpstr>Calibri</vt:lpstr>
      <vt:lpstr>Footlight MT Light</vt:lpstr>
      <vt:lpstr>Lucida Sans Unicode</vt:lpstr>
      <vt:lpstr>Tahoma</vt:lpstr>
      <vt:lpstr>Times New Roman</vt:lpstr>
      <vt:lpstr>Verdana</vt:lpstr>
      <vt:lpstr>Wingdings 2</vt:lpstr>
      <vt:lpstr>Wingdings 3</vt:lpstr>
      <vt:lpstr>Concourse</vt:lpstr>
      <vt:lpstr>Conservation of Water by: Mrs. Narain I.S.126Q anarain2@schools.nyc.gov</vt:lpstr>
      <vt:lpstr>Public Policy Analyst:</vt:lpstr>
      <vt:lpstr>Water and People</vt:lpstr>
      <vt:lpstr>PowerPoint Presentation</vt:lpstr>
      <vt:lpstr>Define the Problem</vt:lpstr>
      <vt:lpstr>Gather the Evidence</vt:lpstr>
      <vt:lpstr>Develop Solutions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Water by: Mrs. Narain I.S.126Q anarain2@schools.nyc.gov</dc:title>
  <dc:creator>19</dc:creator>
  <cp:lastModifiedBy>Joseph Montecalvo</cp:lastModifiedBy>
  <cp:revision>17</cp:revision>
  <dcterms:created xsi:type="dcterms:W3CDTF">2013-08-30T17:54:00Z</dcterms:created>
  <dcterms:modified xsi:type="dcterms:W3CDTF">2013-09-16T13:55:28Z</dcterms:modified>
</cp:coreProperties>
</file>