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handoutMasterIdLst>
    <p:handoutMasterId r:id="rId15"/>
  </p:handoutMasterIdLst>
  <p:sldIdLst>
    <p:sldId id="256" r:id="rId2"/>
    <p:sldId id="257" r:id="rId3"/>
    <p:sldId id="259" r:id="rId4"/>
    <p:sldId id="268" r:id="rId5"/>
    <p:sldId id="261" r:id="rId6"/>
    <p:sldId id="262" r:id="rId7"/>
    <p:sldId id="263" r:id="rId8"/>
    <p:sldId id="269" r:id="rId9"/>
    <p:sldId id="265" r:id="rId10"/>
    <p:sldId id="267" r:id="rId11"/>
    <p:sldId id="264"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C36EB56-B926-BA46-A7C8-86E94765839C}" type="datetimeFigureOut">
              <a:rPr lang="en-US" smtClean="0"/>
              <a:pPr/>
              <a:t>9/9/2013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DF91263-211E-4247-911B-32BE6DA430A1}" type="slidenum">
              <a:rPr lang="en-US" smtClean="0"/>
              <a:pPr/>
              <a:t>‹#›</a:t>
            </a:fld>
            <a:endParaRPr lang="en-US"/>
          </a:p>
        </p:txBody>
      </p:sp>
    </p:spTree>
    <p:extLst>
      <p:ext uri="{BB962C8B-B14F-4D97-AF65-F5344CB8AC3E}">
        <p14:creationId xmlns:p14="http://schemas.microsoft.com/office/powerpoint/2010/main" val="3139866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995AC2-D328-F748-AA1B-FBA83B8CC0EA}" type="datetimeFigureOut">
              <a:rPr lang="en-US" smtClean="0"/>
              <a:pPr/>
              <a:t>9/9/2013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55BD45-1EDE-EA4E-94E5-94B6EEFC8365}" type="slidenum">
              <a:rPr lang="en-US" smtClean="0"/>
              <a:pPr/>
              <a:t>‹#›</a:t>
            </a:fld>
            <a:endParaRPr lang="en-US"/>
          </a:p>
        </p:txBody>
      </p:sp>
    </p:spTree>
    <p:extLst>
      <p:ext uri="{BB962C8B-B14F-4D97-AF65-F5344CB8AC3E}">
        <p14:creationId xmlns:p14="http://schemas.microsoft.com/office/powerpoint/2010/main" val="37163547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55BD45-1EDE-EA4E-94E5-94B6EEFC8365}" type="slidenum">
              <a:rPr lang="en-US" smtClean="0"/>
              <a:pPr/>
              <a:t>1</a:t>
            </a:fld>
            <a:endParaRPr lang="en-US"/>
          </a:p>
        </p:txBody>
      </p:sp>
    </p:spTree>
    <p:extLst>
      <p:ext uri="{BB962C8B-B14F-4D97-AF65-F5344CB8AC3E}">
        <p14:creationId xmlns:p14="http://schemas.microsoft.com/office/powerpoint/2010/main" val="3143288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5E559080-A3BD-A94F-B52C-CEEBFF3F6443}"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4E33F-5319-104E-9D1F-2A1A7FEE4B7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559080-A3BD-A94F-B52C-CEEBFF3F6443}" type="datetimeFigureOut">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4E33F-5319-104E-9D1F-2A1A7FEE4B78}"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E559080-A3BD-A94F-B52C-CEEBFF3F6443}"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4E33F-5319-104E-9D1F-2A1A7FEE4B7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E559080-A3BD-A94F-B52C-CEEBFF3F6443}"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4E33F-5319-104E-9D1F-2A1A7FEE4B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E559080-A3BD-A94F-B52C-CEEBFF3F6443}"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4E33F-5319-104E-9D1F-2A1A7FEE4B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5E559080-A3BD-A94F-B52C-CEEBFF3F6443}"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4E33F-5319-104E-9D1F-2A1A7FEE4B78}"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559080-A3BD-A94F-B52C-CEEBFF3F6443}"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4E33F-5319-104E-9D1F-2A1A7FEE4B7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E559080-A3BD-A94F-B52C-CEEBFF3F6443}" type="datetimeFigureOut">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4E33F-5319-104E-9D1F-2A1A7FEE4B7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5E559080-A3BD-A94F-B52C-CEEBFF3F6443}" type="datetimeFigureOut">
              <a:rPr lang="en-US" smtClean="0"/>
              <a:pPr/>
              <a:t>9/9/2013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C4E33F-5319-104E-9D1F-2A1A7FEE4B7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E559080-A3BD-A94F-B52C-CEEBFF3F6443}" type="datetimeFigureOut">
              <a:rPr lang="en-US" smtClean="0"/>
              <a:pPr/>
              <a:t>9/9/2013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C4E33F-5319-104E-9D1F-2A1A7FEE4B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559080-A3BD-A94F-B52C-CEEBFF3F6443}" type="datetimeFigureOut">
              <a:rPr lang="en-US" smtClean="0"/>
              <a:pPr/>
              <a:t>9/9/2013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C4E33F-5319-104E-9D1F-2A1A7FEE4B7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559080-A3BD-A94F-B52C-CEEBFF3F6443}" type="datetimeFigureOut">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4E33F-5319-104E-9D1F-2A1A7FEE4B7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5E559080-A3BD-A94F-B52C-CEEBFF3F6443}" type="datetimeFigureOut">
              <a:rPr lang="en-US" smtClean="0"/>
              <a:pPr/>
              <a:t>9/9/2013</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1BC4E33F-5319-104E-9D1F-2A1A7FEE4B7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mistretta@sfaschool.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2.pdf"/></Relationships>
</file>

<file path=ppt/slides/_rels/slide10.xml.rels><?xml version="1.0" encoding="UTF-8" standalone="yes"?>
<Relationships xmlns="http://schemas.openxmlformats.org/package/2006/relationships"><Relationship Id="rId3" Type="http://schemas.openxmlformats.org/officeDocument/2006/relationships/hyperlink" Target="http://www2.maxwell.syr.edu/plegal/TIPS/survey3.html" TargetMode="External"/><Relationship Id="rId2" Type="http://schemas.openxmlformats.org/officeDocument/2006/relationships/hyperlink" Target="http://www2.maxwell.syr.edu/plegal/TIPS/worksheet2.doc" TargetMode="External"/><Relationship Id="rId1" Type="http://schemas.openxmlformats.org/officeDocument/2006/relationships/slideLayout" Target="../slideLayouts/slideLayout10.xml"/><Relationship Id="rId5" Type="http://schemas.openxmlformats.org/officeDocument/2006/relationships/image" Target="../media/image6.jpeg"/><Relationship Id="rId4" Type="http://schemas.openxmlformats.org/officeDocument/2006/relationships/hyperlink" Target="http://www2.maxwell.syr.edu/plegal/TIPS/survey4.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www2.maxwell.syr.edu/plegal/ppae/ppae1.html"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pd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2.maxwell.syr.edu/plegal/TIPS/worksheet1.doc"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333" dirty="0" smtClean="0">
                <a:solidFill>
                  <a:srgbClr val="1F497D"/>
                </a:solidFill>
              </a:rPr>
              <a:t>Cyber bullying...</a:t>
            </a:r>
            <a:br>
              <a:rPr lang="en-US" sz="5333" dirty="0" smtClean="0">
                <a:solidFill>
                  <a:srgbClr val="1F497D"/>
                </a:solidFill>
              </a:rPr>
            </a:br>
            <a:r>
              <a:rPr lang="en-US" sz="2222" dirty="0" smtClean="0">
                <a:solidFill>
                  <a:srgbClr val="1F497D"/>
                </a:solidFill>
              </a:rPr>
              <a:t>Screen time should never be mean time </a:t>
            </a:r>
            <a:r>
              <a:rPr lang="en-US" dirty="0" smtClean="0"/>
              <a:t/>
            </a:r>
            <a:br>
              <a:rPr lang="en-US" dirty="0" smtClean="0"/>
            </a:br>
            <a:r>
              <a:rPr lang="en-US" dirty="0" smtClean="0"/>
              <a:t> </a:t>
            </a:r>
            <a:endParaRPr lang="en-US" dirty="0"/>
          </a:p>
        </p:txBody>
      </p:sp>
      <p:sp>
        <p:nvSpPr>
          <p:cNvPr id="3" name="Subtitle 2"/>
          <p:cNvSpPr>
            <a:spLocks noGrp="1"/>
          </p:cNvSpPr>
          <p:nvPr>
            <p:ph type="subTitle" idx="1"/>
          </p:nvPr>
        </p:nvSpPr>
        <p:spPr/>
        <p:txBody>
          <a:bodyPr>
            <a:normAutofit lnSpcReduction="10000"/>
          </a:bodyPr>
          <a:lstStyle/>
          <a:p>
            <a:r>
              <a:rPr lang="en-US" dirty="0" smtClean="0">
                <a:solidFill>
                  <a:srgbClr val="1F497D"/>
                </a:solidFill>
              </a:rPr>
              <a:t>By: Theresa Mistretta-</a:t>
            </a:r>
            <a:r>
              <a:rPr lang="en-US" dirty="0" err="1" smtClean="0">
                <a:solidFill>
                  <a:srgbClr val="1F497D"/>
                </a:solidFill>
              </a:rPr>
              <a:t>Kubina</a:t>
            </a:r>
            <a:endParaRPr lang="en-US" dirty="0" smtClean="0">
              <a:solidFill>
                <a:srgbClr val="1F497D"/>
              </a:solidFill>
            </a:endParaRPr>
          </a:p>
          <a:p>
            <a:r>
              <a:rPr lang="en-US" dirty="0" smtClean="0">
                <a:solidFill>
                  <a:srgbClr val="1F497D"/>
                </a:solidFill>
              </a:rPr>
              <a:t>St. Francis of Assisi School</a:t>
            </a:r>
          </a:p>
          <a:p>
            <a:r>
              <a:rPr lang="en-US" dirty="0" smtClean="0">
                <a:solidFill>
                  <a:srgbClr val="1F497D"/>
                </a:solidFill>
                <a:hlinkClick r:id="rId3"/>
              </a:rPr>
              <a:t>tmistretta@sfaschool.org</a:t>
            </a:r>
            <a:endParaRPr lang="en-US" dirty="0" smtClean="0">
              <a:solidFill>
                <a:srgbClr val="1F497D"/>
              </a:solidFill>
            </a:endParaRPr>
          </a:p>
          <a:p>
            <a:endParaRPr lang="en-US" dirty="0">
              <a:solidFill>
                <a:srgbClr val="1F497D"/>
              </a:solidFill>
            </a:endParaRPr>
          </a:p>
        </p:txBody>
      </p:sp>
      <p:pic>
        <p:nvPicPr>
          <p:cNvPr id="6" name="Picture 5"/>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4"/>
              <a:stretch>
                <a:fillRect/>
              </a:stretch>
            </p:blipFill>
          </mc:Choice>
          <mc:Fallback>
            <p:blipFill>
              <a:blip r:embed="rId5"/>
              <a:stretch>
                <a:fillRect/>
              </a:stretch>
            </p:blipFill>
          </mc:Fallback>
        </mc:AlternateContent>
        <p:spPr>
          <a:xfrm>
            <a:off x="-213519" y="4453131"/>
            <a:ext cx="3170237" cy="2371337"/>
          </a:xfrm>
          <a:prstGeom prst="rect">
            <a:avLst/>
          </a:prstGeom>
        </p:spPr>
      </p:pic>
      <p:pic>
        <p:nvPicPr>
          <p:cNvPr id="7" name="Picture 6"/>
          <p:cNvPicPr>
            <a:picLocks noChangeAspect="1"/>
          </p:cNvPicPr>
          <p:nvPr/>
        </p:nvPicPr>
        <p:blipFill>
          <a:blip r:embed="rId6"/>
          <a:stretch>
            <a:fillRect/>
          </a:stretch>
        </p:blipFill>
        <p:spPr>
          <a:xfrm>
            <a:off x="7897391" y="3703443"/>
            <a:ext cx="1121618" cy="3121025"/>
          </a:xfrm>
          <a:prstGeom prst="rect">
            <a:avLst/>
          </a:prstGeom>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1F497D"/>
                </a:solidFill>
              </a:rPr>
              <a:t/>
            </a:r>
            <a:br>
              <a:rPr lang="en-US" dirty="0" smtClean="0">
                <a:solidFill>
                  <a:srgbClr val="1F497D"/>
                </a:solidFill>
              </a:rPr>
            </a:br>
            <a:r>
              <a:rPr lang="en-US" dirty="0" smtClean="0">
                <a:solidFill>
                  <a:srgbClr val="1F497D"/>
                </a:solidFill>
              </a:rPr>
              <a:t> </a:t>
            </a:r>
            <a:r>
              <a:rPr lang="en-US" sz="4000" dirty="0" smtClean="0"/>
              <a:t>Gather the evidence</a:t>
            </a:r>
            <a:endParaRPr lang="en-US" sz="4000" dirty="0">
              <a:solidFill>
                <a:srgbClr val="1F497D"/>
              </a:solidFill>
            </a:endParaRPr>
          </a:p>
        </p:txBody>
      </p:sp>
      <p:sp>
        <p:nvSpPr>
          <p:cNvPr id="4" name="Text Placeholder 3"/>
          <p:cNvSpPr>
            <a:spLocks noGrp="1"/>
          </p:cNvSpPr>
          <p:nvPr>
            <p:ph type="body" sz="half" idx="2"/>
          </p:nvPr>
        </p:nvSpPr>
        <p:spPr/>
        <p:txBody>
          <a:bodyPr/>
          <a:lstStyle/>
          <a:p>
            <a:r>
              <a:rPr lang="en-US" dirty="0" smtClean="0"/>
              <a:t/>
            </a:r>
            <a:br>
              <a:rPr lang="en-US" dirty="0" smtClean="0"/>
            </a:br>
            <a:r>
              <a:rPr lang="en-US" dirty="0" smtClean="0">
                <a:solidFill>
                  <a:schemeClr val="accent1"/>
                </a:solidFill>
              </a:rPr>
              <a:t>For some social problems, such as those located within your school, </a:t>
            </a:r>
            <a:br>
              <a:rPr lang="en-US" dirty="0" smtClean="0">
                <a:solidFill>
                  <a:schemeClr val="accent1"/>
                </a:solidFill>
              </a:rPr>
            </a:br>
            <a:r>
              <a:rPr lang="en-US" dirty="0" smtClean="0">
                <a:solidFill>
                  <a:schemeClr val="accent1"/>
                </a:solidFill>
              </a:rPr>
              <a:t>survey data may be a source of evidence of the existing problem.</a:t>
            </a:r>
          </a:p>
          <a:p>
            <a:r>
              <a:rPr lang="en-US" dirty="0" smtClean="0">
                <a:solidFill>
                  <a:schemeClr val="accent1"/>
                </a:solidFill>
              </a:rPr>
              <a:t>Your assignment is to create a survey to gather information about cyber bullying in our class and in our school.  Follow the </a:t>
            </a:r>
            <a:r>
              <a:rPr lang="en-US" dirty="0" smtClean="0">
                <a:solidFill>
                  <a:schemeClr val="accent1"/>
                </a:solidFill>
                <a:hlinkClick r:id="rId2"/>
              </a:rPr>
              <a:t>links</a:t>
            </a:r>
            <a:r>
              <a:rPr lang="en-US" dirty="0" smtClean="0">
                <a:solidFill>
                  <a:schemeClr val="accent1"/>
                </a:solidFill>
              </a:rPr>
              <a:t> to help you create an </a:t>
            </a:r>
            <a:r>
              <a:rPr lang="en-US" dirty="0" smtClean="0">
                <a:solidFill>
                  <a:schemeClr val="accent1"/>
                </a:solidFill>
                <a:hlinkClick r:id="rId3"/>
              </a:rPr>
              <a:t>effective</a:t>
            </a:r>
            <a:r>
              <a:rPr lang="en-US" dirty="0" smtClean="0">
                <a:solidFill>
                  <a:schemeClr val="accent1"/>
                </a:solidFill>
              </a:rPr>
              <a:t> </a:t>
            </a:r>
            <a:r>
              <a:rPr lang="en-US" dirty="0" smtClean="0">
                <a:solidFill>
                  <a:schemeClr val="accent1"/>
                </a:solidFill>
                <a:hlinkClick r:id="rId4"/>
              </a:rPr>
              <a:t>survey.    </a:t>
            </a:r>
            <a:endParaRPr lang="en-US" dirty="0">
              <a:solidFill>
                <a:schemeClr val="accent1"/>
              </a:solidFill>
            </a:endParaRPr>
          </a:p>
        </p:txBody>
      </p:sp>
      <p:pic>
        <p:nvPicPr>
          <p:cNvPr id="5" name="Picture Placeholder 4"/>
          <p:cNvPicPr>
            <a:picLocks noGrp="1" noChangeAspect="1"/>
          </p:cNvPicPr>
          <p:nvPr>
            <p:ph type="pic" idx="1"/>
          </p:nvPr>
        </p:nvPicPr>
        <p:blipFill>
          <a:blip r:embed="rId5"/>
          <a:srcRect t="-1859" b="-1859"/>
          <a:stretch>
            <a:fillRect/>
          </a:stretch>
        </p:blipFill>
        <p:spPr/>
      </p:pic>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1F497D"/>
                </a:solidFill>
                <a:latin typeface="Arial" pitchFamily="-107" charset="0"/>
                <a:ea typeface="Arial" pitchFamily="-107" charset="0"/>
                <a:cs typeface="Arial" pitchFamily="-107" charset="0"/>
              </a:rPr>
              <a:t>Using Public Policy Analysis to solve problems </a:t>
            </a:r>
            <a:endParaRPr lang="en-US" dirty="0"/>
          </a:p>
        </p:txBody>
      </p:sp>
      <p:sp>
        <p:nvSpPr>
          <p:cNvPr id="3" name="Rectangle 2"/>
          <p:cNvSpPr/>
          <p:nvPr/>
        </p:nvSpPr>
        <p:spPr>
          <a:xfrm>
            <a:off x="609600" y="1600200"/>
            <a:ext cx="6629400" cy="2831544"/>
          </a:xfrm>
          <a:prstGeom prst="rect">
            <a:avLst/>
          </a:prstGeom>
        </p:spPr>
        <p:txBody>
          <a:bodyPr wrap="square">
            <a:spAutoFit/>
          </a:bodyPr>
          <a:lstStyle/>
          <a:p>
            <a:pPr lvl="0" defTabSz="914400" fontAlgn="base">
              <a:spcBef>
                <a:spcPct val="0"/>
              </a:spcBef>
              <a:spcAft>
                <a:spcPct val="0"/>
              </a:spcAft>
            </a:pPr>
            <a:r>
              <a:rPr lang="en-US" sz="2000" dirty="0" smtClean="0">
                <a:solidFill>
                  <a:srgbClr val="1F497D"/>
                </a:solidFill>
                <a:latin typeface="Arial" pitchFamily="-107" charset="0"/>
                <a:ea typeface="Arial" pitchFamily="-107" charset="0"/>
                <a:cs typeface="Arial" pitchFamily="-107" charset="0"/>
                <a:hlinkClick r:id="rId2"/>
              </a:rPr>
              <a:t>PPA</a:t>
            </a:r>
            <a:endParaRPr lang="en-US" sz="2000" dirty="0">
              <a:solidFill>
                <a:srgbClr val="1F497D"/>
              </a:solidFill>
              <a:latin typeface="Arial" pitchFamily="-107" charset="0"/>
              <a:ea typeface="Arial" pitchFamily="-107" charset="0"/>
              <a:cs typeface="Arial" pitchFamily="-107" charset="0"/>
            </a:endParaRPr>
          </a:p>
          <a:p>
            <a:pPr lvl="0" defTabSz="914400" fontAlgn="base">
              <a:spcBef>
                <a:spcPct val="0"/>
              </a:spcBef>
              <a:spcAft>
                <a:spcPct val="0"/>
              </a:spcAft>
            </a:pPr>
            <a:endParaRPr lang="en-US" sz="2000" dirty="0">
              <a:solidFill>
                <a:srgbClr val="1F497D"/>
              </a:solidFill>
              <a:latin typeface="Arial" pitchFamily="-107" charset="0"/>
              <a:ea typeface="Arial" pitchFamily="-107" charset="0"/>
              <a:cs typeface="Arial" pitchFamily="-107" charset="0"/>
            </a:endParaRPr>
          </a:p>
          <a:p>
            <a:pPr lvl="0" defTabSz="914400" fontAlgn="base">
              <a:spcBef>
                <a:spcPct val="0"/>
              </a:spcBef>
              <a:spcAft>
                <a:spcPct val="0"/>
              </a:spcAft>
              <a:buFontTx/>
              <a:buAutoNum type="arabicPeriod"/>
            </a:pPr>
            <a:r>
              <a:rPr lang="en-US" sz="2000" dirty="0">
                <a:solidFill>
                  <a:srgbClr val="1F497D"/>
                </a:solidFill>
                <a:latin typeface="Arial" pitchFamily="-107" charset="0"/>
                <a:ea typeface="Arial" pitchFamily="-107" charset="0"/>
                <a:cs typeface="Arial" pitchFamily="-107" charset="0"/>
              </a:rPr>
              <a:t>Define the Problem</a:t>
            </a:r>
          </a:p>
          <a:p>
            <a:pPr lvl="0" defTabSz="914400" fontAlgn="base">
              <a:spcBef>
                <a:spcPct val="0"/>
              </a:spcBef>
              <a:spcAft>
                <a:spcPct val="0"/>
              </a:spcAft>
              <a:buFontTx/>
              <a:buAutoNum type="arabicPeriod"/>
            </a:pPr>
            <a:r>
              <a:rPr lang="en-US" sz="2000" dirty="0">
                <a:solidFill>
                  <a:srgbClr val="1F497D"/>
                </a:solidFill>
                <a:latin typeface="Arial" pitchFamily="-107" charset="0"/>
                <a:ea typeface="Arial" pitchFamily="-107" charset="0"/>
                <a:cs typeface="Arial" pitchFamily="-107" charset="0"/>
              </a:rPr>
              <a:t>Gather the Evidence</a:t>
            </a:r>
          </a:p>
          <a:p>
            <a:pPr lvl="0" defTabSz="914400" fontAlgn="base">
              <a:spcBef>
                <a:spcPct val="0"/>
              </a:spcBef>
              <a:spcAft>
                <a:spcPct val="0"/>
              </a:spcAft>
              <a:buFontTx/>
              <a:buAutoNum type="arabicPeriod"/>
            </a:pPr>
            <a:r>
              <a:rPr lang="en-US" sz="2000" dirty="0">
                <a:solidFill>
                  <a:srgbClr val="1F497D"/>
                </a:solidFill>
                <a:latin typeface="Arial" pitchFamily="-107" charset="0"/>
                <a:ea typeface="Arial" pitchFamily="-107" charset="0"/>
                <a:cs typeface="Arial" pitchFamily="-107" charset="0"/>
              </a:rPr>
              <a:t>Identify the Causes</a:t>
            </a:r>
          </a:p>
          <a:p>
            <a:pPr lvl="0" defTabSz="914400" fontAlgn="base">
              <a:spcBef>
                <a:spcPct val="0"/>
              </a:spcBef>
              <a:spcAft>
                <a:spcPct val="0"/>
              </a:spcAft>
              <a:buFontTx/>
              <a:buAutoNum type="arabicPeriod"/>
            </a:pPr>
            <a:r>
              <a:rPr lang="en-US" sz="2000" dirty="0">
                <a:solidFill>
                  <a:srgbClr val="1F497D"/>
                </a:solidFill>
                <a:latin typeface="Arial" pitchFamily="-107" charset="0"/>
                <a:ea typeface="Arial" pitchFamily="-107" charset="0"/>
                <a:cs typeface="Arial" pitchFamily="-107" charset="0"/>
              </a:rPr>
              <a:t>Evaluate the Existing Policy</a:t>
            </a:r>
          </a:p>
          <a:p>
            <a:pPr lvl="0" defTabSz="914400" fontAlgn="base">
              <a:spcBef>
                <a:spcPct val="0"/>
              </a:spcBef>
              <a:spcAft>
                <a:spcPct val="0"/>
              </a:spcAft>
              <a:buFontTx/>
              <a:buAutoNum type="arabicPeriod"/>
            </a:pPr>
            <a:r>
              <a:rPr lang="en-US" sz="2000" dirty="0">
                <a:solidFill>
                  <a:srgbClr val="1F497D"/>
                </a:solidFill>
                <a:latin typeface="Arial" pitchFamily="-107" charset="0"/>
                <a:ea typeface="Arial" pitchFamily="-107" charset="0"/>
                <a:cs typeface="Arial" pitchFamily="-107" charset="0"/>
              </a:rPr>
              <a:t>Develop </a:t>
            </a:r>
            <a:r>
              <a:rPr lang="en-US" sz="2000" dirty="0" smtClean="0">
                <a:solidFill>
                  <a:srgbClr val="1F497D"/>
                </a:solidFill>
                <a:latin typeface="Arial" pitchFamily="-107" charset="0"/>
                <a:ea typeface="Arial" pitchFamily="-107" charset="0"/>
                <a:cs typeface="Arial" pitchFamily="-107" charset="0"/>
              </a:rPr>
              <a:t>Solution</a:t>
            </a:r>
          </a:p>
          <a:p>
            <a:pPr lvl="0" defTabSz="914400" fontAlgn="base">
              <a:spcBef>
                <a:spcPct val="0"/>
              </a:spcBef>
              <a:spcAft>
                <a:spcPct val="0"/>
              </a:spcAft>
              <a:buFontTx/>
              <a:buAutoNum type="arabicPeriod"/>
            </a:pPr>
            <a:r>
              <a:rPr lang="en-US" sz="2000" dirty="0">
                <a:solidFill>
                  <a:srgbClr val="1F497D"/>
                </a:solidFill>
                <a:latin typeface="Arial" pitchFamily="-107" charset="0"/>
                <a:ea typeface="Arial" pitchFamily="-107" charset="0"/>
                <a:cs typeface="Arial" pitchFamily="-107" charset="0"/>
              </a:rPr>
              <a:t>Select the Best Solution (Feasibility vs. Effectiveness</a:t>
            </a:r>
            <a:r>
              <a:rPr lang="en-US" dirty="0">
                <a:solidFill>
                  <a:srgbClr val="1F497D"/>
                </a:solidFill>
                <a:latin typeface="Arial" pitchFamily="-107" charset="0"/>
                <a:ea typeface="Arial" pitchFamily="-107" charset="0"/>
                <a:cs typeface="Arial" pitchFamily="-107" charset="0"/>
              </a:rPr>
              <a:t>)</a:t>
            </a:r>
          </a:p>
          <a:p>
            <a:pPr lvl="0" defTabSz="914400" fontAlgn="base">
              <a:spcBef>
                <a:spcPct val="0"/>
              </a:spcBef>
              <a:spcAft>
                <a:spcPct val="0"/>
              </a:spcAft>
            </a:pPr>
            <a:endParaRPr lang="en-US" dirty="0">
              <a:solidFill>
                <a:srgbClr val="1F497D"/>
              </a:solidFill>
              <a:latin typeface="Arial" pitchFamily="-107" charset="0"/>
              <a:ea typeface="Arial" pitchFamily="-107" charset="0"/>
              <a:cs typeface="Arial" pitchFamily="-107" charset="0"/>
            </a:endParaRPr>
          </a:p>
        </p:txBody>
      </p:sp>
      <p:sp>
        <p:nvSpPr>
          <p:cNvPr id="4" name="Rectangle 3"/>
          <p:cNvSpPr/>
          <p:nvPr/>
        </p:nvSpPr>
        <p:spPr>
          <a:xfrm>
            <a:off x="457200" y="5105400"/>
            <a:ext cx="7442200" cy="1200328"/>
          </a:xfrm>
          <a:prstGeom prst="rect">
            <a:avLst/>
          </a:prstGeom>
        </p:spPr>
        <p:txBody>
          <a:bodyPr wrap="square">
            <a:spAutoFit/>
          </a:bodyPr>
          <a:lstStyle/>
          <a:p>
            <a:pPr lvl="0" algn="ctr" defTabSz="914400" fontAlgn="base">
              <a:spcBef>
                <a:spcPct val="0"/>
              </a:spcBef>
              <a:spcAft>
                <a:spcPct val="0"/>
              </a:spcAft>
            </a:pPr>
            <a:r>
              <a:rPr lang="en-US" sz="2400" dirty="0">
                <a:solidFill>
                  <a:srgbClr val="1F497D"/>
                </a:solidFill>
                <a:latin typeface="Arial" pitchFamily="-107" charset="0"/>
                <a:ea typeface="Arial" pitchFamily="-107" charset="0"/>
                <a:cs typeface="Arial" pitchFamily="-107" charset="0"/>
              </a:rPr>
              <a:t>This PowerPoint focuses on step </a:t>
            </a:r>
            <a:r>
              <a:rPr lang="en-US" sz="2400" dirty="0" smtClean="0">
                <a:solidFill>
                  <a:srgbClr val="1F497D"/>
                </a:solidFill>
                <a:latin typeface="Arial" pitchFamily="-107" charset="0"/>
                <a:ea typeface="Arial" pitchFamily="-107" charset="0"/>
                <a:cs typeface="Arial" pitchFamily="-107" charset="0"/>
              </a:rPr>
              <a:t>one and two </a:t>
            </a:r>
            <a:r>
              <a:rPr lang="en-US" sz="2400" dirty="0">
                <a:solidFill>
                  <a:srgbClr val="1F497D"/>
                </a:solidFill>
                <a:latin typeface="Arial" pitchFamily="-107" charset="0"/>
                <a:ea typeface="Arial" pitchFamily="-107" charset="0"/>
                <a:cs typeface="Arial" pitchFamily="-107" charset="0"/>
              </a:rPr>
              <a:t>“Defining the Problem”</a:t>
            </a:r>
            <a:r>
              <a:rPr lang="en-US" sz="2400" dirty="0" smtClean="0">
                <a:solidFill>
                  <a:srgbClr val="1F497D"/>
                </a:solidFill>
                <a:latin typeface="Arial" pitchFamily="-107" charset="0"/>
                <a:ea typeface="Arial" pitchFamily="-107" charset="0"/>
                <a:cs typeface="Arial" pitchFamily="-107" charset="0"/>
              </a:rPr>
              <a:t> and “Gather the Evidence” of </a:t>
            </a:r>
            <a:r>
              <a:rPr lang="en-US" sz="2400" dirty="0">
                <a:solidFill>
                  <a:srgbClr val="1F497D"/>
                </a:solidFill>
                <a:latin typeface="Arial" pitchFamily="-107" charset="0"/>
                <a:ea typeface="Arial" pitchFamily="-107" charset="0"/>
                <a:cs typeface="Arial" pitchFamily="-107" charset="0"/>
              </a:rPr>
              <a:t>Cyber </a:t>
            </a:r>
            <a:r>
              <a:rPr lang="en-US" sz="2400" dirty="0" smtClean="0">
                <a:solidFill>
                  <a:srgbClr val="1F497D"/>
                </a:solidFill>
                <a:latin typeface="Arial" pitchFamily="-107" charset="0"/>
                <a:ea typeface="Arial" pitchFamily="-107" charset="0"/>
                <a:cs typeface="Arial" pitchFamily="-107" charset="0"/>
              </a:rPr>
              <a:t>Bullying. </a:t>
            </a:r>
            <a:endParaRPr lang="en-US" sz="2400" dirty="0">
              <a:solidFill>
                <a:srgbClr val="1F497D"/>
              </a:solidFill>
              <a:latin typeface="Arial" pitchFamily="-107" charset="0"/>
              <a:ea typeface="Arial" pitchFamily="-107" charset="0"/>
              <a:cs typeface="Arial" pitchFamily="-107" charset="0"/>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rgbClr val="1F497D"/>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1F497D"/>
                </a:solidFill>
              </a:rPr>
              <a:t>Have you ever heard this? </a:t>
            </a:r>
            <a:endParaRPr lang="en-US" dirty="0">
              <a:solidFill>
                <a:srgbClr val="1F497D"/>
              </a:solidFill>
            </a:endParaRPr>
          </a:p>
        </p:txBody>
      </p:sp>
      <p:sp>
        <p:nvSpPr>
          <p:cNvPr id="3" name="Content Placeholder 2"/>
          <p:cNvSpPr>
            <a:spLocks noGrp="1"/>
          </p:cNvSpPr>
          <p:nvPr>
            <p:ph idx="1"/>
          </p:nvPr>
        </p:nvSpPr>
        <p:spPr/>
        <p:txBody>
          <a:bodyPr>
            <a:normAutofit/>
          </a:bodyPr>
          <a:lstStyle/>
          <a:p>
            <a:pPr algn="ctr">
              <a:buNone/>
            </a:pPr>
            <a:r>
              <a:rPr lang="en-US" sz="4000" dirty="0" smtClean="0">
                <a:solidFill>
                  <a:srgbClr val="1F497D"/>
                </a:solidFill>
              </a:rPr>
              <a:t>Sticks and stones may break my bones, but words will never hurt me.</a:t>
            </a:r>
          </a:p>
          <a:p>
            <a:pPr algn="ctr">
              <a:buNone/>
            </a:pPr>
            <a:endParaRPr lang="en-US" sz="4000" dirty="0" smtClean="0">
              <a:solidFill>
                <a:srgbClr val="1F497D"/>
              </a:solidFill>
            </a:endParaRPr>
          </a:p>
          <a:p>
            <a:pPr algn="ctr">
              <a:buNone/>
            </a:pPr>
            <a:r>
              <a:rPr lang="en-US" sz="4000" dirty="0" smtClean="0">
                <a:solidFill>
                  <a:srgbClr val="1F497D"/>
                </a:solidFill>
              </a:rPr>
              <a:t>Do you agree or disagree with this statement?  Explain.    </a:t>
            </a:r>
          </a:p>
        </p:txBody>
      </p:sp>
    </p:spTree>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4" y="457200"/>
            <a:ext cx="8042276" cy="1336956"/>
          </a:xfrm>
        </p:spPr>
        <p:txBody>
          <a:bodyPr>
            <a:normAutofit/>
          </a:bodyPr>
          <a:lstStyle/>
          <a:p>
            <a:r>
              <a:rPr lang="en-US" sz="3200" dirty="0" smtClean="0">
                <a:solidFill>
                  <a:srgbClr val="1F497D"/>
                </a:solidFill>
              </a:rPr>
              <a:t>Describe how the following words or statements make you feel? </a:t>
            </a:r>
            <a:endParaRPr lang="en-US" sz="3200" dirty="0">
              <a:solidFill>
                <a:srgbClr val="1F497D"/>
              </a:solidFill>
            </a:endParaRPr>
          </a:p>
        </p:txBody>
      </p:sp>
      <p:sp>
        <p:nvSpPr>
          <p:cNvPr id="3" name="Text Placeholder 2"/>
          <p:cNvSpPr>
            <a:spLocks noGrp="1"/>
          </p:cNvSpPr>
          <p:nvPr>
            <p:ph type="body" idx="1"/>
          </p:nvPr>
        </p:nvSpPr>
        <p:spPr>
          <a:xfrm>
            <a:off x="549274" y="1794156"/>
            <a:ext cx="3840480" cy="409955"/>
          </a:xfrm>
        </p:spPr>
        <p:txBody>
          <a:bodyPr/>
          <a:lstStyle/>
          <a:p>
            <a:endParaRPr lang="en-US" b="0" dirty="0" smtClean="0">
              <a:solidFill>
                <a:srgbClr val="1F497D"/>
              </a:solidFill>
            </a:endParaRPr>
          </a:p>
          <a:p>
            <a:endParaRPr lang="en-US" dirty="0" smtClean="0">
              <a:solidFill>
                <a:srgbClr val="1F497D"/>
              </a:solidFill>
            </a:endParaRPr>
          </a:p>
        </p:txBody>
      </p:sp>
      <p:sp>
        <p:nvSpPr>
          <p:cNvPr id="4" name="Content Placeholder 3"/>
          <p:cNvSpPr>
            <a:spLocks noGrp="1"/>
          </p:cNvSpPr>
          <p:nvPr>
            <p:ph sz="half" idx="2"/>
          </p:nvPr>
        </p:nvSpPr>
        <p:spPr/>
        <p:txBody>
          <a:bodyPr>
            <a:normAutofit fontScale="92500" lnSpcReduction="20000"/>
          </a:bodyPr>
          <a:lstStyle/>
          <a:p>
            <a:pPr>
              <a:buNone/>
            </a:pPr>
            <a:endParaRPr lang="en-US" dirty="0" smtClean="0"/>
          </a:p>
          <a:p>
            <a:pPr>
              <a:buNone/>
            </a:pPr>
            <a:r>
              <a:rPr lang="en-US" sz="2162" dirty="0" smtClean="0">
                <a:solidFill>
                  <a:schemeClr val="accent2"/>
                </a:solidFill>
              </a:rPr>
              <a:t>Don’t sit with us at lunch.</a:t>
            </a:r>
          </a:p>
          <a:p>
            <a:pPr>
              <a:buNone/>
            </a:pPr>
            <a:endParaRPr lang="en-US" sz="2162" dirty="0" smtClean="0"/>
          </a:p>
          <a:p>
            <a:pPr>
              <a:buNone/>
            </a:pPr>
            <a:r>
              <a:rPr lang="en-US" sz="2162" dirty="0" smtClean="0">
                <a:solidFill>
                  <a:srgbClr val="1F497D"/>
                </a:solidFill>
              </a:rPr>
              <a:t>Great job! </a:t>
            </a:r>
          </a:p>
          <a:p>
            <a:pPr>
              <a:buNone/>
            </a:pPr>
            <a:endParaRPr lang="en-US" sz="2162" dirty="0" smtClean="0">
              <a:solidFill>
                <a:srgbClr val="1F497D"/>
              </a:solidFill>
            </a:endParaRPr>
          </a:p>
          <a:p>
            <a:pPr>
              <a:buNone/>
            </a:pPr>
            <a:r>
              <a:rPr lang="en-US" sz="2162" dirty="0" smtClean="0">
                <a:solidFill>
                  <a:srgbClr val="1F497D"/>
                </a:solidFill>
              </a:rPr>
              <a:t>Excellent! </a:t>
            </a:r>
          </a:p>
          <a:p>
            <a:pPr>
              <a:buNone/>
            </a:pPr>
            <a:endParaRPr lang="en-US" sz="2162" dirty="0" smtClean="0">
              <a:solidFill>
                <a:srgbClr val="1F497D"/>
              </a:solidFill>
            </a:endParaRPr>
          </a:p>
          <a:p>
            <a:pPr>
              <a:buNone/>
            </a:pPr>
            <a:r>
              <a:rPr lang="en-US" sz="2162" dirty="0" smtClean="0">
                <a:solidFill>
                  <a:srgbClr val="1F497D"/>
                </a:solidFill>
              </a:rPr>
              <a:t>You look funny.</a:t>
            </a:r>
          </a:p>
          <a:p>
            <a:pPr>
              <a:buNone/>
            </a:pPr>
            <a:endParaRPr lang="en-US" dirty="0">
              <a:solidFill>
                <a:srgbClr val="1F497D"/>
              </a:solidFill>
            </a:endParaRPr>
          </a:p>
        </p:txBody>
      </p:sp>
      <p:sp>
        <p:nvSpPr>
          <p:cNvPr id="5" name="Text Placeholder 4"/>
          <p:cNvSpPr>
            <a:spLocks noGrp="1"/>
          </p:cNvSpPr>
          <p:nvPr>
            <p:ph type="body" sz="quarter" idx="3"/>
          </p:nvPr>
        </p:nvSpPr>
        <p:spPr>
          <a:xfrm>
            <a:off x="838200" y="1757015"/>
            <a:ext cx="7753350" cy="894191"/>
          </a:xfrm>
        </p:spPr>
        <p:txBody>
          <a:bodyPr/>
          <a:lstStyle/>
          <a:p>
            <a:pPr algn="l"/>
            <a:r>
              <a:rPr lang="en-US" b="0" dirty="0" smtClean="0">
                <a:solidFill>
                  <a:srgbClr val="1F497D"/>
                </a:solidFill>
              </a:rPr>
              <a:t>Be sure to think about how </a:t>
            </a:r>
            <a:r>
              <a:rPr lang="en-US" dirty="0" smtClean="0">
                <a:solidFill>
                  <a:srgbClr val="1F497D"/>
                </a:solidFill>
              </a:rPr>
              <a:t>YOU would feel if these words or statements were being said to YOU. </a:t>
            </a:r>
            <a:r>
              <a:rPr lang="en-US" b="0" dirty="0" smtClean="0">
                <a:solidFill>
                  <a:srgbClr val="1F497D"/>
                </a:solidFill>
              </a:rPr>
              <a:t> </a:t>
            </a:r>
            <a:endParaRPr lang="en-US" b="0" dirty="0">
              <a:solidFill>
                <a:srgbClr val="1F497D"/>
              </a:solidFill>
            </a:endParaRPr>
          </a:p>
        </p:txBody>
      </p:sp>
      <p:sp>
        <p:nvSpPr>
          <p:cNvPr id="6" name="Content Placeholder 5"/>
          <p:cNvSpPr>
            <a:spLocks noGrp="1"/>
          </p:cNvSpPr>
          <p:nvPr>
            <p:ph sz="quarter" idx="4"/>
          </p:nvPr>
        </p:nvSpPr>
        <p:spPr/>
        <p:txBody>
          <a:bodyPr>
            <a:normAutofit fontScale="92500" lnSpcReduction="20000"/>
          </a:bodyPr>
          <a:lstStyle/>
          <a:p>
            <a:pPr>
              <a:buNone/>
            </a:pPr>
            <a:endParaRPr lang="en-US" dirty="0" smtClean="0"/>
          </a:p>
          <a:p>
            <a:pPr>
              <a:buNone/>
            </a:pPr>
            <a:r>
              <a:rPr lang="en-US" sz="2162" dirty="0" smtClean="0">
                <a:solidFill>
                  <a:srgbClr val="1F497D"/>
                </a:solidFill>
              </a:rPr>
              <a:t>You did it! </a:t>
            </a:r>
          </a:p>
          <a:p>
            <a:pPr>
              <a:buNone/>
            </a:pPr>
            <a:endParaRPr lang="en-US" sz="2162" dirty="0" smtClean="0"/>
          </a:p>
          <a:p>
            <a:pPr>
              <a:buNone/>
            </a:pPr>
            <a:r>
              <a:rPr lang="en-US" sz="2162" dirty="0" smtClean="0">
                <a:solidFill>
                  <a:srgbClr val="1F497D"/>
                </a:solidFill>
              </a:rPr>
              <a:t>Nobody likes you.</a:t>
            </a:r>
          </a:p>
          <a:p>
            <a:pPr>
              <a:buNone/>
            </a:pPr>
            <a:endParaRPr lang="en-US" sz="2162" dirty="0" smtClean="0"/>
          </a:p>
          <a:p>
            <a:pPr>
              <a:buNone/>
            </a:pPr>
            <a:r>
              <a:rPr lang="en-US" sz="2162" dirty="0" smtClean="0">
                <a:solidFill>
                  <a:srgbClr val="1F497D"/>
                </a:solidFill>
              </a:rPr>
              <a:t>You are smart! </a:t>
            </a:r>
          </a:p>
          <a:p>
            <a:pPr>
              <a:buNone/>
            </a:pPr>
            <a:endParaRPr lang="en-US" sz="2162" dirty="0" smtClean="0">
              <a:solidFill>
                <a:srgbClr val="1F497D"/>
              </a:solidFill>
            </a:endParaRPr>
          </a:p>
          <a:p>
            <a:pPr>
              <a:buNone/>
            </a:pPr>
            <a:r>
              <a:rPr lang="en-US" sz="2162" dirty="0" smtClean="0">
                <a:solidFill>
                  <a:srgbClr val="1F497D"/>
                </a:solidFill>
              </a:rPr>
              <a:t>You have no friends.</a:t>
            </a:r>
          </a:p>
          <a:p>
            <a:pPr>
              <a:buNone/>
            </a:pPr>
            <a:endParaRPr lang="en-US" dirty="0">
              <a:solidFill>
                <a:srgbClr val="1F497D"/>
              </a:solidFill>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Which of the words on the previous slide do you think would be used for cyber bullying? </a:t>
            </a:r>
            <a:endParaRPr lang="en-US" dirty="0"/>
          </a:p>
        </p:txBody>
      </p:sp>
      <p:sp>
        <p:nvSpPr>
          <p:cNvPr id="9" name="Text Placeholder 8"/>
          <p:cNvSpPr>
            <a:spLocks noGrp="1"/>
          </p:cNvSpPr>
          <p:nvPr>
            <p:ph type="body" idx="1"/>
          </p:nvPr>
        </p:nvSpPr>
        <p:spPr/>
        <p:txBody>
          <a:bodyPr>
            <a:normAutofit/>
          </a:bodyPr>
          <a:lstStyle/>
          <a:p>
            <a:r>
              <a:rPr lang="en-US" sz="4800" dirty="0" smtClean="0">
                <a:solidFill>
                  <a:schemeClr val="accent1"/>
                </a:solidFill>
              </a:rPr>
              <a:t>Why? </a:t>
            </a:r>
            <a:endParaRPr lang="en-US" sz="4800" dirty="0">
              <a:solidFill>
                <a:schemeClr val="accent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4" y="776054"/>
            <a:ext cx="8042276" cy="1336956"/>
          </a:xfrm>
        </p:spPr>
        <p:txBody>
          <a:bodyPr>
            <a:normAutofit fontScale="90000"/>
          </a:bodyPr>
          <a:lstStyle/>
          <a:p>
            <a:r>
              <a:rPr lang="en-US" dirty="0" smtClean="0">
                <a:solidFill>
                  <a:srgbClr val="1F497D"/>
                </a:solidFill>
              </a:rPr>
              <a:t>Raise your hand if you own or have access to any of the following:</a:t>
            </a:r>
            <a:endParaRPr lang="en-US" dirty="0">
              <a:solidFill>
                <a:srgbClr val="1F497D"/>
              </a:solidFill>
            </a:endParaRPr>
          </a:p>
        </p:txBody>
      </p:sp>
      <p:sp>
        <p:nvSpPr>
          <p:cNvPr id="3" name="Text Placeholder 2"/>
          <p:cNvSpPr>
            <a:spLocks noGrp="1"/>
          </p:cNvSpPr>
          <p:nvPr>
            <p:ph type="body" idx="1"/>
          </p:nvPr>
        </p:nvSpPr>
        <p:spPr>
          <a:xfrm>
            <a:off x="1752600" y="5192713"/>
            <a:ext cx="3840480" cy="750887"/>
          </a:xfrm>
        </p:spPr>
        <p:txBody>
          <a:bodyPr/>
          <a:lstStyle/>
          <a:p>
            <a:endParaRPr lang="en-US" b="0" dirty="0">
              <a:solidFill>
                <a:srgbClr val="1F497D"/>
              </a:solidFill>
            </a:endParaRPr>
          </a:p>
        </p:txBody>
      </p:sp>
      <p:sp>
        <p:nvSpPr>
          <p:cNvPr id="4" name="Content Placeholder 3"/>
          <p:cNvSpPr>
            <a:spLocks noGrp="1"/>
          </p:cNvSpPr>
          <p:nvPr>
            <p:ph sz="half" idx="2"/>
          </p:nvPr>
        </p:nvSpPr>
        <p:spPr/>
        <p:txBody>
          <a:bodyPr/>
          <a:lstStyle/>
          <a:p>
            <a:pPr>
              <a:buNone/>
            </a:pPr>
            <a:endParaRPr lang="en-US" dirty="0" smtClean="0"/>
          </a:p>
          <a:p>
            <a:pPr>
              <a:buNone/>
            </a:pPr>
            <a:r>
              <a:rPr lang="en-US" dirty="0" smtClean="0">
                <a:solidFill>
                  <a:srgbClr val="1F497D"/>
                </a:solidFill>
              </a:rPr>
              <a:t>Cell phone </a:t>
            </a:r>
          </a:p>
          <a:p>
            <a:pPr>
              <a:buNone/>
            </a:pPr>
            <a:endParaRPr lang="en-US" dirty="0" smtClean="0"/>
          </a:p>
          <a:p>
            <a:pPr>
              <a:buNone/>
            </a:pPr>
            <a:r>
              <a:rPr lang="en-US" dirty="0" err="1" smtClean="0">
                <a:solidFill>
                  <a:srgbClr val="1F497D"/>
                </a:solidFill>
              </a:rPr>
              <a:t>Ipad</a:t>
            </a:r>
            <a:r>
              <a:rPr lang="en-US" dirty="0" smtClean="0"/>
              <a:t> </a:t>
            </a:r>
            <a:endParaRPr lang="en-US" dirty="0"/>
          </a:p>
        </p:txBody>
      </p:sp>
      <p:sp>
        <p:nvSpPr>
          <p:cNvPr id="5" name="Text Placeholder 4"/>
          <p:cNvSpPr>
            <a:spLocks noGrp="1"/>
          </p:cNvSpPr>
          <p:nvPr>
            <p:ph type="body" sz="quarter" idx="3"/>
          </p:nvPr>
        </p:nvSpPr>
        <p:spPr/>
        <p:txBody>
          <a:bodyPr/>
          <a:lstStyle/>
          <a:p>
            <a:r>
              <a:rPr lang="en-US" dirty="0" smtClean="0"/>
              <a:t> </a:t>
            </a:r>
            <a:endParaRPr lang="en-US" dirty="0"/>
          </a:p>
        </p:txBody>
      </p:sp>
      <p:sp>
        <p:nvSpPr>
          <p:cNvPr id="6" name="Content Placeholder 5"/>
          <p:cNvSpPr>
            <a:spLocks noGrp="1"/>
          </p:cNvSpPr>
          <p:nvPr>
            <p:ph sz="quarter" idx="4"/>
          </p:nvPr>
        </p:nvSpPr>
        <p:spPr/>
        <p:txBody>
          <a:bodyPr/>
          <a:lstStyle/>
          <a:p>
            <a:pPr>
              <a:buNone/>
            </a:pPr>
            <a:endParaRPr lang="en-US" dirty="0" smtClean="0"/>
          </a:p>
          <a:p>
            <a:pPr>
              <a:buNone/>
            </a:pPr>
            <a:r>
              <a:rPr lang="en-US" dirty="0" smtClean="0">
                <a:solidFill>
                  <a:srgbClr val="1F497D"/>
                </a:solidFill>
              </a:rPr>
              <a:t>Laptop</a:t>
            </a:r>
            <a:endParaRPr lang="en-US" dirty="0" smtClean="0"/>
          </a:p>
          <a:p>
            <a:pPr>
              <a:buNone/>
            </a:pPr>
            <a:endParaRPr lang="en-US" dirty="0" smtClean="0">
              <a:solidFill>
                <a:srgbClr val="1F497D"/>
              </a:solidFill>
            </a:endParaRPr>
          </a:p>
          <a:p>
            <a:pPr>
              <a:buNone/>
            </a:pPr>
            <a:r>
              <a:rPr lang="en-US" dirty="0" smtClean="0">
                <a:solidFill>
                  <a:srgbClr val="1F497D"/>
                </a:solidFill>
              </a:rPr>
              <a:t>Desktop</a:t>
            </a:r>
            <a:r>
              <a:rPr lang="en-US" dirty="0" smtClean="0"/>
              <a:t> </a:t>
            </a:r>
            <a:endParaRPr lang="en-US" dirty="0"/>
          </a:p>
        </p:txBody>
      </p:sp>
      <p:pic>
        <p:nvPicPr>
          <p:cNvPr id="7" name="Picture 6"/>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2362200" y="4724400"/>
            <a:ext cx="2667000" cy="1689100"/>
          </a:xfrm>
          <a:prstGeom prst="rect">
            <a:avLst/>
          </a:prstGeom>
        </p:spPr>
      </p:pic>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295400"/>
            <a:ext cx="8042276" cy="1336956"/>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a:solidFill>
                  <a:srgbClr val="1F497D"/>
                </a:solidFill>
              </a:rPr>
              <a:t/>
            </a:r>
            <a:br>
              <a:rPr lang="en-US" dirty="0">
                <a:solidFill>
                  <a:srgbClr val="1F497D"/>
                </a:solidFill>
              </a:rPr>
            </a:br>
            <a:r>
              <a:rPr lang="en-US" dirty="0" smtClean="0">
                <a:solidFill>
                  <a:srgbClr val="1F497D"/>
                </a:solidFill>
              </a:rPr>
              <a:t>If you answered yes, chances are you have been exposed to cyber bullying in some way or another.  </a:t>
            </a:r>
            <a:endParaRPr lang="en-US" dirty="0">
              <a:solidFill>
                <a:srgbClr val="1F497D"/>
              </a:solidFill>
            </a:endParaRPr>
          </a:p>
        </p:txBody>
      </p:sp>
      <p:pic>
        <p:nvPicPr>
          <p:cNvPr id="3" name="Picture 2"/>
          <p:cNvPicPr>
            <a:picLocks noChangeAspect="1"/>
          </p:cNvPicPr>
          <p:nvPr/>
        </p:nvPicPr>
        <p:blipFill>
          <a:blip r:embed="rId2"/>
          <a:stretch>
            <a:fillRect/>
          </a:stretch>
        </p:blipFill>
        <p:spPr>
          <a:xfrm>
            <a:off x="3276600" y="2895600"/>
            <a:ext cx="2895600" cy="1906270"/>
          </a:xfrm>
          <a:prstGeom prst="rect">
            <a:avLst/>
          </a:prstGeom>
        </p:spPr>
      </p:pic>
      <p:sp>
        <p:nvSpPr>
          <p:cNvPr id="4" name="Rectangle 3"/>
          <p:cNvSpPr/>
          <p:nvPr/>
        </p:nvSpPr>
        <p:spPr>
          <a:xfrm>
            <a:off x="152400" y="5411450"/>
            <a:ext cx="8839200" cy="954107"/>
          </a:xfrm>
          <a:prstGeom prst="rect">
            <a:avLst/>
          </a:prstGeom>
        </p:spPr>
        <p:txBody>
          <a:bodyPr wrap="square">
            <a:spAutoFit/>
          </a:bodyPr>
          <a:lstStyle/>
          <a:p>
            <a:pPr algn="ctr"/>
            <a:r>
              <a:rPr lang="en-US" sz="2800" dirty="0" smtClean="0">
                <a:solidFill>
                  <a:srgbClr val="1F497D"/>
                </a:solidFill>
                <a:ea typeface="+mj-ea"/>
                <a:cs typeface="+mj-cs"/>
              </a:rPr>
              <a:t>Think-Pair-Share:</a:t>
            </a:r>
          </a:p>
          <a:p>
            <a:pPr algn="ctr"/>
            <a:r>
              <a:rPr lang="en-US" sz="2800" dirty="0" smtClean="0">
                <a:solidFill>
                  <a:srgbClr val="1F497D"/>
                </a:solidFill>
                <a:ea typeface="+mj-ea"/>
                <a:cs typeface="+mj-cs"/>
              </a:rPr>
              <a:t>What </a:t>
            </a:r>
            <a:r>
              <a:rPr lang="en-US" sz="2800" dirty="0">
                <a:solidFill>
                  <a:srgbClr val="1F497D"/>
                </a:solidFill>
                <a:ea typeface="+mj-ea"/>
                <a:cs typeface="+mj-cs"/>
              </a:rPr>
              <a:t>do you think cyber bullying means? </a:t>
            </a:r>
            <a:endParaRPr lang="en-US" sz="2800"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1F497D"/>
                </a:solidFill>
              </a:rPr>
              <a:t>The definition states…</a:t>
            </a:r>
            <a:endParaRPr lang="en-US" dirty="0">
              <a:solidFill>
                <a:srgbClr val="1F497D"/>
              </a:solidFill>
            </a:endParaRPr>
          </a:p>
        </p:txBody>
      </p:sp>
      <p:sp>
        <p:nvSpPr>
          <p:cNvPr id="3" name="Content Placeholder 2"/>
          <p:cNvSpPr>
            <a:spLocks noGrp="1"/>
          </p:cNvSpPr>
          <p:nvPr>
            <p:ph idx="1"/>
          </p:nvPr>
        </p:nvSpPr>
        <p:spPr/>
        <p:txBody>
          <a:bodyPr>
            <a:normAutofit/>
          </a:bodyPr>
          <a:lstStyle/>
          <a:p>
            <a:pPr algn="ctr">
              <a:buNone/>
            </a:pPr>
            <a:r>
              <a:rPr lang="en-US" sz="3600" dirty="0" smtClean="0">
                <a:solidFill>
                  <a:srgbClr val="1F497D"/>
                </a:solidFill>
              </a:rPr>
              <a:t>Cyber bullying is when you threaten, harass, embarrass or harm somebody by sending hurtful messages, pictures, or information using the internet on computers or cell phones.   </a:t>
            </a:r>
            <a:endParaRPr lang="en-US" sz="3600" dirty="0">
              <a:solidFill>
                <a:srgbClr val="1F497D"/>
              </a:solidFill>
            </a:endParaRPr>
          </a:p>
        </p:txBody>
      </p:sp>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Why do you think cyber bullying is so easy to do?</a:t>
            </a:r>
            <a:endParaRPr lang="en-US" sz="3600" dirty="0"/>
          </a:p>
        </p:txBody>
      </p:sp>
      <p:sp>
        <p:nvSpPr>
          <p:cNvPr id="3" name="Content Placeholder 2"/>
          <p:cNvSpPr>
            <a:spLocks noGrp="1"/>
          </p:cNvSpPr>
          <p:nvPr>
            <p:ph idx="1"/>
          </p:nvPr>
        </p:nvSpPr>
        <p:spPr/>
        <p:txBody>
          <a:bodyPr/>
          <a:lstStyle/>
          <a:p>
            <a:pPr>
              <a:buNone/>
            </a:pPr>
            <a:r>
              <a:rPr lang="en-US" dirty="0" smtClean="0">
                <a:solidFill>
                  <a:schemeClr val="accent1"/>
                </a:solidFill>
              </a:rPr>
              <a:t>Let’s list some reasons: </a:t>
            </a:r>
            <a:endParaRPr lang="en-US" dirty="0">
              <a:solidFill>
                <a:schemeClr val="accent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143500"/>
            <a:ext cx="8229600" cy="1143000"/>
          </a:xfrm>
        </p:spPr>
        <p:txBody>
          <a:bodyPr>
            <a:normAutofit fontScale="90000"/>
          </a:bodyPr>
          <a:lstStyle/>
          <a:p>
            <a:r>
              <a:rPr lang="en-US" sz="2667" dirty="0" smtClean="0">
                <a:solidFill>
                  <a:srgbClr val="1F497D"/>
                </a:solidFill>
              </a:rPr>
              <a:t/>
            </a:r>
            <a:br>
              <a:rPr lang="en-US" sz="2667" dirty="0" smtClean="0">
                <a:solidFill>
                  <a:srgbClr val="1F497D"/>
                </a:solidFill>
              </a:rPr>
            </a:br>
            <a:r>
              <a:rPr lang="en-US" sz="2667" dirty="0" smtClean="0">
                <a:solidFill>
                  <a:srgbClr val="1F497D"/>
                </a:solidFill>
              </a:rPr>
              <a:t/>
            </a:r>
            <a:br>
              <a:rPr lang="en-US" sz="2667" dirty="0" smtClean="0">
                <a:solidFill>
                  <a:srgbClr val="1F497D"/>
                </a:solidFill>
              </a:rPr>
            </a:br>
            <a:r>
              <a:rPr lang="en-US" sz="2667" dirty="0" smtClean="0">
                <a:solidFill>
                  <a:srgbClr val="1F497D"/>
                </a:solidFill>
              </a:rPr>
              <a:t/>
            </a:r>
            <a:br>
              <a:rPr lang="en-US" sz="2667" dirty="0" smtClean="0">
                <a:solidFill>
                  <a:srgbClr val="1F497D"/>
                </a:solidFill>
              </a:rPr>
            </a:br>
            <a:r>
              <a:rPr lang="en-US" sz="2667" dirty="0" smtClean="0">
                <a:solidFill>
                  <a:srgbClr val="1F497D"/>
                </a:solidFill>
              </a:rPr>
              <a:t/>
            </a:r>
            <a:br>
              <a:rPr lang="en-US" sz="2667" dirty="0" smtClean="0">
                <a:solidFill>
                  <a:srgbClr val="1F497D"/>
                </a:solidFill>
              </a:rPr>
            </a:br>
            <a:r>
              <a:rPr lang="en-US" sz="2667" dirty="0" smtClean="0">
                <a:solidFill>
                  <a:srgbClr val="1F497D"/>
                </a:solidFill>
              </a:rPr>
              <a:t/>
            </a:r>
            <a:br>
              <a:rPr lang="en-US" sz="2667" dirty="0" smtClean="0">
                <a:solidFill>
                  <a:srgbClr val="1F497D"/>
                </a:solidFill>
              </a:rPr>
            </a:br>
            <a:r>
              <a:rPr lang="en-US" sz="2667" dirty="0" smtClean="0">
                <a:solidFill>
                  <a:srgbClr val="1F497D"/>
                </a:solidFill>
              </a:rPr>
              <a:t/>
            </a:r>
            <a:br>
              <a:rPr lang="en-US" sz="2667" dirty="0" smtClean="0">
                <a:solidFill>
                  <a:srgbClr val="1F497D"/>
                </a:solidFill>
              </a:rPr>
            </a:br>
            <a:r>
              <a:rPr lang="en-US" sz="2667" dirty="0" smtClean="0">
                <a:solidFill>
                  <a:srgbClr val="1F497D"/>
                </a:solidFill>
              </a:rPr>
              <a:t/>
            </a:r>
            <a:br>
              <a:rPr lang="en-US" sz="2667" dirty="0" smtClean="0">
                <a:solidFill>
                  <a:srgbClr val="1F497D"/>
                </a:solidFill>
              </a:rPr>
            </a:br>
            <a:r>
              <a:rPr lang="en-US" sz="2667" dirty="0" smtClean="0">
                <a:solidFill>
                  <a:srgbClr val="1F497D"/>
                </a:solidFill>
              </a:rPr>
              <a:t/>
            </a:r>
            <a:br>
              <a:rPr lang="en-US" sz="2667" dirty="0" smtClean="0">
                <a:solidFill>
                  <a:srgbClr val="1F497D"/>
                </a:solidFill>
              </a:rPr>
            </a:br>
            <a:r>
              <a:rPr lang="en-US" sz="2667" dirty="0" smtClean="0">
                <a:solidFill>
                  <a:srgbClr val="1F497D"/>
                </a:solidFill>
              </a:rPr>
              <a:t/>
            </a:r>
            <a:br>
              <a:rPr lang="en-US" sz="2667" dirty="0" smtClean="0">
                <a:solidFill>
                  <a:srgbClr val="1F497D"/>
                </a:solidFill>
              </a:rPr>
            </a:br>
            <a:r>
              <a:rPr lang="en-US" sz="2667" dirty="0" smtClean="0">
                <a:solidFill>
                  <a:srgbClr val="1F497D"/>
                </a:solidFill>
              </a:rPr>
              <a:t/>
            </a:r>
            <a:br>
              <a:rPr lang="en-US" sz="2667" dirty="0" smtClean="0">
                <a:solidFill>
                  <a:srgbClr val="1F497D"/>
                </a:solidFill>
              </a:rPr>
            </a:br>
            <a:r>
              <a:rPr lang="en-US" sz="2667" dirty="0" smtClean="0">
                <a:solidFill>
                  <a:srgbClr val="1F497D"/>
                </a:solidFill>
              </a:rPr>
              <a:t/>
            </a:r>
            <a:br>
              <a:rPr lang="en-US" sz="2667" dirty="0" smtClean="0">
                <a:solidFill>
                  <a:srgbClr val="1F497D"/>
                </a:solidFill>
              </a:rPr>
            </a:br>
            <a:r>
              <a:rPr lang="en-US" sz="2667" dirty="0" smtClean="0">
                <a:solidFill>
                  <a:srgbClr val="1F497D"/>
                </a:solidFill>
              </a:rPr>
              <a:t/>
            </a:r>
            <a:br>
              <a:rPr lang="en-US" sz="2667" dirty="0" smtClean="0">
                <a:solidFill>
                  <a:srgbClr val="1F497D"/>
                </a:solidFill>
              </a:rPr>
            </a:br>
            <a:r>
              <a:rPr lang="en-US" sz="2667" dirty="0" smtClean="0">
                <a:solidFill>
                  <a:srgbClr val="1F497D"/>
                </a:solidFill>
              </a:rPr>
              <a:t/>
            </a:r>
            <a:br>
              <a:rPr lang="en-US" sz="2667" dirty="0" smtClean="0">
                <a:solidFill>
                  <a:srgbClr val="1F497D"/>
                </a:solidFill>
              </a:rPr>
            </a:br>
            <a:r>
              <a:rPr lang="en-US" sz="2667" dirty="0" smtClean="0">
                <a:solidFill>
                  <a:srgbClr val="1F497D"/>
                </a:solidFill>
              </a:rPr>
              <a:t/>
            </a:r>
            <a:br>
              <a:rPr lang="en-US" sz="2667" dirty="0" smtClean="0">
                <a:solidFill>
                  <a:srgbClr val="1F497D"/>
                </a:solidFill>
              </a:rPr>
            </a:br>
            <a:r>
              <a:rPr lang="en-US" sz="2667" dirty="0" smtClean="0">
                <a:solidFill>
                  <a:srgbClr val="1F497D"/>
                </a:solidFill>
              </a:rPr>
              <a:t> </a:t>
            </a:r>
            <a:br>
              <a:rPr lang="en-US" sz="2667" dirty="0" smtClean="0">
                <a:solidFill>
                  <a:srgbClr val="1F497D"/>
                </a:solidFill>
              </a:rPr>
            </a:br>
            <a:r>
              <a:rPr lang="en-US" sz="2667" dirty="0" smtClean="0">
                <a:solidFill>
                  <a:srgbClr val="1F497D"/>
                </a:solidFill>
              </a:rPr>
              <a:t/>
            </a:r>
            <a:br>
              <a:rPr lang="en-US" sz="2667" dirty="0" smtClean="0">
                <a:solidFill>
                  <a:srgbClr val="1F497D"/>
                </a:solidFill>
              </a:rPr>
            </a:br>
            <a:r>
              <a:rPr lang="en-US" sz="4889" dirty="0" smtClean="0">
                <a:solidFill>
                  <a:srgbClr val="1F497D"/>
                </a:solidFill>
              </a:rPr>
              <a:t>Define the problem. </a:t>
            </a:r>
            <a:r>
              <a:rPr lang="en-US" sz="2800" dirty="0" smtClean="0">
                <a:solidFill>
                  <a:srgbClr val="1F497D"/>
                </a:solidFill>
              </a:rPr>
              <a:t/>
            </a:r>
            <a:br>
              <a:rPr lang="en-US" sz="2800" dirty="0" smtClean="0">
                <a:solidFill>
                  <a:srgbClr val="1F497D"/>
                </a:solidFill>
              </a:rPr>
            </a:br>
            <a:r>
              <a:rPr lang="en-US" sz="2667" dirty="0" smtClean="0">
                <a:solidFill>
                  <a:srgbClr val="1F497D"/>
                </a:solidFill>
              </a:rPr>
              <a:t/>
            </a:r>
            <a:br>
              <a:rPr lang="en-US" sz="2667" dirty="0" smtClean="0">
                <a:solidFill>
                  <a:srgbClr val="1F497D"/>
                </a:solidFill>
              </a:rPr>
            </a:br>
            <a:r>
              <a:rPr lang="en-US" sz="2667" dirty="0" smtClean="0">
                <a:solidFill>
                  <a:srgbClr val="1F497D"/>
                </a:solidFill>
              </a:rPr>
              <a:t>With a partner, list specific places where cyber bullying happens.  </a:t>
            </a:r>
            <a:br>
              <a:rPr lang="en-US" sz="2667" dirty="0" smtClean="0">
                <a:solidFill>
                  <a:srgbClr val="1F497D"/>
                </a:solidFill>
              </a:rPr>
            </a:br>
            <a:r>
              <a:rPr lang="en-US" sz="2667" dirty="0" smtClean="0">
                <a:solidFill>
                  <a:srgbClr val="1F497D"/>
                </a:solidFill>
              </a:rPr>
              <a:t>Think back to the word activity, and list effects of cyber bullying on the person who is being “bullied.” </a:t>
            </a:r>
            <a:br>
              <a:rPr lang="en-US" sz="2667" dirty="0" smtClean="0">
                <a:solidFill>
                  <a:srgbClr val="1F497D"/>
                </a:solidFill>
              </a:rPr>
            </a:br>
            <a:r>
              <a:rPr lang="en-US" sz="2667" dirty="0" smtClean="0">
                <a:solidFill>
                  <a:srgbClr val="1F497D"/>
                </a:solidFill>
              </a:rPr>
              <a:t/>
            </a:r>
            <a:br>
              <a:rPr lang="en-US" sz="2667" dirty="0" smtClean="0">
                <a:solidFill>
                  <a:srgbClr val="1F497D"/>
                </a:solidFill>
              </a:rPr>
            </a:br>
            <a:r>
              <a:rPr lang="en-US" sz="2800" dirty="0" smtClean="0">
                <a:solidFill>
                  <a:srgbClr val="1F497D"/>
                </a:solidFill>
              </a:rPr>
              <a:t>Now, fill in this </a:t>
            </a:r>
            <a:r>
              <a:rPr lang="en-US" sz="2800" dirty="0" smtClean="0">
                <a:solidFill>
                  <a:srgbClr val="1F497D"/>
                </a:solidFill>
                <a:hlinkClick r:id="rId2"/>
              </a:rPr>
              <a:t>worksheet</a:t>
            </a:r>
            <a:r>
              <a:rPr lang="en-US" sz="2800" dirty="0" smtClean="0">
                <a:solidFill>
                  <a:srgbClr val="1F497D"/>
                </a:solidFill>
              </a:rPr>
              <a:t> using what we just discussed. </a:t>
            </a:r>
            <a:r>
              <a:rPr lang="en-US" dirty="0" smtClean="0">
                <a:solidFill>
                  <a:srgbClr val="1F497D"/>
                </a:solidFill>
              </a:rPr>
              <a:t/>
            </a:r>
            <a:br>
              <a:rPr lang="en-US" dirty="0" smtClean="0">
                <a:solidFill>
                  <a:srgbClr val="1F497D"/>
                </a:solidFill>
              </a:rPr>
            </a:br>
            <a:r>
              <a:rPr lang="en-US" dirty="0" smtClean="0">
                <a:solidFill>
                  <a:srgbClr val="1F497D"/>
                </a:solidFill>
              </a:rPr>
              <a:t/>
            </a:r>
            <a:br>
              <a:rPr lang="en-US" dirty="0" smtClean="0">
                <a:solidFill>
                  <a:srgbClr val="1F497D"/>
                </a:solidFill>
              </a:rPr>
            </a:br>
            <a:r>
              <a:rPr lang="en-US" dirty="0" smtClean="0">
                <a:solidFill>
                  <a:srgbClr val="1F497D"/>
                </a:solidFill>
              </a:rPr>
              <a:t>   </a:t>
            </a:r>
            <a:br>
              <a:rPr lang="en-US" dirty="0" smtClean="0">
                <a:solidFill>
                  <a:srgbClr val="1F497D"/>
                </a:solidFill>
              </a:rPr>
            </a:br>
            <a:r>
              <a:rPr lang="en-US" sz="3111" dirty="0" smtClean="0">
                <a:solidFill>
                  <a:srgbClr val="1F497D"/>
                </a:solidFill>
              </a:rPr>
              <a:t>Be prepared to share your answers. </a:t>
            </a:r>
            <a:r>
              <a:rPr lang="en-US" dirty="0" smtClean="0">
                <a:solidFill>
                  <a:srgbClr val="1F497D"/>
                </a:solidFill>
              </a:rPr>
              <a:t/>
            </a:r>
            <a:br>
              <a:rPr lang="en-US" dirty="0" smtClean="0">
                <a:solidFill>
                  <a:srgbClr val="1F497D"/>
                </a:solidFill>
              </a:rPr>
            </a:br>
            <a:endParaRPr lang="en-US" sz="3111" dirty="0">
              <a:solidFill>
                <a:srgbClr val="1F497D"/>
              </a:solidFill>
            </a:endParaRPr>
          </a:p>
        </p:txBody>
      </p:sp>
    </p:spTree>
  </p:cSld>
  <p:clrMapOvr>
    <a:masterClrMapping/>
  </p:clrMapOvr>
  <p:transition>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321</TotalTime>
  <Words>270</Words>
  <Application>Microsoft Office PowerPoint</Application>
  <PresentationFormat>On-screen Show (4:3)</PresentationFormat>
  <Paragraphs>60</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News Gothic MT</vt:lpstr>
      <vt:lpstr>Wingdings 2</vt:lpstr>
      <vt:lpstr>Breeze</vt:lpstr>
      <vt:lpstr>Cyber bullying... Screen time should never be mean time   </vt:lpstr>
      <vt:lpstr>Have you ever heard this? </vt:lpstr>
      <vt:lpstr>Describe how the following words or statements make you feel? </vt:lpstr>
      <vt:lpstr>Which of the words on the previous slide do you think would be used for cyber bullying? </vt:lpstr>
      <vt:lpstr>Raise your hand if you own or have access to any of the following:</vt:lpstr>
      <vt:lpstr>    If you answered yes, chances are you have been exposed to cyber bullying in some way or another.  </vt:lpstr>
      <vt:lpstr>The definition states…</vt:lpstr>
      <vt:lpstr>Why do you think cyber bullying is so easy to do?</vt:lpstr>
      <vt:lpstr>                 Define the problem.   With a partner, list specific places where cyber bullying happens.   Think back to the word activity, and list effects of cyber bullying on the person who is being “bullied.”   Now, fill in this worksheet using what we just discussed.       Be prepared to share your answers.  </vt:lpstr>
      <vt:lpstr>  Gather the evidence</vt:lpstr>
      <vt:lpstr>Using Public Policy Analysis to solve problems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bullying... Screen time should not be mean time</dc:title>
  <dc:creator>04</dc:creator>
  <cp:lastModifiedBy>Joseph Montecalvo</cp:lastModifiedBy>
  <cp:revision>27</cp:revision>
  <dcterms:created xsi:type="dcterms:W3CDTF">2013-09-03T00:30:24Z</dcterms:created>
  <dcterms:modified xsi:type="dcterms:W3CDTF">2013-09-09T15:18:30Z</dcterms:modified>
</cp:coreProperties>
</file>