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2" r:id="rId4"/>
    <p:sldId id="259" r:id="rId5"/>
    <p:sldId id="276" r:id="rId6"/>
    <p:sldId id="260" r:id="rId7"/>
    <p:sldId id="277" r:id="rId8"/>
    <p:sldId id="261" r:id="rId9"/>
    <p:sldId id="283" r:id="rId10"/>
    <p:sldId id="284" r:id="rId11"/>
    <p:sldId id="285" r:id="rId12"/>
    <p:sldId id="286" r:id="rId13"/>
    <p:sldId id="287" r:id="rId14"/>
    <p:sldId id="289" r:id="rId15"/>
    <p:sldId id="288" r:id="rId16"/>
    <p:sldId id="290" r:id="rId17"/>
    <p:sldId id="291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p14="http://schemas.microsoft.com/office/powerpoint/2010/main" xmlns="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1" autoAdjust="0"/>
  </p:normalViewPr>
  <p:slideViewPr>
    <p:cSldViewPr>
      <p:cViewPr>
        <p:scale>
          <a:sx n="103" d="100"/>
          <a:sy n="103" d="100"/>
        </p:scale>
        <p:origin x="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AF3A3-2425-4D07-9C7E-232D9E8F9C06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0DAE7-1614-48AC-817E-408DA2AE5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23197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0DAE7-1614-48AC-817E-408DA2AE5D4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0DAE7-1614-48AC-817E-408DA2AE5D4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48DE-1CDB-4332-B9E0-77476CBFB5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49B-C5D0-4717-9D47-2942AD69C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48DE-1CDB-4332-B9E0-77476CBFB5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49B-C5D0-4717-9D47-2942AD69C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48DE-1CDB-4332-B9E0-77476CBFB5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49B-C5D0-4717-9D47-2942AD69C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48DE-1CDB-4332-B9E0-77476CBFB5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49B-C5D0-4717-9D47-2942AD69C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48DE-1CDB-4332-B9E0-77476CBFB5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49B-C5D0-4717-9D47-2942AD69C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48DE-1CDB-4332-B9E0-77476CBFB5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49B-C5D0-4717-9D47-2942AD69C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48DE-1CDB-4332-B9E0-77476CBFB5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49B-C5D0-4717-9D47-2942AD69C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48DE-1CDB-4332-B9E0-77476CBFB5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49B-C5D0-4717-9D47-2942AD69C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48DE-1CDB-4332-B9E0-77476CBFB5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49B-C5D0-4717-9D47-2942AD69C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48DE-1CDB-4332-B9E0-77476CBFB5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49B-C5D0-4717-9D47-2942AD69C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48DE-1CDB-4332-B9E0-77476CBFB5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68949B-C5D0-4717-9D47-2942AD69C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1B48DE-1CDB-4332-B9E0-77476CBFB5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68949B-C5D0-4717-9D47-2942AD69C44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s/worksheet3.htm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s/worksheet4.html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2.maxwell.syr.edu/plegal/TIPS/worksheet5.html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worksheet6.html" TargetMode="External"/><Relationship Id="rId2" Type="http://schemas.openxmlformats.org/officeDocument/2006/relationships/hyperlink" Target="http://www2.maxwell.syr.edu/plegal/TIPS/bestsol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worksheet1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2a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2.maxwell.syr.edu/plegal/TIPS/worksheet2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82296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RADDON" pitchFamily="2" charset="0"/>
              </a:rPr>
              <a:t/>
            </a:r>
            <a:br>
              <a:rPr lang="en-US" dirty="0" smtClean="0">
                <a:latin typeface="BRADDON" pitchFamily="2" charset="0"/>
              </a:rPr>
            </a:br>
            <a:r>
              <a:rPr lang="en-US" dirty="0" smtClean="0">
                <a:latin typeface="BRADDON" pitchFamily="2" charset="0"/>
              </a:rPr>
              <a:t/>
            </a:r>
            <a:br>
              <a:rPr lang="en-US" dirty="0" smtClean="0">
                <a:latin typeface="BRADDON" pitchFamily="2" charset="0"/>
              </a:rPr>
            </a:br>
            <a:r>
              <a:rPr lang="en-US" dirty="0" smtClean="0">
                <a:latin typeface="BRADDON" pitchFamily="2" charset="0"/>
              </a:rPr>
              <a:t/>
            </a:r>
            <a:br>
              <a:rPr lang="en-US" dirty="0" smtClean="0">
                <a:latin typeface="BRADDON" pitchFamily="2" charset="0"/>
              </a:rPr>
            </a:br>
            <a:r>
              <a:rPr lang="en-US" dirty="0" smtClean="0">
                <a:latin typeface="BRADDON" pitchFamily="2" charset="0"/>
              </a:rPr>
              <a:t/>
            </a:r>
            <a:br>
              <a:rPr lang="en-US" dirty="0" smtClean="0">
                <a:latin typeface="BRADDON" pitchFamily="2" charset="0"/>
              </a:rPr>
            </a:br>
            <a:r>
              <a:rPr lang="en-US" dirty="0" smtClean="0">
                <a:latin typeface="BRADDON" pitchFamily="2" charset="0"/>
              </a:rPr>
              <a:t/>
            </a:r>
            <a:br>
              <a:rPr lang="en-US" dirty="0" smtClean="0">
                <a:latin typeface="BRADDON" pitchFamily="2" charset="0"/>
              </a:rPr>
            </a:br>
            <a:r>
              <a:rPr lang="en-US" dirty="0" smtClean="0">
                <a:latin typeface="BRADDON" pitchFamily="2" charset="0"/>
              </a:rPr>
              <a:t/>
            </a:r>
            <a:br>
              <a:rPr lang="en-US" dirty="0" smtClean="0">
                <a:latin typeface="BRADDON" pitchFamily="2" charset="0"/>
              </a:rPr>
            </a:br>
            <a:r>
              <a:rPr lang="en-US" sz="5300" dirty="0" smtClean="0">
                <a:latin typeface="BRADDON" pitchFamily="2" charset="0"/>
              </a:rPr>
              <a:t>Trouble with Trash</a:t>
            </a:r>
            <a:br>
              <a:rPr lang="en-US" sz="5300" dirty="0" smtClean="0">
                <a:latin typeface="BRADDON" pitchFamily="2" charset="0"/>
              </a:rPr>
            </a:br>
            <a:r>
              <a:rPr lang="en-US" sz="5300" dirty="0" smtClean="0">
                <a:latin typeface="BRADDON" pitchFamily="2" charset="0"/>
              </a:rPr>
              <a:t>at </a:t>
            </a:r>
            <a:br>
              <a:rPr lang="en-US" sz="5300" dirty="0" smtClean="0">
                <a:latin typeface="BRADDON" pitchFamily="2" charset="0"/>
              </a:rPr>
            </a:br>
            <a:r>
              <a:rPr lang="en-US" sz="5300" dirty="0" smtClean="0">
                <a:latin typeface="BRADDON" pitchFamily="2" charset="0"/>
              </a:rPr>
              <a:t>Saint Francis of Assisi School, Astoria, NY</a:t>
            </a:r>
            <a:endParaRPr lang="en-US" sz="5300" dirty="0">
              <a:latin typeface="BRADDO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465234" cy="34290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Garbage is accumulating in the cafeteria and </a:t>
            </a:r>
            <a:r>
              <a:rPr lang="en-US" dirty="0" smtClean="0">
                <a:latin typeface="+mj-lt"/>
              </a:rPr>
              <a:t>classrooms.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Created by Donna McLaughlin-</a:t>
            </a:r>
          </a:p>
          <a:p>
            <a:pPr algn="ctr"/>
            <a:r>
              <a:rPr lang="en-US" dirty="0" smtClean="0"/>
              <a:t> February 18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Step 3: Identify the Cause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dirty="0" smtClean="0"/>
              <a:t>Use this </a:t>
            </a:r>
            <a:r>
              <a:rPr lang="en-US" sz="3300" dirty="0" smtClean="0">
                <a:hlinkClick r:id="rId2"/>
              </a:rPr>
              <a:t>worksheet </a:t>
            </a:r>
            <a:r>
              <a:rPr lang="en-US" sz="3300" dirty="0" smtClean="0"/>
              <a:t>to help you determine what the causes of our trash problems might be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Report your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6000" dirty="0" smtClean="0"/>
              <a:t>Step 4: Evaluate an existing policy!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25773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What do we already do here at SFA to keep trash from piling up?  Use this </a:t>
            </a:r>
            <a:r>
              <a:rPr lang="en-US" u="sng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worksheet</a:t>
            </a:r>
            <a:r>
              <a:rPr lang="en-US" dirty="0" smtClean="0"/>
              <a:t> to help you analyze what policies are in place to deal with our problem.</a:t>
            </a:r>
          </a:p>
          <a:p>
            <a:endParaRPr lang="en-US" u="sng" dirty="0" smtClean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up-thumbs-u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25146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316736"/>
            <a:ext cx="5102352" cy="740664"/>
          </a:xfrm>
        </p:spPr>
        <p:txBody>
          <a:bodyPr/>
          <a:lstStyle/>
          <a:p>
            <a:r>
              <a:rPr lang="en-US" sz="4800" dirty="0" smtClean="0"/>
              <a:t>What stays?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4572000" cy="1219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What’s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got to go?</a:t>
            </a:r>
          </a:p>
          <a:p>
            <a:endParaRPr lang="en-US" sz="5400" b="1" dirty="0" smtClean="0">
              <a:latin typeface="+mj-lt"/>
            </a:endParaRPr>
          </a:p>
          <a:p>
            <a:endParaRPr lang="en-US" sz="5400" b="1" dirty="0">
              <a:latin typeface="+mj-lt"/>
            </a:endParaRPr>
          </a:p>
        </p:txBody>
      </p:sp>
      <p:pic>
        <p:nvPicPr>
          <p:cNvPr id="5" name="Picture 4" descr="Thumbs 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971800"/>
            <a:ext cx="2628900" cy="1752600"/>
          </a:xfrm>
          <a:prstGeom prst="rect">
            <a:avLst/>
          </a:prstGeom>
        </p:spPr>
      </p:pic>
      <p:pic>
        <p:nvPicPr>
          <p:cNvPr id="7" name="Picture 6" descr="upside-down-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953000"/>
            <a:ext cx="2209800" cy="1729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5334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has to be changed?</a:t>
            </a:r>
            <a:r>
              <a:rPr lang="en-US" sz="4800" dirty="0" smtClean="0">
                <a:latin typeface="+mj-lt"/>
              </a:rPr>
              <a:t> </a:t>
            </a:r>
            <a:endParaRPr lang="en-US" sz="4800" dirty="0">
              <a:latin typeface="+mj-lt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447800"/>
          </a:xfrm>
        </p:spPr>
        <p:txBody>
          <a:bodyPr/>
          <a:lstStyle/>
          <a:p>
            <a:r>
              <a:rPr lang="en-US" dirty="0" smtClean="0"/>
              <a:t>To be clear…which one do we want?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133600"/>
            <a:ext cx="7772400" cy="2080776"/>
          </a:xfrm>
        </p:spPr>
        <p:txBody>
          <a:bodyPr/>
          <a:lstStyle/>
          <a:p>
            <a:r>
              <a:rPr lang="en-US" dirty="0" smtClean="0"/>
              <a:t>              This one?                         OR		         This one?</a:t>
            </a:r>
            <a:endParaRPr lang="en-US" dirty="0"/>
          </a:p>
        </p:txBody>
      </p:sp>
      <p:pic>
        <p:nvPicPr>
          <p:cNvPr id="6" name="Picture 5" descr="correct de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895600"/>
            <a:ext cx="3352800" cy="2362200"/>
          </a:xfrm>
          <a:prstGeom prst="rect">
            <a:avLst/>
          </a:prstGeom>
        </p:spPr>
      </p:pic>
      <p:pic>
        <p:nvPicPr>
          <p:cNvPr id="7" name="Picture 6" descr="cafeteria garb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819400"/>
            <a:ext cx="3276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52600"/>
            <a:ext cx="7467600" cy="816864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 5: Develop Solutions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438400"/>
            <a:ext cx="7312152" cy="2004576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endParaRPr lang="en-US" sz="8600" dirty="0" smtClean="0"/>
          </a:p>
          <a:p>
            <a:pPr>
              <a:buFont typeface="Arial" pitchFamily="34" charset="0"/>
              <a:buChar char="•"/>
            </a:pPr>
            <a:r>
              <a:rPr lang="en-US" sz="8600" dirty="0" smtClean="0"/>
              <a:t>Develop </a:t>
            </a:r>
            <a:r>
              <a:rPr lang="en-US" sz="8600" dirty="0" smtClean="0"/>
              <a:t>some new policy solutions</a:t>
            </a:r>
            <a:r>
              <a:rPr lang="en-US" sz="8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8600" dirty="0" smtClean="0"/>
              <a:t>Can </a:t>
            </a:r>
            <a:r>
              <a:rPr lang="en-US" sz="8600" dirty="0" smtClean="0"/>
              <a:t>the disadvantages </a:t>
            </a:r>
            <a:r>
              <a:rPr lang="en-US" sz="8600" dirty="0" smtClean="0"/>
              <a:t>be </a:t>
            </a:r>
            <a:r>
              <a:rPr lang="en-US" sz="8600" dirty="0" smtClean="0"/>
              <a:t>eliminated with a new policy? </a:t>
            </a:r>
            <a:endParaRPr lang="en-US" sz="8600" dirty="0" smtClean="0"/>
          </a:p>
          <a:p>
            <a:pPr>
              <a:buFont typeface="Arial" pitchFamily="34" charset="0"/>
              <a:buChar char="•"/>
            </a:pPr>
            <a:r>
              <a:rPr lang="en-US" sz="8600" dirty="0" smtClean="0"/>
              <a:t>Can </a:t>
            </a:r>
            <a:r>
              <a:rPr lang="en-US" sz="8600" dirty="0" smtClean="0"/>
              <a:t>the advantages </a:t>
            </a:r>
            <a:r>
              <a:rPr lang="en-US" sz="8600" dirty="0" smtClean="0"/>
              <a:t>be </a:t>
            </a:r>
            <a:r>
              <a:rPr lang="en-US" sz="8600" dirty="0" smtClean="0"/>
              <a:t>strengthened? </a:t>
            </a:r>
            <a:endParaRPr lang="en-US" sz="8600" dirty="0" smtClean="0"/>
          </a:p>
          <a:p>
            <a:pPr>
              <a:buFont typeface="Arial" pitchFamily="34" charset="0"/>
              <a:buChar char="•"/>
            </a:pPr>
            <a:r>
              <a:rPr lang="en-US" sz="8600" dirty="0" smtClean="0"/>
              <a:t>Examples </a:t>
            </a:r>
            <a:r>
              <a:rPr lang="en-US" sz="8600" dirty="0" smtClean="0"/>
              <a:t>include tougher penalties, more education about the problem, clearer guidelines, etc. </a:t>
            </a:r>
            <a:r>
              <a:rPr lang="en-US" sz="8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8600" dirty="0" smtClean="0"/>
              <a:t>N</a:t>
            </a:r>
            <a:r>
              <a:rPr lang="en-US" sz="8600" dirty="0" smtClean="0"/>
              <a:t>ew </a:t>
            </a:r>
            <a:r>
              <a:rPr lang="en-US" sz="8600" dirty="0" smtClean="0"/>
              <a:t>policies </a:t>
            </a:r>
            <a:r>
              <a:rPr lang="en-US" sz="8600" dirty="0" smtClean="0"/>
              <a:t>should include the </a:t>
            </a:r>
            <a:r>
              <a:rPr lang="en-US" sz="8600" dirty="0" smtClean="0"/>
              <a:t>action, such as hiring more </a:t>
            </a:r>
            <a:r>
              <a:rPr lang="en-US" sz="8600" dirty="0" smtClean="0"/>
              <a:t>custodians. </a:t>
            </a:r>
          </a:p>
          <a:p>
            <a:pPr>
              <a:buFont typeface="Arial" pitchFamily="34" charset="0"/>
              <a:buChar char="•"/>
            </a:pPr>
            <a:endParaRPr lang="en-US" sz="8600" dirty="0" smtClean="0"/>
          </a:p>
          <a:p>
            <a:r>
              <a:rPr lang="en-US" sz="8600" dirty="0" smtClean="0"/>
              <a:t>Use this </a:t>
            </a:r>
            <a:r>
              <a:rPr lang="en-US" sz="8600" dirty="0" smtClean="0">
                <a:solidFill>
                  <a:srgbClr val="FFFF00"/>
                </a:solidFill>
                <a:hlinkClick r:id="rId2"/>
              </a:rPr>
              <a:t>worksheet</a:t>
            </a:r>
            <a:r>
              <a:rPr lang="en-US" sz="8600" dirty="0" smtClean="0">
                <a:hlinkClick r:id="rId2"/>
              </a:rPr>
              <a:t> </a:t>
            </a:r>
            <a:r>
              <a:rPr lang="en-US" sz="8600" dirty="0" smtClean="0"/>
              <a:t>to organize your thoughts.</a:t>
            </a:r>
            <a:endParaRPr lang="en-US" sz="8600" dirty="0" smtClean="0"/>
          </a:p>
        </p:txBody>
      </p:sp>
      <p:pic>
        <p:nvPicPr>
          <p:cNvPr id="4" name="Picture 3" descr="Green policy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057400"/>
            <a:ext cx="1494335" cy="995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159752" cy="1295400"/>
          </a:xfrm>
        </p:spPr>
        <p:txBody>
          <a:bodyPr/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5400" dirty="0" smtClean="0"/>
              <a:t> Step 6: Select the Best Solution!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124200"/>
            <a:ext cx="7083552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Which way should we go?</a:t>
            </a:r>
          </a:p>
          <a:p>
            <a:r>
              <a:rPr lang="en-US" dirty="0" smtClean="0"/>
              <a:t>Which solution is most likely to be approved by school administration (feasibility)?</a:t>
            </a:r>
          </a:p>
          <a:p>
            <a:r>
              <a:rPr lang="en-US" dirty="0" smtClean="0"/>
              <a:t>Which is most likely to produce results (effectiveness)? </a:t>
            </a:r>
          </a:p>
          <a:p>
            <a:r>
              <a:rPr lang="en-US" dirty="0" smtClean="0"/>
              <a:t>Does it have to be both? </a:t>
            </a:r>
            <a:r>
              <a:rPr lang="en-US" dirty="0" smtClean="0">
                <a:hlinkClick r:id="rId2"/>
              </a:rPr>
              <a:t>Read this first…</a:t>
            </a:r>
            <a:endParaRPr lang="en-US" dirty="0" smtClean="0"/>
          </a:p>
          <a:p>
            <a:r>
              <a:rPr lang="en-US" dirty="0" smtClean="0"/>
              <a:t>Now use this </a:t>
            </a:r>
            <a:r>
              <a:rPr lang="en-US" dirty="0" smtClean="0">
                <a:hlinkClick r:id="rId3"/>
              </a:rPr>
              <a:t>worksheet </a:t>
            </a:r>
            <a:r>
              <a:rPr lang="en-US" dirty="0" smtClean="0"/>
              <a:t>to help you sort it out</a:t>
            </a:r>
            <a:endParaRPr lang="en-US" dirty="0"/>
          </a:p>
        </p:txBody>
      </p:sp>
      <p:pic>
        <p:nvPicPr>
          <p:cNvPr id="7" name="Picture 6" descr="cloud-way-to-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133600"/>
            <a:ext cx="1336842" cy="1270000"/>
          </a:xfrm>
          <a:prstGeom prst="rect">
            <a:avLst/>
          </a:prstGeom>
          <a:blipFill dpi="0" rotWithShape="1">
            <a:blip r:embed="rId5" cstate="print">
              <a:alphaModFix amt="0"/>
            </a:blip>
            <a:srcRect/>
            <a:tile tx="0" ty="0" sx="100000" sy="100000" flip="none" algn="tl"/>
          </a:blipFill>
          <a:ln>
            <a:solidFill>
              <a:schemeClr val="tx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752600"/>
            <a:ext cx="7699248" cy="92659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How we can set our policy into place?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olution a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200400"/>
            <a:ext cx="2736850" cy="272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13624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Congratulations</a:t>
            </a:r>
            <a:r>
              <a:rPr lang="en-US" dirty="0" smtClean="0"/>
              <a:t>! </a:t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 smtClean="0"/>
              <a:t>just made some  policy!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7845552" cy="7091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poli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524250"/>
            <a:ext cx="4495800" cy="2528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09600"/>
            <a:ext cx="5715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RADDON" pitchFamily="2" charset="0"/>
              </a:rPr>
              <a:t>Trash</a:t>
            </a:r>
            <a:r>
              <a:rPr lang="en-US" dirty="0" smtClean="0">
                <a:latin typeface="BRADDON" pitchFamily="2" charset="0"/>
              </a:rPr>
              <a:t>…</a:t>
            </a:r>
            <a:endParaRPr lang="en-US" dirty="0">
              <a:latin typeface="BRADDO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7854696" cy="2971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hoolHallway72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057400"/>
            <a:ext cx="4606925" cy="3105150"/>
          </a:xfrm>
        </p:spPr>
      </p:pic>
      <p:sp>
        <p:nvSpPr>
          <p:cNvPr id="6" name="TextBox 5"/>
          <p:cNvSpPr txBox="1"/>
          <p:nvPr/>
        </p:nvSpPr>
        <p:spPr>
          <a:xfrm>
            <a:off x="228600" y="57150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Have you ever seen the school property look like this?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this…?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lass flo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352800"/>
            <a:ext cx="3304829" cy="2674527"/>
          </a:xfrm>
          <a:prstGeom prst="rect">
            <a:avLst/>
          </a:prstGeom>
        </p:spPr>
      </p:pic>
      <p:pic>
        <p:nvPicPr>
          <p:cNvPr id="5" name="Picture 4" descr="class floo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524000"/>
            <a:ext cx="2438400" cy="1628775"/>
          </a:xfrm>
          <a:prstGeom prst="rect">
            <a:avLst/>
          </a:prstGeom>
        </p:spPr>
      </p:pic>
      <p:pic>
        <p:nvPicPr>
          <p:cNvPr id="6" name="Picture 5" descr="litter-in-hallway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752600"/>
            <a:ext cx="2505075" cy="2857500"/>
          </a:xfrm>
          <a:prstGeom prst="rect">
            <a:avLst/>
          </a:prstGeom>
        </p:spPr>
      </p:pic>
      <p:pic>
        <p:nvPicPr>
          <p:cNvPr id="7" name="Picture 6" descr="garbagec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343400"/>
            <a:ext cx="2895600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 you think we have a lower school that looks like…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one…?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This one…?</a:t>
            </a:r>
            <a:endParaRPr lang="en-US" dirty="0"/>
          </a:p>
        </p:txBody>
      </p:sp>
      <p:pic>
        <p:nvPicPr>
          <p:cNvPr id="7" name="Content Placeholder 6" descr="stock-footage-high-school-hallway-slow-zoom-slow-zoom-down-a-long-empty-high-school-hallway-lockers-lining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14600"/>
            <a:ext cx="3921777" cy="2597030"/>
          </a:xfrm>
        </p:spPr>
      </p:pic>
      <p:pic>
        <p:nvPicPr>
          <p:cNvPr id="8" name="Content Placeholder 7" descr="APH0610_PP_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514600"/>
            <a:ext cx="3888214" cy="2620628"/>
          </a:xfrm>
        </p:spPr>
      </p:pic>
      <p:sp>
        <p:nvSpPr>
          <p:cNvPr id="10" name="TextBox 9"/>
          <p:cNvSpPr txBox="1"/>
          <p:nvPr/>
        </p:nvSpPr>
        <p:spPr>
          <a:xfrm>
            <a:off x="1676400" y="5715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Or maybe something in between?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Step 1: Define the problem!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838200" y="2743200"/>
            <a:ext cx="7772400" cy="2514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Think-Pair-Share : </a:t>
            </a:r>
          </a:p>
          <a:p>
            <a:pPr algn="ctr"/>
            <a:r>
              <a:rPr lang="en-US" sz="4400" dirty="0" smtClean="0"/>
              <a:t>List the kind of waste products (trash) that are produced in the school. </a:t>
            </a:r>
          </a:p>
          <a:p>
            <a:pPr algn="ctr"/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7467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Garbage  is accumulating in the  classrooms, hallways and lower school.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small group, discuss…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kind of trash do you see in our classroom, in our school, in the cafeteria, in the hallways, and outside on the schoolyard?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Choose a secretary to write your answers on the </a:t>
            </a:r>
            <a:r>
              <a:rPr lang="en-US" dirty="0" smtClean="0">
                <a:hlinkClick r:id="rId3"/>
              </a:rPr>
              <a:t>worksheet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Content Placeholder 9" descr="smily-qustion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853112" y="2543843"/>
            <a:ext cx="2147888" cy="2147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5882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Step 2: Gather the Evidence!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2057400"/>
            <a:ext cx="7772400" cy="186733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In your group present evidence that a problem exists.  Be as specific as possible and cite at least one source of </a:t>
            </a:r>
            <a:r>
              <a:rPr lang="en-US" sz="4000" dirty="0" smtClean="0">
                <a:hlinkClick r:id="rId3"/>
              </a:rPr>
              <a:t>data</a:t>
            </a:r>
            <a:r>
              <a:rPr lang="en-US" sz="4000" dirty="0" smtClean="0"/>
              <a:t>.</a:t>
            </a:r>
          </a:p>
          <a:p>
            <a:pPr algn="ctr"/>
            <a:r>
              <a:rPr lang="en-US" sz="4000" dirty="0" smtClean="0"/>
              <a:t>Use this </a:t>
            </a:r>
            <a:r>
              <a:rPr lang="en-US" sz="4000" dirty="0" smtClean="0">
                <a:hlinkClick r:id="rId4"/>
              </a:rPr>
              <a:t>worksheet </a:t>
            </a:r>
            <a:r>
              <a:rPr lang="en-US" sz="4000" dirty="0" smtClean="0"/>
              <a:t>as a guide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come up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59451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pictu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00384" y="2829945"/>
            <a:ext cx="2734231" cy="26157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77724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7848600" cy="3733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If you can identify the causes of the problem, then you can come up with a plan to lessen or even eliminate those causes.</a:t>
            </a:r>
          </a:p>
          <a:p>
            <a:pPr algn="ctr"/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658930"/>
            <a:ext cx="2133600" cy="2792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0386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654</TotalTime>
  <Words>401</Words>
  <Application>Microsoft Office PowerPoint</Application>
  <PresentationFormat>On-screen Show (4:3)</PresentationFormat>
  <Paragraphs>57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      Trouble with Trash at  Saint Francis of Assisi School, Astoria, NY</vt:lpstr>
      <vt:lpstr>Trash…</vt:lpstr>
      <vt:lpstr>   Or this…? </vt:lpstr>
      <vt:lpstr>Do you think we have a lower school that looks like…</vt:lpstr>
      <vt:lpstr> Step 1: Define the problem!</vt:lpstr>
      <vt:lpstr>In a small group, discuss…</vt:lpstr>
      <vt:lpstr>Step 2: Gather the Evidence! </vt:lpstr>
      <vt:lpstr>What did we come up with?</vt:lpstr>
      <vt:lpstr>Slide 9</vt:lpstr>
      <vt:lpstr>Step 3: Identify the Cause</vt:lpstr>
      <vt:lpstr>Report your findings</vt:lpstr>
      <vt:lpstr> Step 4: Evaluate an existing policy!</vt:lpstr>
      <vt:lpstr>What stays?</vt:lpstr>
      <vt:lpstr>To be clear…which one do we want?</vt:lpstr>
      <vt:lpstr> Step 5: Develop Solutions</vt:lpstr>
      <vt:lpstr>       Step 6: Select the Best Solution!</vt:lpstr>
      <vt:lpstr>  How we can set our policy into place?</vt:lpstr>
      <vt:lpstr>      Congratulations!  We just made some  policy!</vt:lpstr>
    </vt:vector>
  </TitlesOfParts>
  <Company>NYC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Trash at SFA</dc:title>
  <dc:creator>User</dc:creator>
  <cp:lastModifiedBy>User</cp:lastModifiedBy>
  <cp:revision>100</cp:revision>
  <dcterms:created xsi:type="dcterms:W3CDTF">2013-08-30T17:16:55Z</dcterms:created>
  <dcterms:modified xsi:type="dcterms:W3CDTF">2013-10-14T22:50:10Z</dcterms:modified>
</cp:coreProperties>
</file>