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4660"/>
  </p:normalViewPr>
  <p:slideViewPr>
    <p:cSldViewPr snapToObjects="1">
      <p:cViewPr varScale="1">
        <p:scale>
          <a:sx n="103" d="100"/>
          <a:sy n="103" d="100"/>
        </p:scale>
        <p:origin x="24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7596DED-CCA3-4349-A719-76163D0BE5EA}" type="datetimeFigureOut">
              <a:rPr lang="en-US" smtClean="0"/>
              <a:t>9/9/2013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42AED99-7FB4-404E-8A97-64753DCE42E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96DED-CCA3-4349-A719-76163D0BE5EA}" type="datetimeFigureOut">
              <a:rPr lang="en-US" smtClean="0"/>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E483D-4807-5C47-94E7-A4B029A283B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96DED-CCA3-4349-A719-76163D0BE5EA}" type="datetimeFigureOut">
              <a:rPr lang="en-US" smtClean="0"/>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9E483D-4807-5C47-94E7-A4B029A283B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596DED-CCA3-4349-A719-76163D0BE5EA}" type="datetimeFigureOut">
              <a:rPr lang="en-US" smtClean="0"/>
              <a:t>9/9/2013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C69E483D-4807-5C47-94E7-A4B029A283B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37596DED-CCA3-4349-A719-76163D0BE5EA}" type="datetimeFigureOut">
              <a:rPr lang="en-US" smtClean="0"/>
              <a:t>9/9/2013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C69E483D-4807-5C47-94E7-A4B029A283BD}" type="slidenum">
              <a:rPr lang="en-US" smtClean="0"/>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596DED-CCA3-4349-A719-76163D0BE5EA}" type="datetimeFigureOut">
              <a:rPr lang="en-US" smtClean="0"/>
              <a:t>9/9/2013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C69E483D-4807-5C47-94E7-A4B029A283B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7596DED-CCA3-4349-A719-76163D0BE5EA}" type="datetimeFigureOut">
              <a:rPr lang="en-US" smtClean="0"/>
              <a:t>9/9/2013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69E483D-4807-5C47-94E7-A4B029A283B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596DED-CCA3-4349-A719-76163D0BE5EA}" type="datetimeFigureOut">
              <a:rPr lang="en-US" smtClean="0"/>
              <a:t>9/9/2013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9E483D-4807-5C47-94E7-A4B029A283B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7596DED-CCA3-4349-A719-76163D0BE5EA}" type="datetimeFigureOut">
              <a:rPr lang="en-US" smtClean="0"/>
              <a:t>9/9/2013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C69E483D-4807-5C47-94E7-A4B029A283B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7596DED-CCA3-4349-A719-76163D0BE5EA}" type="datetimeFigureOut">
              <a:rPr lang="en-US" smtClean="0"/>
              <a:t>9/9/2013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69E483D-4807-5C47-94E7-A4B029A283B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7596DED-CCA3-4349-A719-76163D0BE5EA}" type="datetimeFigureOut">
              <a:rPr lang="en-US" smtClean="0"/>
              <a:t>9/9/2013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69E483D-4807-5C47-94E7-A4B029A283B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596DED-CCA3-4349-A719-76163D0BE5EA}" type="datetimeFigureOut">
              <a:rPr lang="en-US" smtClean="0"/>
              <a:t>9/9/2013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69E483D-4807-5C47-94E7-A4B029A283BD}"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wl.english.purdue.edu/owl/resource/747/0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wl.english.purdue.edu/owl/resource/747/0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erriam-webster.com/dictionary/plagiariz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ytimes.com/2010/08/02/education/02cheat.html?pagewanted=all&amp;_r=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owl.english.purdue.edu/owl/resource/747/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Plagiarism </a:t>
            </a:r>
            <a:endParaRPr lang="en-US" dirty="0"/>
          </a:p>
        </p:txBody>
      </p:sp>
      <p:sp>
        <p:nvSpPr>
          <p:cNvPr id="3" name="Subtitle 2"/>
          <p:cNvSpPr>
            <a:spLocks noGrp="1"/>
          </p:cNvSpPr>
          <p:nvPr>
            <p:ph type="subTitle" idx="1"/>
          </p:nvPr>
        </p:nvSpPr>
        <p:spPr/>
        <p:txBody>
          <a:bodyPr/>
          <a:lstStyle/>
          <a:p>
            <a:r>
              <a:rPr lang="en-US" dirty="0" smtClean="0"/>
              <a:t>Joanna </a:t>
            </a:r>
            <a:r>
              <a:rPr lang="en-US" dirty="0" err="1" smtClean="0"/>
              <a:t>Ikonomou</a:t>
            </a:r>
            <a:endParaRPr lang="en-US" dirty="0" smtClean="0"/>
          </a:p>
          <a:p>
            <a:r>
              <a:rPr lang="en-US" dirty="0" smtClean="0"/>
              <a:t>I.S.126</a:t>
            </a:r>
            <a:endParaRPr lang="en-US" dirty="0"/>
          </a:p>
        </p:txBody>
      </p:sp>
      <p:pic>
        <p:nvPicPr>
          <p:cNvPr id="5" name="Picture 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28600" y="3352800"/>
            <a:ext cx="4495800" cy="332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BIBLIOGRAPHY PAGE  </a:t>
            </a:r>
            <a:r>
              <a:rPr lang="en-US" sz="1556" dirty="0" smtClean="0">
                <a:hlinkClick r:id="rId2"/>
              </a:rPr>
              <a:t>http://owl.english.purdue.edu/owl/resource/747/08/</a:t>
            </a:r>
            <a:endParaRPr lang="en-US" sz="1556"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(AUTHORS) </a:t>
            </a:r>
            <a:r>
              <a:rPr lang="en-US" dirty="0" err="1" smtClean="0"/>
              <a:t>Lastname</a:t>
            </a:r>
            <a:r>
              <a:rPr lang="en-US" dirty="0" smtClean="0"/>
              <a:t>, </a:t>
            </a:r>
            <a:r>
              <a:rPr lang="en-US" dirty="0" err="1" smtClean="0"/>
              <a:t>Firstname</a:t>
            </a:r>
            <a:r>
              <a:rPr lang="en-US" dirty="0" smtClean="0"/>
              <a:t>. Title of Book. City of Publication: Publisher, Year of Publication. Medium of Publication.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ELECTRONIC SOURCES  </a:t>
            </a:r>
            <a:r>
              <a:rPr lang="en-US" dirty="0" smtClean="0">
                <a:hlinkClick r:id="rId2"/>
              </a:rPr>
              <a:t> </a:t>
            </a:r>
            <a:r>
              <a:rPr lang="en-US" sz="1556" dirty="0" smtClean="0">
                <a:hlinkClick r:id="rId2"/>
              </a:rPr>
              <a:t>http://owl.english.purdue.edu/owl/resource/747/08/</a:t>
            </a:r>
            <a:endParaRPr lang="en-US" sz="1556" dirty="0"/>
          </a:p>
        </p:txBody>
      </p:sp>
      <p:sp>
        <p:nvSpPr>
          <p:cNvPr id="3" name="Content Placeholder 2"/>
          <p:cNvSpPr>
            <a:spLocks noGrp="1"/>
          </p:cNvSpPr>
          <p:nvPr>
            <p:ph idx="1"/>
          </p:nvPr>
        </p:nvSpPr>
        <p:spPr/>
        <p:txBody>
          <a:bodyPr>
            <a:normAutofit fontScale="62500" lnSpcReduction="20000"/>
          </a:bodyPr>
          <a:lstStyle/>
          <a:p>
            <a:r>
              <a:rPr lang="en-US" dirty="0" smtClean="0"/>
              <a:t>Author and/or editor names (if available)</a:t>
            </a:r>
          </a:p>
          <a:p>
            <a:r>
              <a:rPr lang="en-US" dirty="0" smtClean="0"/>
              <a:t>Article name in quotation marks (if applicable)</a:t>
            </a:r>
          </a:p>
          <a:p>
            <a:r>
              <a:rPr lang="en-US" dirty="0" smtClean="0"/>
              <a:t>Title of the Website, project, or book in italics. (Remember that some Print publications have Web publications with slightly different names. They may, for example, include the additional information or otherwise modified information, like domain names [e.g. .com or .net].)</a:t>
            </a:r>
          </a:p>
          <a:p>
            <a:r>
              <a:rPr lang="en-US" dirty="0" smtClean="0"/>
              <a:t>Any version numbers available, including revisions, posting dates, volumes, or issue numbers.</a:t>
            </a:r>
          </a:p>
          <a:p>
            <a:r>
              <a:rPr lang="en-US" dirty="0" smtClean="0"/>
              <a:t>Publisher information, including the publisher name and publishing date.</a:t>
            </a:r>
          </a:p>
          <a:p>
            <a:r>
              <a:rPr lang="en-US" dirty="0" smtClean="0"/>
              <a:t>Take note of any page numbers (if available).</a:t>
            </a:r>
          </a:p>
          <a:p>
            <a:r>
              <a:rPr lang="en-US" dirty="0" smtClean="0"/>
              <a:t>Medium of publication.</a:t>
            </a:r>
          </a:p>
          <a:p>
            <a:r>
              <a:rPr lang="en-US" dirty="0" smtClean="0"/>
              <a:t>Date you accessed the material.</a:t>
            </a:r>
          </a:p>
          <a:p>
            <a:r>
              <a:rPr lang="en-US" dirty="0" smtClean="0"/>
              <a:t>URL (if required, or for your own personal reference; MLA does not require a URL).</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Selecting the best public policy solution </a:t>
            </a:r>
            <a:endParaRPr lang="en-US" dirty="0"/>
          </a:p>
        </p:txBody>
      </p:sp>
      <p:sp>
        <p:nvSpPr>
          <p:cNvPr id="3" name="Content Placeholder 2"/>
          <p:cNvSpPr>
            <a:spLocks noGrp="1"/>
          </p:cNvSpPr>
          <p:nvPr>
            <p:ph idx="1"/>
          </p:nvPr>
        </p:nvSpPr>
        <p:spPr/>
        <p:txBody>
          <a:bodyPr/>
          <a:lstStyle/>
          <a:p>
            <a:r>
              <a:rPr lang="en-US" dirty="0" smtClean="0"/>
              <a:t>HOW CAN YOU AVOID PLAGIARISM?</a:t>
            </a:r>
          </a:p>
          <a:p>
            <a:r>
              <a:rPr lang="en-US" dirty="0" smtClean="0"/>
              <a:t> Make a list of 5 things you can do to avoid plagiarism.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 (Public Policy Analyst)</a:t>
            </a:r>
            <a:br>
              <a:rPr lang="en-US" dirty="0" smtClean="0"/>
            </a:br>
            <a:r>
              <a:rPr lang="en-US" sz="2800" dirty="0" smtClean="0"/>
              <a:t>6 Important Steps</a:t>
            </a:r>
            <a:endParaRPr lang="en-US" sz="2800" dirty="0"/>
          </a:p>
        </p:txBody>
      </p:sp>
      <p:sp>
        <p:nvSpPr>
          <p:cNvPr id="3" name="Content Placeholder 2"/>
          <p:cNvSpPr>
            <a:spLocks noGrp="1"/>
          </p:cNvSpPr>
          <p:nvPr>
            <p:ph idx="1"/>
          </p:nvPr>
        </p:nvSpPr>
        <p:spPr/>
        <p:txBody>
          <a:bodyPr/>
          <a:lstStyle/>
          <a:p>
            <a:pPr>
              <a:buNone/>
            </a:pPr>
            <a:r>
              <a:rPr lang="en-US" dirty="0" smtClean="0"/>
              <a:t>Step 1: Defining the social problem</a:t>
            </a:r>
          </a:p>
          <a:p>
            <a:pPr>
              <a:buNone/>
            </a:pPr>
            <a:r>
              <a:rPr lang="en-US" dirty="0" smtClean="0"/>
              <a:t>Step 2: Gathering Evidence of the problem</a:t>
            </a:r>
          </a:p>
          <a:p>
            <a:pPr>
              <a:buNone/>
            </a:pPr>
            <a:r>
              <a:rPr lang="en-US" dirty="0" smtClean="0"/>
              <a:t>Step 3: Identifying the causes of the problem</a:t>
            </a:r>
          </a:p>
          <a:p>
            <a:pPr>
              <a:buNone/>
            </a:pPr>
            <a:r>
              <a:rPr lang="en-US" dirty="0" smtClean="0"/>
              <a:t>Step 4: Evaluating existing public policies</a:t>
            </a:r>
          </a:p>
          <a:p>
            <a:pPr>
              <a:buNone/>
            </a:pPr>
            <a:r>
              <a:rPr lang="en-US" dirty="0" smtClean="0"/>
              <a:t>Step 5: Developing public policies solution </a:t>
            </a:r>
          </a:p>
          <a:p>
            <a:pPr>
              <a:buNone/>
            </a:pPr>
            <a:r>
              <a:rPr lang="en-US" dirty="0" smtClean="0"/>
              <a:t>Step 6: Selecting the best public policy solution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Step:1(Defining the social problem) </a:t>
            </a:r>
            <a:endParaRPr lang="en-US" dirty="0"/>
          </a:p>
        </p:txBody>
      </p:sp>
      <p:sp>
        <p:nvSpPr>
          <p:cNvPr id="3" name="Content Placeholder 2"/>
          <p:cNvSpPr>
            <a:spLocks noGrp="1"/>
          </p:cNvSpPr>
          <p:nvPr>
            <p:ph idx="1"/>
          </p:nvPr>
        </p:nvSpPr>
        <p:spPr/>
        <p:txBody>
          <a:bodyPr/>
          <a:lstStyle/>
          <a:p>
            <a:r>
              <a:rPr lang="en-US" dirty="0" smtClean="0"/>
              <a:t>Plagiarism is a huge problem in schools today. </a:t>
            </a:r>
            <a:endParaRPr lang="en-US" dirty="0"/>
          </a:p>
        </p:txBody>
      </p:sp>
      <p:sp>
        <p:nvSpPr>
          <p:cNvPr id="4" name="TextBox 3"/>
          <p:cNvSpPr txBox="1"/>
          <p:nvPr/>
        </p:nvSpPr>
        <p:spPr>
          <a:xfrm>
            <a:off x="1066800" y="990600"/>
            <a:ext cx="184666" cy="369332"/>
          </a:xfrm>
          <a:prstGeom prst="rect">
            <a:avLst/>
          </a:prstGeom>
          <a:noFill/>
        </p:spPr>
        <p:txBody>
          <a:bodyPr wrap="none" rtlCol="0">
            <a:spAutoFit/>
          </a:bodyPr>
          <a:lstStyle/>
          <a:p>
            <a:endParaRPr lang="en-US" dirty="0"/>
          </a:p>
        </p:txBody>
      </p:sp>
      <p:pic>
        <p:nvPicPr>
          <p:cNvPr id="5" name="Picture 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438400" y="3048000"/>
            <a:ext cx="5791200" cy="3810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Plagiarism </a:t>
            </a:r>
            <a:endParaRPr lang="en-US" dirty="0"/>
          </a:p>
        </p:txBody>
      </p:sp>
      <p:sp>
        <p:nvSpPr>
          <p:cNvPr id="3" name="Content Placeholder 2"/>
          <p:cNvSpPr>
            <a:spLocks noGrp="1"/>
          </p:cNvSpPr>
          <p:nvPr>
            <p:ph idx="1"/>
          </p:nvPr>
        </p:nvSpPr>
        <p:spPr/>
        <p:txBody>
          <a:bodyPr>
            <a:normAutofit lnSpcReduction="10000"/>
          </a:bodyPr>
          <a:lstStyle/>
          <a:p>
            <a:r>
              <a:rPr lang="en-US" dirty="0" smtClean="0"/>
              <a:t>Plagiarism </a:t>
            </a:r>
          </a:p>
          <a:p>
            <a:r>
              <a:rPr lang="en-US" dirty="0" smtClean="0"/>
              <a:t>: to steal and pass off (the ideas or words of another) as one's own : use (another's production) without crediting the source</a:t>
            </a:r>
          </a:p>
          <a:p>
            <a:r>
              <a:rPr lang="en-US" dirty="0" smtClean="0"/>
              <a:t>: to commit literary theft : present as new and original an idea or product derived from an existing </a:t>
            </a:r>
          </a:p>
          <a:p>
            <a:r>
              <a:rPr lang="en-US" sz="2400" dirty="0" err="1" smtClean="0"/>
              <a:t>source</a:t>
            </a:r>
            <a:r>
              <a:rPr lang="en-US" sz="2400" dirty="0" err="1" smtClean="0">
                <a:hlinkClick r:id="rId2"/>
              </a:rPr>
              <a:t>http://www.merriam-webster.com/dictionary/plagiarize</a:t>
            </a:r>
            <a:endParaRPr lang="en-US" sz="2400"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615314"/>
          </a:xfrm>
        </p:spPr>
        <p:txBody>
          <a:bodyPr>
            <a:normAutofit fontScale="90000"/>
          </a:bodyPr>
          <a:lstStyle/>
          <a:p>
            <a:r>
              <a:rPr lang="en-US" dirty="0" smtClean="0"/>
              <a:t/>
            </a:r>
            <a:br>
              <a:rPr lang="en-US" dirty="0" smtClean="0"/>
            </a:br>
            <a:r>
              <a:rPr lang="en-US" dirty="0" smtClean="0"/>
              <a:t>Step 2: (Gathering Evidence of the problem) </a:t>
            </a:r>
            <a:r>
              <a:rPr lang="en-US" sz="2000" dirty="0" smtClean="0"/>
              <a:t>Info. from : The New York Times Article Plagiarism Lines Blur for Students </a:t>
            </a:r>
            <a:r>
              <a:rPr lang="en-US" sz="2400" dirty="0" smtClean="0"/>
              <a:t>in Digital Age</a:t>
            </a:r>
            <a:br>
              <a:rPr lang="en-US" sz="2400"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000" dirty="0" smtClean="0"/>
              <a:t>“Now we have a whole generation of students who’ve grown up with information that just seems to be hanging out there in cyberspace and doesn’t seem to have an author,” said Teresa Fishman, director of the Center for Academic Integrity at Clemson University”.</a:t>
            </a:r>
          </a:p>
          <a:p>
            <a:r>
              <a:rPr lang="en-US" sz="2000" dirty="0" smtClean="0"/>
              <a:t>“In surveys from 2006 to 2010 by Donald L. McCabe, a co-founder of the Center for Academic Integrity and a business professor at Rutgers University, about 40 percent of 14,000 undergraduates admitted to copying a few sentences in written assignments”.</a:t>
            </a:r>
          </a:p>
          <a:p>
            <a:r>
              <a:rPr lang="en-US" sz="2000" dirty="0" smtClean="0"/>
              <a:t>“The main reason it occurs is because students leave high school unprepared for the intellectual rigors of college writing”. </a:t>
            </a:r>
          </a:p>
          <a:p>
            <a:r>
              <a:rPr lang="en-US" sz="2000" dirty="0" smtClean="0">
                <a:hlinkClick r:id="rId2"/>
              </a:rPr>
              <a:t>http://www.nytimes.com/2010/08/02/education/02cheat.html?pagewanted=all&amp;_r=0</a:t>
            </a:r>
            <a:endParaRPr lang="en-US" sz="2000" dirty="0" smtClean="0"/>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Step 3: Identifying the causes of the problem</a:t>
            </a:r>
            <a:br>
              <a:rPr lang="en-US" dirty="0" smtClean="0"/>
            </a:br>
            <a:endParaRPr lang="en-US" dirty="0"/>
          </a:p>
        </p:txBody>
      </p:sp>
      <p:sp>
        <p:nvSpPr>
          <p:cNvPr id="3" name="Content Placeholder 2"/>
          <p:cNvSpPr>
            <a:spLocks noGrp="1"/>
          </p:cNvSpPr>
          <p:nvPr>
            <p:ph idx="1"/>
          </p:nvPr>
        </p:nvSpPr>
        <p:spPr/>
        <p:txBody>
          <a:bodyPr/>
          <a:lstStyle/>
          <a:p>
            <a:r>
              <a:rPr lang="en-US" dirty="0" smtClean="0"/>
              <a:t>Students do not know how to correctly site sources.</a:t>
            </a:r>
          </a:p>
          <a:p>
            <a:r>
              <a:rPr lang="en-US" dirty="0" smtClean="0"/>
              <a:t>It is becoming easier for students to “copy and paste” because of the internet.  </a:t>
            </a:r>
          </a:p>
          <a:p>
            <a:r>
              <a:rPr lang="en-US" dirty="0" smtClean="0"/>
              <a:t>Poor writing skills.</a:t>
            </a:r>
          </a:p>
          <a:p>
            <a:r>
              <a:rPr lang="en-US" dirty="0" smtClean="0"/>
              <a:t>Poor researching skills.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Step 4: Evaluating existing public policies</a:t>
            </a:r>
            <a:br>
              <a:rPr lang="en-US" dirty="0" smtClean="0"/>
            </a:br>
            <a:endParaRPr lang="en-US" dirty="0"/>
          </a:p>
        </p:txBody>
      </p:sp>
      <p:sp>
        <p:nvSpPr>
          <p:cNvPr id="3" name="Content Placeholder 2"/>
          <p:cNvSpPr>
            <a:spLocks noGrp="1"/>
          </p:cNvSpPr>
          <p:nvPr>
            <p:ph idx="1"/>
          </p:nvPr>
        </p:nvSpPr>
        <p:spPr/>
        <p:txBody>
          <a:bodyPr/>
          <a:lstStyle/>
          <a:p>
            <a:r>
              <a:rPr lang="en-US" dirty="0" smtClean="0"/>
              <a:t> Plagiarism is not acceptable.</a:t>
            </a:r>
          </a:p>
          <a:p>
            <a:r>
              <a:rPr lang="en-US" dirty="0" smtClean="0"/>
              <a:t>If you are caught plagiarizing you will have to fix your paper AND have 10 points taken off your assignment grade.</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Step 5: Developing public policies solution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Document your sources using MLA format. </a:t>
            </a:r>
          </a:p>
          <a:p>
            <a:r>
              <a:rPr lang="en-US" dirty="0" smtClean="0"/>
              <a:t>DO NOT COPY ANYTHING THAT YOU DID NOT WRITE WITHOUT CORRECTLY CITING IT.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MLA FORMAT </a:t>
            </a:r>
            <a:r>
              <a:rPr lang="en-US" sz="1778" dirty="0" smtClean="0">
                <a:hlinkClick r:id="rId2"/>
              </a:rPr>
              <a:t>http://owl.english.purdue.edu/owl/resource/747/01/</a:t>
            </a:r>
            <a:endParaRPr lang="en-US" sz="1778" dirty="0"/>
          </a:p>
        </p:txBody>
      </p:sp>
      <p:sp>
        <p:nvSpPr>
          <p:cNvPr id="3" name="Content Placeholder 2"/>
          <p:cNvSpPr>
            <a:spLocks noGrp="1"/>
          </p:cNvSpPr>
          <p:nvPr>
            <p:ph idx="1"/>
          </p:nvPr>
        </p:nvSpPr>
        <p:spPr/>
        <p:txBody>
          <a:bodyPr/>
          <a:lstStyle/>
          <a:p>
            <a:r>
              <a:rPr lang="en-US" dirty="0" smtClean="0"/>
              <a:t> General Guidelines</a:t>
            </a:r>
          </a:p>
          <a:p>
            <a:endParaRPr lang="en-US" dirty="0" smtClean="0"/>
          </a:p>
          <a:p>
            <a:r>
              <a:rPr lang="en-US" dirty="0" smtClean="0"/>
              <a:t>The source information required in a parenthetical citation depends (1.) upon the source medium (e.g. Print, Web, DVD) and (2.) upon the source’s entry on the Works Cited (bibliography) page.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95</TotalTime>
  <Words>580</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Verdana</vt:lpstr>
      <vt:lpstr>Wingdings 2</vt:lpstr>
      <vt:lpstr>Verve</vt:lpstr>
      <vt:lpstr>Plagiarism </vt:lpstr>
      <vt:lpstr>PPA (Public Policy Analyst) 6 Important Steps</vt:lpstr>
      <vt:lpstr>Step:1(Defining the social problem) </vt:lpstr>
      <vt:lpstr>Definition of Plagiarism </vt:lpstr>
      <vt:lpstr> Step 2: (Gathering Evidence of the problem) Info. from : The New York Times Article Plagiarism Lines Blur for Students in Digital Age  </vt:lpstr>
      <vt:lpstr> Step 3: Identifying the causes of the problem </vt:lpstr>
      <vt:lpstr> Step 4: Evaluating existing public policies </vt:lpstr>
      <vt:lpstr> Step 5: Developing public policies solution  </vt:lpstr>
      <vt:lpstr>MLA FORMAT http://owl.english.purdue.edu/owl/resource/747/01/</vt:lpstr>
      <vt:lpstr>BIBLIOGRAPHY PAGE  http://owl.english.purdue.edu/owl/resource/747/08/</vt:lpstr>
      <vt:lpstr>ELECTRONIC SOURCES   http://owl.english.purdue.edu/owl/resource/747/08/</vt:lpstr>
      <vt:lpstr>Step 6: Selecting the best public policy solution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22</dc:creator>
  <cp:lastModifiedBy>Joseph Montecalvo</cp:lastModifiedBy>
  <cp:revision>5</cp:revision>
  <dcterms:created xsi:type="dcterms:W3CDTF">2013-08-30T17:17:52Z</dcterms:created>
  <dcterms:modified xsi:type="dcterms:W3CDTF">2013-09-09T14:50:37Z</dcterms:modified>
</cp:coreProperties>
</file>