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1" r:id="rId4"/>
    <p:sldId id="264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7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B6E09-EFD8-42DD-8972-2E34DD6348F1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3FAE2-22F2-49FA-8ECF-B00932FB46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3FAE2-22F2-49FA-8ECF-B00932FB46C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3FAE2-22F2-49FA-8ECF-B00932FB46C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3FAE2-22F2-49FA-8ECF-B00932FB46C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3FAE2-22F2-49FA-8ECF-B00932FB46C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3FAE2-22F2-49FA-8ECF-B00932FB46C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3FAE2-22F2-49FA-8ECF-B00932FB46C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3FAE2-22F2-49FA-8ECF-B00932FB46C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ヒラギノ角ゴ Pro W3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20EC2-2D4A-4ADA-A069-831C555D73D4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67A5C-64E5-4AD7-9826-D14F2DFDB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341FD-D610-44EF-86B7-28D08C8128C1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A797B-64ED-4F0F-AB66-3BCF2BE91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D059A-23B5-4C21-A4B4-49D0B927B8DA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0F258-002D-4F10-B4A5-1DFF68C39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fld id="{31CA9001-8529-4A62-B041-D26F63E83DBE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F2DBAE86-E272-420A-88E8-E0768687A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750A1-E52D-4647-A84E-B38FD05509A7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A9EB-6E98-427A-B870-C1CD6FDFE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ヒラギノ角ゴ Pro W3" pitchFamily="-7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9D526-A8AE-4DEA-BEC9-49FBFE6C6B49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082BA-1C42-43B7-A9E7-E45F9BBA6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40399-6ED7-4BB2-94E6-85DECD4CDD11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41AD3-C2ED-4DE2-BE67-0C0B33D57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6F6D32-D096-4D4F-9CC5-52324EA452D3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0AF96-F86F-4F0B-810C-94FAE466C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CAFAC-C5F0-4FF2-8141-67CB87807730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A4B67-FC27-43B2-BC05-5F1863EC5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381B85-346B-4794-AEAE-A34C5AC21C74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DE354-3708-41B7-A127-6E73CA732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1E6AC-C989-4B00-B004-8473190108F5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4EAA-1A19-435F-B962-D7EAE7397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ヒラギノ角ゴ Pro W3" pitchFamily="-7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78E8F8-D747-4AE1-9110-463BE23ABA0B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8E6EE-9027-4ECF-9FFC-30AFCDFEC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ヒラギノ角ゴ Pro W3" pitchFamily="-72" charset="-128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pitchFamily="34" charset="0"/>
              </a:defRPr>
            </a:lvl1pPr>
          </a:lstStyle>
          <a:p>
            <a:fld id="{FF5D6ADD-3A47-40E9-AD01-46A455227F26}" type="datetimeFigureOut">
              <a:rPr lang="en-US"/>
              <a:pPr/>
              <a:t>10/2/2013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7A399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Verdana" pitchFamily="34" charset="0"/>
              </a:defRPr>
            </a:lvl1pPr>
          </a:lstStyle>
          <a:p>
            <a:fld id="{055927A7-8742-4D4A-B563-E6E242DA61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2" r:id="rId3"/>
    <p:sldLayoutId id="2147483658" r:id="rId4"/>
    <p:sldLayoutId id="2147483657" r:id="rId5"/>
    <p:sldLayoutId id="2147483656" r:id="rId6"/>
    <p:sldLayoutId id="2147483663" r:id="rId7"/>
    <p:sldLayoutId id="2147483655" r:id="rId8"/>
    <p:sldLayoutId id="2147483664" r:id="rId9"/>
    <p:sldLayoutId id="2147483654" r:id="rId10"/>
    <p:sldLayoutId id="2147483653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ヒラギノ角ゴ Pro W3" pitchFamily="-72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ヒラギノ角ゴ Pro W3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ヒラギノ角ゴ Pro W3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ヒラギノ角ゴ Pro W3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ヒラギノ角ゴ Pro W3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ヒラギノ角ゴ Pro W3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ヒラギノ角ゴ Pro W3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ヒラギノ角ゴ Pro W3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ヒラギノ角ゴ Pro W3" pitchFamily="-72" charset="-128"/>
        </a:defRPr>
      </a:lvl9pPr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ヒラギノ角ゴ Pro W3" pitchFamily="-72" charset="-128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ヒラギノ角ゴ Pro W3" pitchFamily="-72" charset="-128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ヒラギノ角ゴ Pro W3" pitchFamily="-72" charset="-128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ヒラギノ角ゴ Pro W3" pitchFamily="-72" charset="-128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ヒラギノ角ゴ Pro W3" pitchFamily="-72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1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2a.html" TargetMode="External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2.maxwell.syr.edu/plegal/ppae/ws2example.htm" TargetMode="External"/><Relationship Id="rId5" Type="http://schemas.openxmlformats.org/officeDocument/2006/relationships/hyperlink" Target="http://www.huffingtonpost.com/2013/04/04/segregated-prom-wilcox-county-ga-high-school_n_3013733.html" TargetMode="External"/><Relationship Id="rId4" Type="http://schemas.openxmlformats.org/officeDocument/2006/relationships/hyperlink" Target="http://www.washingtonpost.com/blogs/answer-sheet/wp/2013/08/29/report-public-schools-more-segregated-now-than-40-years-ag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3a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bcnews.go.com/ABC_Univision/Politics/schools-segregated/story?id=180282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4a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nytimes.com/learning/general/specials/littlerock/051854ds-upse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5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2.maxwell.syr.edu/plegal/ppae/step4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6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2.maxwell.syr.edu/plegal/TIPS/bestsolex.html" TargetMode="External"/><Relationship Id="rId4" Type="http://schemas.openxmlformats.org/officeDocument/2006/relationships/hyperlink" Target="http://www2.maxwell.syr.edu/plegal/ppae/step4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457200"/>
            <a:ext cx="77724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Problem: </a:t>
            </a:r>
            <a:r>
              <a:rPr lang="en-US" sz="40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Segregation </a:t>
            </a:r>
            <a:r>
              <a:rPr lang="en-US" sz="40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Still </a:t>
            </a:r>
            <a:r>
              <a:rPr lang="en-US" sz="4000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Exists</a:t>
            </a:r>
            <a:r>
              <a:rPr lang="en-US" dirty="0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U.S. Schools</a:t>
            </a:r>
            <a:endParaRPr lang="en-US" sz="3300" dirty="0" smtClean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22313" y="4953000"/>
            <a:ext cx="7772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Objective: Use PPA steps to find possible solutions to reduce </a:t>
            </a:r>
            <a:r>
              <a:rPr lang="en-US" sz="2000" dirty="0" smtClean="0">
                <a:latin typeface="Verdana" pitchFamily="34" charset="0"/>
              </a:rPr>
              <a:t>segregation </a:t>
            </a:r>
            <a:r>
              <a:rPr lang="en-US" sz="2000" dirty="0">
                <a:latin typeface="Verdana" pitchFamily="34" charset="0"/>
              </a:rPr>
              <a:t>in public schools.  </a:t>
            </a:r>
          </a:p>
          <a:p>
            <a:pPr algn="ctr"/>
            <a:endParaRPr lang="en-US" sz="2000" dirty="0">
              <a:latin typeface="Verdana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2057400"/>
            <a:ext cx="17891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22313" y="2057400"/>
            <a:ext cx="4687887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1"/>
                </a:solidFill>
                <a:latin typeface="Verdana" pitchFamily="34" charset="0"/>
              </a:rPr>
              <a:t>Ms. Chang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1"/>
                </a:solidFill>
                <a:latin typeface="Verdana" pitchFamily="34" charset="0"/>
              </a:rPr>
              <a:t>I.S. 126Q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1"/>
                </a:solidFill>
                <a:latin typeface="Verdana" pitchFamily="34" charset="0"/>
              </a:rPr>
              <a:t>Vchang4@schools.nyc.gov</a:t>
            </a:r>
            <a:endParaRPr lang="en-US" dirty="0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5240338" y="1833563"/>
            <a:ext cx="3048000" cy="2743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8104188" y="4210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8967788" y="3673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19400" y="4397375"/>
            <a:ext cx="4495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*Based on the table, we can tell the social problem is: An increase in the separation of whites and blacks in public schools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62000" y="609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Step 1. In your groups, answer the question: What is the </a:t>
            </a:r>
            <a:r>
              <a:rPr lang="en-US" sz="2000" b="1">
                <a:hlinkClick r:id="rId3"/>
              </a:rPr>
              <a:t>social problem?</a:t>
            </a:r>
            <a:endParaRPr lang="en-US" sz="2000" b="1"/>
          </a:p>
        </p:txBody>
      </p:sp>
      <p:pic>
        <p:nvPicPr>
          <p:cNvPr id="16402" name="Picture 18" descr="Chang_Segregation in#90CDB4.png                                0025170AMacintosh HD                   7C263227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311275"/>
            <a:ext cx="6670675" cy="326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76275" y="685800"/>
            <a:ext cx="765016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/>
              <a:t>Step 2. Where is the </a:t>
            </a:r>
            <a:r>
              <a:rPr lang="en-US" sz="2000" b="1">
                <a:hlinkClick r:id="rId3"/>
              </a:rPr>
              <a:t>evidence? </a:t>
            </a:r>
            <a:endParaRPr lang="en-US"/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endParaRPr lang="en-US" b="1"/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 b="1"/>
              <a:t>In your groups:</a:t>
            </a:r>
            <a:r>
              <a:rPr lang="en-US"/>
              <a:t> </a:t>
            </a:r>
          </a:p>
          <a:p>
            <a:pPr marL="342900" indent="-342900">
              <a:spcBef>
                <a:spcPct val="50000"/>
              </a:spcBef>
              <a:buFont typeface="Times" charset="0"/>
              <a:buNone/>
            </a:pPr>
            <a:r>
              <a:rPr lang="en-US"/>
              <a:t>a) Read the </a:t>
            </a:r>
            <a:r>
              <a:rPr lang="en-US">
                <a:hlinkClick r:id="rId4"/>
              </a:rPr>
              <a:t>segregation report </a:t>
            </a:r>
            <a:r>
              <a:rPr lang="en-US"/>
              <a:t>from the Washington Post </a:t>
            </a:r>
          </a:p>
          <a:p>
            <a:pPr marL="342900" indent="-342900">
              <a:spcBef>
                <a:spcPct val="50000"/>
              </a:spcBef>
              <a:buFont typeface="Times" charset="0"/>
              <a:buAutoNum type="alphaLcParenR" startAt="2"/>
            </a:pPr>
            <a:r>
              <a:rPr lang="en-US" sz="2000"/>
              <a:t>Read the article on </a:t>
            </a:r>
            <a:r>
              <a:rPr lang="en-US" sz="2000">
                <a:hlinkClick r:id="rId5"/>
              </a:rPr>
              <a:t>Segregated Prom </a:t>
            </a:r>
            <a:r>
              <a:rPr lang="en-US" sz="2000"/>
              <a:t>in Wilcox County, GA</a:t>
            </a:r>
            <a:r>
              <a:rPr lang="en-US"/>
              <a:t>  </a:t>
            </a:r>
          </a:p>
          <a:p>
            <a:pPr marL="342900" indent="-342900">
              <a:spcBef>
                <a:spcPct val="50000"/>
              </a:spcBef>
              <a:buFont typeface="Times" charset="0"/>
              <a:buAutoNum type="alphaLcParenR" startAt="2"/>
            </a:pPr>
            <a:r>
              <a:rPr lang="en-US" sz="2000"/>
              <a:t>Complete the provided worksheet</a:t>
            </a:r>
            <a:r>
              <a:rPr lang="en-US"/>
              <a:t>. An example of a completed worksheet can be found here</a:t>
            </a:r>
            <a:r>
              <a:rPr lang="en-US">
                <a:hlinkClick r:id="rId6"/>
              </a:rPr>
              <a:t>: Example</a:t>
            </a:r>
            <a:r>
              <a:rPr lang="en-US"/>
              <a:t>.  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1288" y="3810000"/>
            <a:ext cx="18399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8326438" y="1525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03238" y="533400"/>
            <a:ext cx="765016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Step 3. What are some </a:t>
            </a:r>
            <a:r>
              <a:rPr lang="en-US" b="1">
                <a:latin typeface="Verdana" pitchFamily="34" charset="0"/>
                <a:hlinkClick r:id="rId3"/>
              </a:rPr>
              <a:t>causes of the problem</a:t>
            </a:r>
            <a:r>
              <a:rPr lang="en-US" b="1">
                <a:latin typeface="Verdana" pitchFamily="34" charset="0"/>
              </a:rPr>
              <a:t>?</a:t>
            </a:r>
          </a:p>
          <a:p>
            <a:pPr marL="342900" indent="-34290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Article to help you out: 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latin typeface="Verdana" pitchFamily="34" charset="0"/>
                <a:hlinkClick r:id="rId4"/>
              </a:rPr>
              <a:t>ABC News</a:t>
            </a:r>
            <a:endParaRPr lang="en-US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35363" y="3554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514600" y="1676400"/>
            <a:ext cx="38862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1. Differential funding for schools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2. Family’s economic hardships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3. Legal loopholes  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03238" y="533400"/>
            <a:ext cx="76501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b="1" dirty="0">
                <a:latin typeface="Verdana" pitchFamily="34" charset="0"/>
              </a:rPr>
              <a:t>Step 4. Let’s evaluate </a:t>
            </a:r>
            <a:r>
              <a:rPr lang="en-US" b="1" dirty="0">
                <a:latin typeface="Verdana" pitchFamily="34" charset="0"/>
                <a:hlinkClick r:id="rId3"/>
              </a:rPr>
              <a:t>existing public policies </a:t>
            </a:r>
            <a:endParaRPr lang="en-US" b="1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Article to help you out: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Verdana" pitchFamily="34" charset="0"/>
                <a:hlinkClick r:id="rId4"/>
              </a:rPr>
              <a:t>High Court Bans School Segregation </a:t>
            </a:r>
            <a:endParaRPr lang="en-US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* There are </a:t>
            </a:r>
            <a:r>
              <a:rPr lang="en-US" dirty="0" smtClean="0">
                <a:latin typeface="Verdana" pitchFamily="34" charset="0"/>
              </a:rPr>
              <a:t>federal court decisions </a:t>
            </a:r>
            <a:r>
              <a:rPr lang="en-US" dirty="0">
                <a:latin typeface="Verdana" pitchFamily="34" charset="0"/>
              </a:rPr>
              <a:t>which ban segregation in public </a:t>
            </a:r>
            <a:r>
              <a:rPr lang="en-US" dirty="0" smtClean="0">
                <a:latin typeface="Verdana" pitchFamily="34" charset="0"/>
              </a:rPr>
              <a:t>schools</a:t>
            </a:r>
            <a:endParaRPr lang="en-US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535363" y="3554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3886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03238" y="533400"/>
            <a:ext cx="76501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b="1" dirty="0">
                <a:latin typeface="Verdana" pitchFamily="34" charset="0"/>
              </a:rPr>
              <a:t>Step 5. What policies can you create to </a:t>
            </a:r>
            <a:r>
              <a:rPr lang="en-US" b="1" dirty="0">
                <a:latin typeface="Verdana" pitchFamily="34" charset="0"/>
                <a:hlinkClick r:id="rId3"/>
              </a:rPr>
              <a:t>correct the problem</a:t>
            </a:r>
            <a:r>
              <a:rPr lang="en-US" b="1" dirty="0">
                <a:latin typeface="Verdana" pitchFamily="34" charset="0"/>
              </a:rPr>
              <a:t>? </a:t>
            </a:r>
            <a:r>
              <a:rPr lang="en-US" b="1" dirty="0">
                <a:latin typeface="Verdana" pitchFamily="34" charset="0"/>
                <a:hlinkClick r:id="rId4"/>
              </a:rPr>
              <a:t> </a:t>
            </a:r>
            <a:endParaRPr lang="en-US" b="1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Congress should:</a:t>
            </a:r>
            <a:endParaRPr lang="en-US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*Set up a review board to ensure that laws are being followed.</a:t>
            </a:r>
          </a:p>
          <a:p>
            <a:pPr marL="342900" indent="-342900">
              <a:spcBef>
                <a:spcPct val="50000"/>
              </a:spcBef>
            </a:pPr>
            <a:endParaRPr lang="en-US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*Investigate cases where there are high levels of segregation. </a:t>
            </a:r>
          </a:p>
          <a:p>
            <a:pPr marL="342900" indent="-342900">
              <a:spcBef>
                <a:spcPct val="50000"/>
              </a:spcBef>
            </a:pPr>
            <a:endParaRPr lang="en-US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*Fund states to teach </a:t>
            </a:r>
            <a:r>
              <a:rPr lang="en-US" dirty="0">
                <a:latin typeface="Verdana" pitchFamily="34" charset="0"/>
              </a:rPr>
              <a:t>the </a:t>
            </a:r>
            <a:r>
              <a:rPr lang="en-US" dirty="0" smtClean="0">
                <a:latin typeface="Verdana" pitchFamily="34" charset="0"/>
              </a:rPr>
              <a:t>values </a:t>
            </a:r>
            <a:r>
              <a:rPr lang="en-US" dirty="0">
                <a:latin typeface="Verdana" pitchFamily="34" charset="0"/>
              </a:rPr>
              <a:t>of diversity and integration to all school members and students. </a:t>
            </a:r>
          </a:p>
          <a:p>
            <a:pPr marL="342900" indent="-342900">
              <a:spcBef>
                <a:spcPct val="50000"/>
              </a:spcBef>
            </a:pPr>
            <a:endParaRPr lang="en-US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535363" y="3554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3886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03238" y="533400"/>
            <a:ext cx="765016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Step 6. What is the </a:t>
            </a:r>
            <a:r>
              <a:rPr lang="en-US" b="1">
                <a:latin typeface="Verdana" pitchFamily="34" charset="0"/>
                <a:hlinkClick r:id="rId3"/>
              </a:rPr>
              <a:t>best policy </a:t>
            </a:r>
            <a:r>
              <a:rPr lang="en-US" b="1">
                <a:latin typeface="Verdana" pitchFamily="34" charset="0"/>
              </a:rPr>
              <a:t>to correct the problem? </a:t>
            </a:r>
            <a:r>
              <a:rPr lang="en-US" b="1">
                <a:latin typeface="Verdana" pitchFamily="34" charset="0"/>
                <a:hlinkClick r:id="rId4"/>
              </a:rPr>
              <a:t> </a:t>
            </a:r>
            <a:endParaRPr lang="en-US" b="1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AutoNum type="alphaLcParenR"/>
            </a:pPr>
            <a:r>
              <a:rPr lang="en-US">
                <a:latin typeface="Verdana" pitchFamily="34" charset="0"/>
              </a:rPr>
              <a:t>Use the hand-out to figure out the best (both feasible and effective) policy </a:t>
            </a:r>
          </a:p>
          <a:p>
            <a:pPr marL="342900" indent="-342900">
              <a:spcBef>
                <a:spcPct val="50000"/>
              </a:spcBef>
              <a:buFont typeface="Times" charset="0"/>
              <a:buAutoNum type="alphaLcParenR"/>
            </a:pPr>
            <a:endParaRPr lang="en-US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AutoNum type="alphaLcParenR"/>
            </a:pPr>
            <a:r>
              <a:rPr lang="en-US">
                <a:latin typeface="Verdana" pitchFamily="34" charset="0"/>
              </a:rPr>
              <a:t>Here is an example of a completed hand-out: </a:t>
            </a:r>
            <a:r>
              <a:rPr lang="en-US">
                <a:latin typeface="Verdana" pitchFamily="34" charset="0"/>
                <a:hlinkClick r:id="rId5"/>
              </a:rPr>
              <a:t>Worksheet 6 </a:t>
            </a:r>
            <a:endParaRPr lang="en-US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 typeface="Times" charset="0"/>
              <a:buAutoNum type="alphaLcParenR"/>
            </a:pPr>
            <a:endParaRPr lang="en-US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535363" y="3554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14600" y="1676400"/>
            <a:ext cx="3886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708650" y="4681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FFFFFF"/>
      </a:accent3>
      <a:accent4>
        <a:srgbClr val="000000"/>
      </a:accent4>
      <a:accent5>
        <a:srgbClr val="F6C0AA"/>
      </a:accent5>
      <a:accent6>
        <a:srgbClr val="902430"/>
      </a:accent6>
      <a:hlink>
        <a:srgbClr val="00FFFF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259</TotalTime>
  <Words>296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Verdana</vt:lpstr>
      <vt:lpstr>ヒラギノ角ゴ Pro W3</vt:lpstr>
      <vt:lpstr>Arial</vt:lpstr>
      <vt:lpstr>Wingdings 2</vt:lpstr>
      <vt:lpstr>Calibri</vt:lpstr>
      <vt:lpstr>Times</vt:lpstr>
      <vt:lpstr>Apple Chancery</vt:lpstr>
      <vt:lpstr>Aspect</vt:lpstr>
      <vt:lpstr>Problem: Segregation Still Exists in U.S. Schools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Differences</dc:title>
  <dc:creator>17</dc:creator>
  <cp:lastModifiedBy>Jim Carroll</cp:lastModifiedBy>
  <cp:revision>191</cp:revision>
  <dcterms:created xsi:type="dcterms:W3CDTF">2013-08-30T17:32:47Z</dcterms:created>
  <dcterms:modified xsi:type="dcterms:W3CDTF">2013-10-02T19:51:16Z</dcterms:modified>
</cp:coreProperties>
</file>