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9" r:id="rId2"/>
    <p:sldId id="256" r:id="rId3"/>
    <p:sldId id="288" r:id="rId4"/>
    <p:sldId id="289" r:id="rId5"/>
    <p:sldId id="266" r:id="rId6"/>
    <p:sldId id="284" r:id="rId7"/>
    <p:sldId id="258" r:id="rId8"/>
    <p:sldId id="265" r:id="rId9"/>
    <p:sldId id="259" r:id="rId10"/>
    <p:sldId id="287" r:id="rId11"/>
    <p:sldId id="281" r:id="rId12"/>
    <p:sldId id="276" r:id="rId13"/>
    <p:sldId id="283" r:id="rId14"/>
    <p:sldId id="277" r:id="rId15"/>
    <p:sldId id="278" r:id="rId16"/>
    <p:sldId id="280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5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FCB64-1BD0-41DC-B1D1-4AF24AA185F2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F5D7-27FC-462A-A73E-191F11679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F5D7-27FC-462A-A73E-191F116790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9C7F-293E-E244-9D3A-7D174FAA4959}" type="datetimeFigureOut">
              <a:rPr lang="en-US" smtClean="0"/>
              <a:pPr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AAC-BE32-7E41-917C-B8AF025F6D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3a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5a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a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b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a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af.af.mil/news/story.asp?id=123328079" TargetMode="External"/><Relationship Id="rId7" Type="http://schemas.openxmlformats.org/officeDocument/2006/relationships/hyperlink" Target="http://explore.org/about/dog-bless-yo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lpguide.org/mental/post_traumatic_stress_disorder_symptoms_treatment.htm" TargetMode="External"/><Relationship Id="rId5" Type="http://schemas.openxmlformats.org/officeDocument/2006/relationships/hyperlink" Target="http://www.mcclatchydc.com/2009/09/04/74886/defense-dept-funding-study-pairing.html" TargetMode="External"/><Relationship Id="rId4" Type="http://schemas.openxmlformats.org/officeDocument/2006/relationships/hyperlink" Target="http://www.fas.org/sgp/crs/natsec/RS2245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maxwell.syr.edu/plegal/ppae/step1a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2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2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3a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9936" b="9936"/>
          <a:stretch>
            <a:fillRect/>
          </a:stretch>
        </p:blipFill>
        <p:spPr>
          <a:xfrm>
            <a:off x="0" y="0"/>
            <a:ext cx="1113925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 TRAUMATIC STRESS DISORDER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PHILLIP BARONE</a:t>
            </a:r>
          </a:p>
          <a:p>
            <a:r>
              <a:rPr lang="en-US" dirty="0" smtClean="0"/>
              <a:t>I.S.126Q </a:t>
            </a:r>
          </a:p>
          <a:p>
            <a:r>
              <a:rPr lang="en-US" dirty="0" smtClean="0"/>
              <a:t>PBarone2@schools.nyc.gov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7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hlinkClick r:id="rId3"/>
              </a:rPr>
              <a:t>What Are the Causes?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research shows that it's possible to develop PTSD by watching videos, such as Predator reconnaissance and combat feeds, seeing photos, hearing or reading stories of traumatic events from downrange</a:t>
            </a:r>
          </a:p>
          <a:p>
            <a:r>
              <a:rPr lang="en-US" dirty="0" smtClean="0"/>
              <a:t>Bottom line: someone could be half way around the world when they're exposed to a combat situation and still develop PTSD symptoms.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POLICIES</a:t>
            </a:r>
            <a:endParaRPr lang="en-US" dirty="0"/>
          </a:p>
        </p:txBody>
      </p:sp>
      <p:pic>
        <p:nvPicPr>
          <p:cNvPr id="4" name="Content Placeholder 3" descr="IMG_043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45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33399"/>
                </a:solidFill>
                <a:latin typeface="Footlight MT Light"/>
                <a:ea typeface="Times New Roman"/>
                <a:cs typeface="Arial"/>
                <a:hlinkClick r:id="rId3"/>
              </a:rPr>
              <a:t>Develop Solutions</a:t>
            </a:r>
            <a:r>
              <a:rPr lang="en-US" dirty="0">
                <a:solidFill>
                  <a:srgbClr val="333399"/>
                </a:solidFill>
                <a:latin typeface="Book Antiqua"/>
                <a:ea typeface="Times New Roman"/>
                <a:cs typeface="Arial"/>
                <a:hlinkClick r:id="rId3"/>
              </a:rPr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24800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/>
              <a:t>PTSD is a National Social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066801" y="2174875"/>
            <a:ext cx="7619998" cy="39512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Click the link above to help you devise a Treatment policy. </a:t>
            </a:r>
          </a:p>
          <a:p>
            <a:r>
              <a:rPr lang="en-US" sz="4000" dirty="0" smtClean="0"/>
              <a:t>Then, look at the treatment polices on the next slides and select the best one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83957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333399"/>
                </a:solidFill>
                <a:latin typeface="Footlight MT Light"/>
                <a:cs typeface="Arial"/>
              </a:rPr>
              <a:t>Treatment Policy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Trauma-focused cognitive-behavioral therapy:</a:t>
            </a:r>
          </a:p>
          <a:p>
            <a:r>
              <a:rPr lang="en-US" dirty="0"/>
              <a:t>Takes the sufferer and gradually exposes them to thoughts, feelings and situations that remind them of the trauma they experienced.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3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333399"/>
                </a:solidFill>
                <a:latin typeface="Footlight MT Light"/>
                <a:ea typeface="Times New Roman"/>
                <a:cs typeface="Arial"/>
              </a:rPr>
              <a:t> </a:t>
            </a:r>
            <a:r>
              <a:rPr lang="en-US" u="sng" dirty="0" smtClean="0">
                <a:solidFill>
                  <a:srgbClr val="333399"/>
                </a:solidFill>
                <a:latin typeface="Footlight MT Light"/>
                <a:cs typeface="Arial"/>
              </a:rPr>
              <a:t>Treatment Policy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u="sng" dirty="0"/>
              <a:t>Family </a:t>
            </a:r>
            <a:r>
              <a:rPr lang="en-US" sz="4800" b="1" u="sng" dirty="0" smtClean="0"/>
              <a:t>therapy:</a:t>
            </a:r>
          </a:p>
          <a:p>
            <a:r>
              <a:rPr lang="en-US" sz="4800" dirty="0" smtClean="0"/>
              <a:t>Helps the family and loved ones close to the sufferer what they have gone through and communicate better.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44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333399"/>
                </a:solidFill>
                <a:latin typeface="Footlight MT Light"/>
                <a:ea typeface="Times New Roman"/>
                <a:cs typeface="Arial"/>
              </a:rPr>
              <a:t> </a:t>
            </a:r>
            <a:r>
              <a:rPr lang="en-US" u="sng" dirty="0" smtClean="0">
                <a:solidFill>
                  <a:srgbClr val="333399"/>
                </a:solidFill>
                <a:latin typeface="Footlight MT Light"/>
                <a:cs typeface="Arial"/>
              </a:rPr>
              <a:t>Treatment Policy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u="sng" dirty="0" smtClean="0"/>
              <a:t>Medication: </a:t>
            </a:r>
          </a:p>
          <a:p>
            <a:r>
              <a:rPr lang="en-US" sz="4800" dirty="0" smtClean="0"/>
              <a:t>Sometimes given to sufferers to relieve secondary symptoms of depression or anxiety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1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333399"/>
                </a:solidFill>
                <a:latin typeface="Footlight MT Light"/>
                <a:ea typeface="Times New Roman"/>
                <a:cs typeface="Arial"/>
              </a:rPr>
              <a:t> </a:t>
            </a:r>
            <a:r>
              <a:rPr lang="en-US" u="sng" dirty="0" smtClean="0">
                <a:solidFill>
                  <a:srgbClr val="333399"/>
                </a:solidFill>
                <a:latin typeface="Footlight MT Light"/>
                <a:cs typeface="Arial"/>
              </a:rPr>
              <a:t>Treatment Policy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Service canines for PTSD </a:t>
            </a:r>
            <a:r>
              <a:rPr lang="en-US" b="1" u="sng" dirty="0" smtClean="0"/>
              <a:t>sufferers:</a:t>
            </a:r>
          </a:p>
          <a:p>
            <a:r>
              <a:rPr lang="en-US" dirty="0"/>
              <a:t>The Defense Department is financing a $300,000 study that will pair troops returning from Iraq and Afghanistan with dogs trained to sense when their masters are about to have a panic attack and give them a calming nudge or nuzzle.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6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  <a:latin typeface="Footlight MT Light"/>
                <a:cs typeface="Arial"/>
                <a:hlinkClick r:id="rId3"/>
              </a:rPr>
              <a:t>What Is the Best Treatment Policy?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6000" dirty="0" smtClean="0"/>
              <a:t>The best treatment policy is effective and feasible.</a:t>
            </a:r>
          </a:p>
          <a:p>
            <a:pPr>
              <a:buNone/>
            </a:pPr>
            <a:endParaRPr lang="en-US" sz="16000" dirty="0" smtClean="0"/>
          </a:p>
          <a:p>
            <a:pPr>
              <a:buNone/>
            </a:pPr>
            <a:r>
              <a:rPr lang="en-US" sz="16000" dirty="0" smtClean="0"/>
              <a:t>Read the above link and discuss what is an effective policy</a:t>
            </a:r>
            <a:r>
              <a:rPr lang="en-US" sz="16000" dirty="0" smtClean="0"/>
              <a:t>.</a:t>
            </a:r>
            <a:endParaRPr lang="en-US" sz="16000" b="1" u="sng" dirty="0" smtClean="0"/>
          </a:p>
          <a:p>
            <a:endParaRPr lang="en-US" sz="16000" b="1" u="sng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6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  <a:latin typeface="Footlight MT Light"/>
                <a:cs typeface="Arial"/>
                <a:hlinkClick r:id="rId3"/>
              </a:rPr>
              <a:t>What Is the Best Treatment Policy?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6000" dirty="0" smtClean="0"/>
              <a:t>The best treatment policy is effective and feasible.</a:t>
            </a:r>
          </a:p>
          <a:p>
            <a:pPr>
              <a:buNone/>
            </a:pPr>
            <a:endParaRPr lang="en-US" sz="16000" dirty="0" smtClean="0"/>
          </a:p>
          <a:p>
            <a:pPr>
              <a:buNone/>
            </a:pPr>
            <a:r>
              <a:rPr lang="en-US" sz="16000" dirty="0" smtClean="0"/>
              <a:t>Read the above link and discuss what is a feasible policy.</a:t>
            </a:r>
          </a:p>
          <a:p>
            <a:pPr>
              <a:buNone/>
            </a:pPr>
            <a:endParaRPr lang="en-US" sz="16000" b="1" u="sng" dirty="0" smtClean="0"/>
          </a:p>
          <a:p>
            <a:endParaRPr lang="en-US" sz="16000" b="1" u="sng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6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Footlight MT Light"/>
                <a:cs typeface="Arial"/>
                <a:hlinkClick r:id="rId3"/>
              </a:rPr>
              <a:t>What Is the Best Treatment Policy? </a:t>
            </a:r>
            <a:r>
              <a:rPr lang="en-US" dirty="0" smtClean="0">
                <a:solidFill>
                  <a:srgbClr val="333399"/>
                </a:solidFill>
                <a:latin typeface="Footlight MT Light"/>
                <a:cs typeface="Arial"/>
              </a:rPr>
              <a:t/>
            </a:r>
            <a:br>
              <a:rPr lang="en-US" dirty="0" smtClean="0">
                <a:solidFill>
                  <a:srgbClr val="333399"/>
                </a:solidFill>
                <a:latin typeface="Footlight MT Light"/>
                <a:cs typeface="Arial"/>
              </a:rPr>
            </a:br>
            <a:r>
              <a:rPr lang="en-US" dirty="0" smtClean="0">
                <a:solidFill>
                  <a:srgbClr val="333399"/>
                </a:solidFill>
                <a:latin typeface="Footlight MT Light"/>
                <a:cs typeface="Arial"/>
              </a:rPr>
              <a:t>Use effectiveness and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Trauma-focused cognitive-behavioral therapy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Family therapy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Medication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Service canines for PTSD </a:t>
            </a:r>
            <a:r>
              <a:rPr lang="en-US" sz="4400" dirty="0" smtClean="0"/>
              <a:t>sufferers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36966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r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oundRect">
            <a:avLst>
              <a:gd name="adj" fmla="val 8594"/>
            </a:avLst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P.T.S.D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TRAUMATIC STRESS DISORDER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 smtClean="0"/>
              <a:t>Use these to help you with some of the tasks in this slide show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http://www.pacaf.af.mil/news/story.asp?id=123328079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http://www.fas.org/sgp/crs/natsec/RS22452.pdf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http://www.mcclatchydc.com/2009/09/04/74886/defense-dept-funding-study-pairing.html#.</a:t>
            </a:r>
            <a:r>
              <a:rPr lang="en-US" dirty="0" smtClean="0">
                <a:hlinkClick r:id="rId5"/>
              </a:rPr>
              <a:t>UipqkBa3C0u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http://www.helpguide.org/mental/</a:t>
            </a:r>
            <a:r>
              <a:rPr lang="en-US" dirty="0" smtClean="0">
                <a:hlinkClick r:id="rId6"/>
              </a:rPr>
              <a:t>post_traumatic_stress_disorder_symptoms_treatment.htm</a:t>
            </a:r>
            <a:endParaRPr lang="en-US" dirty="0" smtClean="0"/>
          </a:p>
          <a:p>
            <a:r>
              <a:rPr lang="en-US" dirty="0">
                <a:hlinkClick r:id="rId7"/>
              </a:rPr>
              <a:t>http://explore.org/about/dog-bless-you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1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latin typeface="Footlight MT Light"/>
                <a:ea typeface="Times New Roman"/>
                <a:cs typeface="Arial"/>
                <a:hlinkClick r:id="rId5"/>
              </a:rPr>
              <a:t>Define the Problem</a:t>
            </a:r>
            <a:r>
              <a:rPr lang="en-US" sz="3600" dirty="0">
                <a:latin typeface="Book Antiqua"/>
                <a:ea typeface="Times New Roman"/>
                <a:cs typeface="Arial"/>
                <a:hlinkClick r:id="rId5"/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P</a:t>
            </a:r>
            <a:r>
              <a:rPr lang="en-US" sz="3600" dirty="0" smtClean="0">
                <a:solidFill>
                  <a:schemeClr val="bg1"/>
                </a:solidFill>
              </a:rPr>
              <a:t>OS</a:t>
            </a:r>
            <a:r>
              <a:rPr lang="en-US" sz="3600" dirty="0" smtClean="0">
                <a:solidFill>
                  <a:srgbClr val="FF0000"/>
                </a:solidFill>
              </a:rPr>
              <a:t>T </a:t>
            </a:r>
            <a:r>
              <a:rPr lang="en-US" sz="3600" dirty="0">
                <a:solidFill>
                  <a:srgbClr val="FF0000"/>
                </a:solidFill>
              </a:rPr>
              <a:t>TRAUMATIC  STRESS DISORDER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Post-traumatic stress disorder (PTSD) is a mental health condition that's triggered by a terrifying event. Symptoms may include flashbacks, nightmares and severe anxiety, as well as uncontrollable thoughts about the </a:t>
            </a:r>
            <a:r>
              <a:rPr lang="en-US" dirty="0" smtClean="0"/>
              <a:t>event.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t="896" b="896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DIAGNOSES IN ALL SERVICES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as of 12/7/</a:t>
            </a:r>
            <a:r>
              <a:rPr lang="en-US" sz="4000" dirty="0" smtClean="0"/>
              <a:t>12)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33399"/>
                </a:solidFill>
                <a:latin typeface="Footlight MT Light"/>
                <a:ea typeface="Times New Roman"/>
                <a:cs typeface="Arial"/>
                <a:hlinkClick r:id="rId3"/>
              </a:rPr>
              <a:t>Gather the Evidence</a:t>
            </a:r>
            <a:r>
              <a:rPr lang="en-US" dirty="0">
                <a:noFill/>
                <a:latin typeface="Book Antiqua"/>
                <a:ea typeface="Times New Roman"/>
                <a:cs typeface="Arial"/>
                <a:hlinkClick r:id="rId3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Use the link above to begin gathering evidence on how extensive the social problem of PTSD is currently in the U.S.  </a:t>
            </a:r>
          </a:p>
          <a:p>
            <a:pPr marL="0" indent="0">
              <a:buNone/>
            </a:pPr>
            <a:r>
              <a:rPr lang="en-US" sz="4000" dirty="0" smtClean="0"/>
              <a:t>Hint: Google “PTSD + Evidence”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575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762000"/>
          <a:ext cx="6781800" cy="581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422425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DEPLOYED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DEPLOYED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3095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7015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7745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11763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14405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13975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14828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15702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2012 (TO 12/3/12)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14031</a:t>
                      </a:r>
                      <a:endParaRPr lang="en-US" dirty="0"/>
                    </a:p>
                  </a:txBody>
                  <a:tcPr/>
                </a:tc>
              </a:tr>
              <a:tr h="350827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103792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u="sng" dirty="0">
                <a:solidFill>
                  <a:srgbClr val="333399"/>
                </a:solidFill>
                <a:latin typeface="Footlight MT Light"/>
                <a:ea typeface="Times New Roman"/>
                <a:cs typeface="Arial"/>
                <a:hlinkClick r:id="rId3"/>
              </a:rPr>
              <a:t>Gather the Evidence</a:t>
            </a:r>
            <a:r>
              <a:rPr lang="en-US" sz="2400" dirty="0">
                <a:noFill/>
                <a:latin typeface="Book Antiqua"/>
                <a:ea typeface="Times New Roman"/>
                <a:cs typeface="Arial"/>
                <a:hlinkClick r:id="rId3"/>
              </a:rPr>
              <a:t>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POST TRAUMATIC  STRESS DISORDER IN NON DEPLOYED MILITARY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t="8572" b="85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hlinkClick r:id="rId3"/>
              </a:rPr>
              <a:t>What Are the Causes?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Use the link above to begin developing some of the causes of PTSD</a:t>
            </a:r>
          </a:p>
          <a:p>
            <a:pPr>
              <a:buNone/>
            </a:pPr>
            <a:r>
              <a:rPr lang="en-US" sz="4000" dirty="0" smtClean="0"/>
              <a:t>Then, we will compare your list to those on the next slides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540</Words>
  <Application>Microsoft Office PowerPoint</Application>
  <PresentationFormat>On-screen Show (4:3)</PresentationFormat>
  <Paragraphs>131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POST TRAUMATIC STRESS DISORDER</vt:lpstr>
      <vt:lpstr>P.T.S.D </vt:lpstr>
      <vt:lpstr>Use these to help you with some of the tasks in this slide show</vt:lpstr>
      <vt:lpstr>Define the Problem  POST TRAUMATIC  STRESS DISORDER</vt:lpstr>
      <vt:lpstr>DIAGNOSES IN ALL SERVICES  (as of 12/7/12)</vt:lpstr>
      <vt:lpstr>Gather the Evidence </vt:lpstr>
      <vt:lpstr>Gather the Evidence </vt:lpstr>
      <vt:lpstr>POST TRAUMATIC  STRESS DISORDER IN NON DEPLOYED MILITARY</vt:lpstr>
      <vt:lpstr>What Are the Causes?</vt:lpstr>
      <vt:lpstr>What Are the Causes?</vt:lpstr>
      <vt:lpstr>TREATMENT POLICIES</vt:lpstr>
      <vt:lpstr>Develop Solutions </vt:lpstr>
      <vt:lpstr>Treatment Policy #1</vt:lpstr>
      <vt:lpstr> Treatment Policy #2</vt:lpstr>
      <vt:lpstr> Treatment Policy #3</vt:lpstr>
      <vt:lpstr> Treatment Policy #4</vt:lpstr>
      <vt:lpstr>What Is the Best Treatment Policy? </vt:lpstr>
      <vt:lpstr>What Is the Best Treatment Policy? </vt:lpstr>
      <vt:lpstr>What Is the Best Treatment Policy?  Use effectiveness and feasibility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P.T.S.D </dc:title>
  <dc:creator>25</dc:creator>
  <cp:lastModifiedBy>ann nigro</cp:lastModifiedBy>
  <cp:revision>31</cp:revision>
  <dcterms:created xsi:type="dcterms:W3CDTF">2013-08-30T17:34:13Z</dcterms:created>
  <dcterms:modified xsi:type="dcterms:W3CDTF">2013-09-30T13:57:48Z</dcterms:modified>
</cp:coreProperties>
</file>