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76" r:id="rId2"/>
    <p:sldId id="257" r:id="rId3"/>
    <p:sldId id="259" r:id="rId4"/>
    <p:sldId id="282" r:id="rId5"/>
    <p:sldId id="283" r:id="rId6"/>
    <p:sldId id="284" r:id="rId7"/>
    <p:sldId id="277" r:id="rId8"/>
    <p:sldId id="261" r:id="rId9"/>
    <p:sldId id="278" r:id="rId10"/>
    <p:sldId id="260" r:id="rId11"/>
    <p:sldId id="264" r:id="rId12"/>
    <p:sldId id="285" r:id="rId13"/>
    <p:sldId id="286" r:id="rId14"/>
    <p:sldId id="267" r:id="rId15"/>
    <p:sldId id="274" r:id="rId16"/>
    <p:sldId id="275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94660"/>
  </p:normalViewPr>
  <p:slideViewPr>
    <p:cSldViewPr>
      <p:cViewPr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AF3A3-2425-4D07-9C7E-232D9E8F9C06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0DAE7-1614-48AC-817E-408DA2AE5D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7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DAE7-1614-48AC-817E-408DA2AE5D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DAE7-1614-48AC-817E-408DA2AE5D4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DAE7-1614-48AC-817E-408DA2AE5D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DAE7-1614-48AC-817E-408DA2AE5D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1B48DE-1CDB-4332-B9E0-77476CBFB5E9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68949B-C5D0-4717-9D47-2942AD69C4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solutions.html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jpeg"/><Relationship Id="rId7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select.html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identify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2971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Public Policy Analysis:</a:t>
            </a:r>
            <a:b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Creating solutions against </a:t>
            </a:r>
            <a:br>
              <a:rPr lang="en-US" sz="4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6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BULLYING</a:t>
            </a:r>
            <a:endParaRPr lang="en-US" sz="44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495800" y="4343400"/>
            <a:ext cx="3810000" cy="150971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Lydia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Tsiforas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Assistant Principal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I.S. 126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February 28, 2013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9624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4114800"/>
            <a:ext cx="51816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is the bully?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is the victim?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600" y="2057400"/>
            <a:ext cx="7924800" cy="2651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Mary recently broke up with her boyfriend John.  John is now dating Lisa.  Mary convinces all of her friends not to speak or hang out with Lisa anymore.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imagesCAJS6U6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886200"/>
            <a:ext cx="2600325" cy="2600325"/>
          </a:xfrm>
          <a:prstGeom prst="rect">
            <a:avLst/>
          </a:prstGeom>
        </p:spPr>
      </p:pic>
      <p:sp>
        <p:nvSpPr>
          <p:cNvPr id="5" name="Title 6"/>
          <p:cNvSpPr txBox="1">
            <a:spLocks/>
          </p:cNvSpPr>
          <p:nvPr/>
        </p:nvSpPr>
        <p:spPr>
          <a:xfrm>
            <a:off x="2209800" y="914400"/>
            <a:ext cx="4114800" cy="762000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Scenario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64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Characteristics of a bully…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752601"/>
            <a:ext cx="7391400" cy="4952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Children who bully: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Want power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View violence in a positive way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May be impulsive, have quick tempers or poor self control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Have difficulty conforming to rules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Gain satisfaction from inflicting injury and perceive “rewards” (prestige, material goods) from their behavior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Have positive self images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Lack empathy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Show little or no concern for the feelings of others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Find it difficult to see things from someone else’s perspective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Are willing to use others to get what they want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Easily frustrated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Unicode MS" pitchFamily="34" charset="-12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64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is at risk for bullying?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752601"/>
            <a:ext cx="7391400" cy="49529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Children who are bullied tend to: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 sensitive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 socially withdrawn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Are either smaller or bigger than most kids their age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Get anxious or upset easily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friendship difficulties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Have poor self-esteem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Are quiet, passive manner with lack of assertiveness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Get depressed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Unicode MS" pitchFamily="34" charset="-128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60960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Develop solutions…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11"/>
          <p:cNvSpPr txBox="1">
            <a:spLocks/>
          </p:cNvSpPr>
          <p:nvPr/>
        </p:nvSpPr>
        <p:spPr>
          <a:xfrm>
            <a:off x="4419600" y="1371600"/>
            <a:ext cx="4191000" cy="43075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Public Policy Analysis: Developing public policy solutions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" name="Title 11"/>
          <p:cNvSpPr>
            <a:spLocks noGrp="1"/>
          </p:cNvSpPr>
          <p:nvPr>
            <p:ph type="title"/>
          </p:nvPr>
        </p:nvSpPr>
        <p:spPr>
          <a:xfrm>
            <a:off x="0" y="1752600"/>
            <a:ext cx="8915400" cy="116128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How Can You Prevent Bullying or</a:t>
            </a:r>
            <a:b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Be a Cause to the Solution?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ontent Placeholder 12"/>
          <p:cNvSpPr txBox="1">
            <a:spLocks/>
          </p:cNvSpPr>
          <p:nvPr/>
        </p:nvSpPr>
        <p:spPr>
          <a:xfrm>
            <a:off x="228600" y="3124200"/>
            <a:ext cx="8915400" cy="3733800"/>
          </a:xfrm>
          <a:prstGeom prst="rect">
            <a:avLst/>
          </a:prstGeom>
        </p:spPr>
        <p:txBody>
          <a:bodyPr vert="horz" lIns="45720" rIns="45720" anchor="t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Respond as calmly and assertively as you can (anger ignites the situation and tears reinforce the bully’s behavior).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Speak up or offer support when someone is being bullied.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Seek immediate help from an adult.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Report bullying or harassment incidents to your teacher, dean, guidance counselor or principal.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Privately support those being hurt with kind words.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Express disapproval of bullying by not joining in the laughter, teasing or gossip.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Speak out in support of respect for all people no matter how “different” their interests, skin color, religion, origin, income, physical appearance or abilities are.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Defuse a situation by taking the bully aside and asking him or her to stop.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228600" y="1295400"/>
            <a:ext cx="1600200" cy="4572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Ignore them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0" y="1905000"/>
            <a:ext cx="1371600" cy="4572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Don’t cry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343400" y="1600200"/>
            <a:ext cx="1143000" cy="5334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Don’t get angry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3352800" y="4419600"/>
            <a:ext cx="1524000" cy="5334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Don’t look at them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4267200" y="5410200"/>
            <a:ext cx="1524000" cy="9906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Talk about it to someone else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152400" y="3200400"/>
            <a:ext cx="2819400" cy="9144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Respond to the Bully evenly and firmly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7467600" y="4953000"/>
            <a:ext cx="1676400" cy="8382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Turn and walk away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5486400" y="3810000"/>
            <a:ext cx="2819400" cy="9144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Don’t show them that you are upset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5257800" y="2667000"/>
            <a:ext cx="1600200" cy="10668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</a:rPr>
              <a:t>Pretend you didn’t hear them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5181600" y="6172200"/>
            <a:ext cx="3810000" cy="5334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Talk to an adult!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0" y="4343400"/>
            <a:ext cx="1447800" cy="9906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Turn the comment into a joke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7467600" y="990600"/>
            <a:ext cx="1371600" cy="12192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Go somewhere that an adult is present</a:t>
            </a:r>
            <a:endParaRPr lang="en-US" sz="16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-152400" y="5715000"/>
            <a:ext cx="2362200" cy="914400"/>
          </a:xfrm>
          <a:prstGeom prst="wedgeRoundRectCallou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Remove yourself from the situation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400" y="838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you are ever the victim of bullying…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8" descr="imagesCAJS6U6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752600"/>
            <a:ext cx="1452563" cy="1452563"/>
          </a:xfrm>
          <a:prstGeom prst="rect">
            <a:avLst/>
          </a:prstGeom>
        </p:spPr>
      </p:pic>
      <p:pic>
        <p:nvPicPr>
          <p:cNvPr id="30" name="Picture 29" descr="imagesCAU3X2R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2895600"/>
            <a:ext cx="1889074" cy="1252538"/>
          </a:xfrm>
          <a:prstGeom prst="rect">
            <a:avLst/>
          </a:prstGeom>
        </p:spPr>
      </p:pic>
      <p:pic>
        <p:nvPicPr>
          <p:cNvPr id="32" name="Picture 31" descr="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2667000"/>
            <a:ext cx="1905000" cy="1066800"/>
          </a:xfrm>
          <a:prstGeom prst="rect">
            <a:avLst/>
          </a:prstGeom>
        </p:spPr>
      </p:pic>
      <p:pic>
        <p:nvPicPr>
          <p:cNvPr id="33" name="Picture 32" descr="imagesCA7BH1F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43200" y="1447800"/>
            <a:ext cx="1608945" cy="1066800"/>
          </a:xfrm>
          <a:prstGeom prst="rect">
            <a:avLst/>
          </a:prstGeom>
        </p:spPr>
      </p:pic>
      <p:pic>
        <p:nvPicPr>
          <p:cNvPr id="34" name="Picture 33" descr="imagesCA3EM3N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7400" y="5562600"/>
            <a:ext cx="2163908" cy="1166813"/>
          </a:xfrm>
          <a:prstGeom prst="rect">
            <a:avLst/>
          </a:prstGeom>
        </p:spPr>
      </p:pic>
      <p:pic>
        <p:nvPicPr>
          <p:cNvPr id="36" name="Picture 35" descr="imagesCAIJ7HZ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47800" y="4191000"/>
            <a:ext cx="1603116" cy="1066800"/>
          </a:xfrm>
          <a:prstGeom prst="rect">
            <a:avLst/>
          </a:prstGeom>
        </p:spPr>
      </p:pic>
      <p:pic>
        <p:nvPicPr>
          <p:cNvPr id="37" name="Picture 36" descr="imagesCASZB9U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67400" y="990600"/>
            <a:ext cx="1371600" cy="1371600"/>
          </a:xfrm>
          <a:prstGeom prst="rect">
            <a:avLst/>
          </a:prstGeom>
        </p:spPr>
      </p:pic>
      <p:pic>
        <p:nvPicPr>
          <p:cNvPr id="38" name="Picture 37" descr="imagesCAPDQFH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91200" y="4648200"/>
            <a:ext cx="1771650" cy="1321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9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9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9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9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9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9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9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200"/>
                            </p:stCondLst>
                            <p:childTnLst>
                              <p:par>
                                <p:cTn id="6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4200"/>
                            </p:stCondLst>
                            <p:childTnLst>
                              <p:par>
                                <p:cTn id="7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62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can I learn more?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Centers for Disease Control and Prevention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www.cdc.gov/violenceprevention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STRYVE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www.safeyouth.gov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Stop Bullying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www.stopbullying.gov 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Surgeon General’s Report on Youth Violence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www.surgeongeneral.gov/library/youthviolence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0"/>
            <a:ext cx="43434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9530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1. Farrington, D. P. &amp;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Ttofi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M. M. School-based programs to reduce bullying and victimization. Systematic review for The Campbell Collaboration Crime and Justice Group; 2010. Available from URL: http://www.ncjrs.gov/pdffiles1/nij/ grants/229377.pdf 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2. David-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Ferdon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C., Hertz, M. F. Electronic media and youth violence: A CDC issue brief for researchers. Atlanta, GA: Centers for Disease Control and Prevention; 2009. Available from URL: http://www.cdc.gov/violenceprevention/pdf/ Electronic_Aggression_Researcher_Brief-a.pdf 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3. Eaton, D. K. et al. (2010). Youth risk behavior surveillance – United States 2009. Morbidity and Mortality Weekly Report, 59 (SS-5), 1-142. Available from URL: http://www.cdc.gov/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mmwr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pdf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/ss5905.pdf 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Robers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S., Zhang, J., &amp; Truman, J. Indicators of School Crime and Safety, 2010 (NCES 2011-002/NCJ 230812). National Center for Education Statistics, U.S. Department of Education, and Bureau of Justice Statistics, Office of Justice Programs, U.S. Department of Justice. Washington, DC; 2010. Available from URL: http://nces.ed.gov/pubs2011/2011002.pdf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ntiBullyingSymb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066800"/>
            <a:ext cx="6439862" cy="4710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62200" y="609600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6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GOALS</a:t>
            </a:r>
            <a:endParaRPr lang="en-US" sz="6600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673423"/>
            <a:ext cx="8991600" cy="48320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079500" indent="-165100">
              <a:spcAft>
                <a:spcPct val="35000"/>
              </a:spcAft>
              <a:buFont typeface="Arial" pitchFamily="34" charset="0"/>
              <a:buChar char="•"/>
            </a:pP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 understand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various bullying behaviors. </a:t>
            </a:r>
          </a:p>
          <a:p>
            <a:pPr marL="1079500" indent="-165100">
              <a:spcAft>
                <a:spcPct val="35000"/>
              </a:spcAft>
              <a:buFont typeface="Arial" pitchFamily="34" charset="0"/>
              <a:buChar char="•"/>
            </a:pP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Enhance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create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culture of respect.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marL="1079500" indent="-165100">
              <a:spcAft>
                <a:spcPct val="35000"/>
              </a:spcAft>
              <a:buFontTx/>
              <a:buChar char="•"/>
            </a:pP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Empower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members of the school community to challenge all forms of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bullying.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 txBox="1">
            <a:spLocks/>
          </p:cNvSpPr>
          <p:nvPr/>
        </p:nvSpPr>
        <p:spPr>
          <a:xfrm>
            <a:off x="228600" y="838200"/>
            <a:ext cx="76200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103120" lvl="4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Define the problem…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810000" y="1676400"/>
            <a:ext cx="3657600" cy="430752"/>
          </a:xfrm>
        </p:spPr>
        <p:txBody>
          <a:bodyPr/>
          <a:lstStyle/>
          <a:p>
            <a:r>
              <a:rPr lang="en-US" sz="1200" b="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2"/>
              </a:rPr>
              <a:t>Public Policy Analysis: Defining the social problem</a:t>
            </a:r>
            <a:endParaRPr lang="en-US" sz="1200" b="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228600" y="3276600"/>
            <a:ext cx="8610600" cy="34290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Bullying is a form of youth violence. Bullying includes: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Attack or intimidation with the intention to cause fear, distress, or harm.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A real or perceived imbalance of power between the bully and the victim.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Repeated attacks or intimidation between the same children over time.</a:t>
            </a:r>
            <a:r>
              <a:rPr lang="en-US" sz="1300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buNone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1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25146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What is Bullying?</a:t>
            </a:r>
            <a:endParaRPr lang="en-US" sz="3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685800"/>
            <a:ext cx="4495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Bullying can be: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05200" y="1752600"/>
            <a:ext cx="18716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DIRECT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Face to face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2057400" y="2743200"/>
            <a:ext cx="13684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33400" y="3581400"/>
            <a:ext cx="23764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Verbal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Insults,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name calling,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teasing, harassment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19600" y="28194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828800" y="5257800"/>
            <a:ext cx="532923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Psychological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Rolling eyes, dirty looks,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uttering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threats, extortion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5410200" y="2667000"/>
            <a:ext cx="14398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19800" y="3505200"/>
            <a:ext cx="2735263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Physical</a:t>
            </a:r>
          </a:p>
          <a:p>
            <a:pPr algn="ctr">
              <a:spcBef>
                <a:spcPct val="50000"/>
              </a:spcBef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Shoves, pushes,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tripping, hitting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assault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62200" y="685800"/>
            <a:ext cx="4495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Bullying can be: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743200" y="1524000"/>
            <a:ext cx="34575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INDIRECT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Behind someone’s back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1619250" y="2636838"/>
            <a:ext cx="15843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427538" y="256540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791200" y="2590800"/>
            <a:ext cx="151130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84213" y="3644900"/>
            <a:ext cx="143986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Exclusion</a:t>
            </a:r>
          </a:p>
          <a:p>
            <a:pPr algn="ctr">
              <a:spcBef>
                <a:spcPct val="5000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Leaving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out,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Shunning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2209800" y="5257800"/>
            <a:ext cx="461962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Gossip</a:t>
            </a:r>
          </a:p>
          <a:p>
            <a:pPr algn="ctr">
              <a:spcBef>
                <a:spcPct val="5000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Spreading rumors, lowering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people’s opinion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about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victim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5334000" y="3810000"/>
            <a:ext cx="331311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Relational Aggression</a:t>
            </a:r>
          </a:p>
          <a:p>
            <a:pPr algn="ctr">
              <a:spcBef>
                <a:spcPct val="5000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Telling people not to be friends with a victim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7391400" cy="2895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Bullying can also occur through technology and is called cyber-bullying. Electronic aggression is bullying that occurs through e-mail, a chat room, instant messaging, a website, text messaging, or videos or pictures posted on websites or sent through cell phones.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000" dirty="0"/>
          </a:p>
        </p:txBody>
      </p:sp>
      <p:pic>
        <p:nvPicPr>
          <p:cNvPr id="9" name="Picture 8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4114800"/>
            <a:ext cx="2543175" cy="1790700"/>
          </a:xfrm>
          <a:prstGeom prst="rect">
            <a:avLst/>
          </a:prstGeom>
        </p:spPr>
      </p:pic>
      <p:pic>
        <p:nvPicPr>
          <p:cNvPr id="10" name="Picture 9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114800"/>
            <a:ext cx="2419350" cy="1885950"/>
          </a:xfrm>
          <a:prstGeom prst="rect">
            <a:avLst/>
          </a:prstGeom>
        </p:spPr>
      </p:pic>
      <p:pic>
        <p:nvPicPr>
          <p:cNvPr id="11" name="Picture 10" descr="imagesCAH2WI0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114800"/>
            <a:ext cx="2466975" cy="184785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4495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Cyber-Bullying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14400" y="83820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Gather the Evidence…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9812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Why is bullying a public health problem?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11"/>
          <p:cNvSpPr txBox="1">
            <a:spLocks/>
          </p:cNvSpPr>
          <p:nvPr/>
        </p:nvSpPr>
        <p:spPr>
          <a:xfrm>
            <a:off x="3810000" y="1676400"/>
            <a:ext cx="4191000" cy="30480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2"/>
              </a:rPr>
              <a:t>Public Policy Analysis: Gathering evidence of the problem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7432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Bullying is widespread in the United States.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a 2011 nationwide survey, 20% of high school students reported being bullied on school property in the 12 months preceding the survey.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 estimated 16% of high school students reported in 2011 that they were bullied electronically in the 12 months before the survey.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During the 2009-2010 school year, 23% of public schools reported that bullying occurred among students on a daily or weekly basis. A higher percentage of middle school students reported being bullying than high school students.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991600" cy="85648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Have you ever been a victim of bulling?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imagesCAO9MP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4419600"/>
            <a:ext cx="3124200" cy="2190309"/>
          </a:xfrm>
          <a:prstGeom prst="rect">
            <a:avLst/>
          </a:prstGeom>
        </p:spPr>
      </p:pic>
      <p:pic>
        <p:nvPicPr>
          <p:cNvPr id="12" name="Picture 11" descr="0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4495800"/>
            <a:ext cx="3048000" cy="1981200"/>
          </a:xfrm>
          <a:prstGeom prst="rect">
            <a:avLst/>
          </a:prstGeom>
        </p:spPr>
      </p:pic>
      <p:pic>
        <p:nvPicPr>
          <p:cNvPr id="13" name="Picture 12" descr="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1981200"/>
            <a:ext cx="3051810" cy="2179864"/>
          </a:xfrm>
          <a:prstGeom prst="rect">
            <a:avLst/>
          </a:prstGeom>
        </p:spPr>
      </p:pic>
      <p:pic>
        <p:nvPicPr>
          <p:cNvPr id="14" name="Picture 13" descr="imagesCAIJ7HZ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90892" y="1981200"/>
            <a:ext cx="3206229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 txBox="1">
            <a:spLocks/>
          </p:cNvSpPr>
          <p:nvPr/>
        </p:nvSpPr>
        <p:spPr>
          <a:xfrm>
            <a:off x="228600" y="609600"/>
            <a:ext cx="8077200" cy="762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103120" lvl="4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Identify the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causes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idx="1"/>
          </p:nvPr>
        </p:nvSpPr>
        <p:spPr>
          <a:xfrm>
            <a:off x="4419600" y="1447800"/>
            <a:ext cx="4191000" cy="430752"/>
          </a:xfrm>
        </p:spPr>
        <p:txBody>
          <a:bodyPr>
            <a:normAutofit/>
          </a:bodyPr>
          <a:lstStyle/>
          <a:p>
            <a:r>
              <a:rPr lang="en-US" sz="1200" b="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2"/>
              </a:rPr>
              <a:t>Public Policy Analysis: Identifying the cause of the problem</a:t>
            </a:r>
            <a:endParaRPr lang="en-US" sz="1200" b="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67000" y="1371600"/>
            <a:ext cx="1447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Bully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They start the bully cycle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791200" y="3581400"/>
            <a:ext cx="2667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Possible Defenders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Dislike the action and think about helping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91000" y="5334000"/>
            <a:ext cx="335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Disengaged onlookers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 Often say “It’s not my problem”.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85800" y="5181600"/>
            <a:ext cx="29718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Passive Supporters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They like the bullying but do not display open support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1000" y="3657600"/>
            <a:ext cx="2057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Supporters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Support the bullying but do not take active role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4800" y="2057400"/>
            <a:ext cx="1981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Followers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Take active role in bullying but do not initiate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648200" y="1905000"/>
            <a:ext cx="32004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Defenders of the Victim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Dislike the action and do something to help stop it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eft Arrow 18"/>
          <p:cNvSpPr/>
          <p:nvPr/>
        </p:nvSpPr>
        <p:spPr>
          <a:xfrm rot="20234079">
            <a:off x="2018928" y="1834935"/>
            <a:ext cx="484446" cy="2925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15219575">
            <a:off x="297353" y="3455988"/>
            <a:ext cx="484446" cy="2925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rot="15575834">
            <a:off x="409668" y="5084535"/>
            <a:ext cx="484446" cy="2925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 rot="11545693">
            <a:off x="3695328" y="5416335"/>
            <a:ext cx="484446" cy="2925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>
          <a:xfrm rot="7522314">
            <a:off x="5905128" y="4882936"/>
            <a:ext cx="484446" cy="2925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/>
          <p:cNvSpPr/>
          <p:nvPr/>
        </p:nvSpPr>
        <p:spPr>
          <a:xfrm rot="5400000">
            <a:off x="5542840" y="3448760"/>
            <a:ext cx="484446" cy="2925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 rot="1820189">
            <a:off x="4228728" y="1987337"/>
            <a:ext cx="484446" cy="2925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895600" y="33528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Cycle of Bullying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694</TotalTime>
  <Words>998</Words>
  <Application>Microsoft Office PowerPoint</Application>
  <PresentationFormat>On-screen Show (4:3)</PresentationFormat>
  <Paragraphs>138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The Public Policy Analysis: Creating solutions against  BULLYING</vt:lpstr>
      <vt:lpstr>PowerPoint Presentation</vt:lpstr>
      <vt:lpstr>PowerPoint Presentation</vt:lpstr>
      <vt:lpstr>Bullying can be:</vt:lpstr>
      <vt:lpstr>Bullying can be:</vt:lpstr>
      <vt:lpstr>Cyber-Bullying</vt:lpstr>
      <vt:lpstr>PowerPoint Presentation</vt:lpstr>
      <vt:lpstr>Have you ever been a victim of bulling?</vt:lpstr>
      <vt:lpstr>PowerPoint Presentation</vt:lpstr>
      <vt:lpstr>Who is the bully?    Who is the victim?</vt:lpstr>
      <vt:lpstr>Characteristics of a bully…</vt:lpstr>
      <vt:lpstr>Who is at risk for bullying?</vt:lpstr>
      <vt:lpstr>How Can You Prevent Bullying or  Be a Cause to the Solution?</vt:lpstr>
      <vt:lpstr>PowerPoint Presentation</vt:lpstr>
      <vt:lpstr>Where can I learn more?</vt:lpstr>
      <vt:lpstr>References </vt:lpstr>
      <vt:lpstr>PowerPoint Presentation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Pollution at PS 444 Louie Armstrong</dc:title>
  <dc:creator>Admin</dc:creator>
  <cp:lastModifiedBy>Joe Montecalvo</cp:lastModifiedBy>
  <cp:revision>81</cp:revision>
  <dcterms:created xsi:type="dcterms:W3CDTF">2013-01-29T18:18:27Z</dcterms:created>
  <dcterms:modified xsi:type="dcterms:W3CDTF">2013-04-08T18:51:59Z</dcterms:modified>
</cp:coreProperties>
</file>