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0"/>
  </p:notesMasterIdLst>
  <p:sldIdLst>
    <p:sldId id="256" r:id="rId2"/>
    <p:sldId id="257" r:id="rId3"/>
    <p:sldId id="282" r:id="rId4"/>
    <p:sldId id="259" r:id="rId5"/>
    <p:sldId id="276" r:id="rId6"/>
    <p:sldId id="260" r:id="rId7"/>
    <p:sldId id="277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31" autoAdjust="0"/>
  </p:normalViewPr>
  <p:slideViewPr>
    <p:cSldViewPr>
      <p:cViewPr>
        <p:scale>
          <a:sx n="103" d="100"/>
          <a:sy n="103" d="100"/>
        </p:scale>
        <p:origin x="-204" y="-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40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0AF3A3-2425-4D07-9C7E-232D9E8F9C06}" type="datetimeFigureOut">
              <a:rPr lang="en-US" smtClean="0"/>
              <a:pPr/>
              <a:t>2/25/2013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60DAE7-1614-48AC-817E-408DA2AE5D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9744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60DAE7-1614-48AC-817E-408DA2AE5D48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60DAE7-1614-48AC-817E-408DA2AE5D48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B48DE-1CDB-4332-B9E0-77476CBFB5E9}" type="datetimeFigureOut">
              <a:rPr lang="en-US" smtClean="0"/>
              <a:pPr/>
              <a:t>2/25/2013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8949B-C5D0-4717-9D47-2942AD69C4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B48DE-1CDB-4332-B9E0-77476CBFB5E9}" type="datetimeFigureOut">
              <a:rPr lang="en-US" smtClean="0"/>
              <a:pPr/>
              <a:t>2/25/2013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8949B-C5D0-4717-9D47-2942AD69C4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B48DE-1CDB-4332-B9E0-77476CBFB5E9}" type="datetimeFigureOut">
              <a:rPr lang="en-US" smtClean="0"/>
              <a:pPr/>
              <a:t>2/25/2013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8949B-C5D0-4717-9D47-2942AD69C4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B48DE-1CDB-4332-B9E0-77476CBFB5E9}" type="datetimeFigureOut">
              <a:rPr lang="en-US" smtClean="0"/>
              <a:pPr/>
              <a:t>2/25/2013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8949B-C5D0-4717-9D47-2942AD69C4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B48DE-1CDB-4332-B9E0-77476CBFB5E9}" type="datetimeFigureOut">
              <a:rPr lang="en-US" smtClean="0"/>
              <a:pPr/>
              <a:t>2/25/2013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8949B-C5D0-4717-9D47-2942AD69C4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B48DE-1CDB-4332-B9E0-77476CBFB5E9}" type="datetimeFigureOut">
              <a:rPr lang="en-US" smtClean="0"/>
              <a:pPr/>
              <a:t>2/25/2013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8949B-C5D0-4717-9D47-2942AD69C4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B48DE-1CDB-4332-B9E0-77476CBFB5E9}" type="datetimeFigureOut">
              <a:rPr lang="en-US" smtClean="0"/>
              <a:pPr/>
              <a:t>2/25/2013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8949B-C5D0-4717-9D47-2942AD69C4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B48DE-1CDB-4332-B9E0-77476CBFB5E9}" type="datetimeFigureOut">
              <a:rPr lang="en-US" smtClean="0"/>
              <a:pPr/>
              <a:t>2/25/2013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8949B-C5D0-4717-9D47-2942AD69C4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B48DE-1CDB-4332-B9E0-77476CBFB5E9}" type="datetimeFigureOut">
              <a:rPr lang="en-US" smtClean="0"/>
              <a:pPr/>
              <a:t>2/25/2013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8949B-C5D0-4717-9D47-2942AD69C4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B48DE-1CDB-4332-B9E0-77476CBFB5E9}" type="datetimeFigureOut">
              <a:rPr lang="en-US" smtClean="0"/>
              <a:pPr/>
              <a:t>2/25/2013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8949B-C5D0-4717-9D47-2942AD69C4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B48DE-1CDB-4332-B9E0-77476CBFB5E9}" type="datetimeFigureOut">
              <a:rPr lang="en-US" smtClean="0"/>
              <a:pPr/>
              <a:t>2/25/2013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168949B-C5D0-4717-9D47-2942AD69C44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71B48DE-1CDB-4332-B9E0-77476CBFB5E9}" type="datetimeFigureOut">
              <a:rPr lang="en-US" smtClean="0"/>
              <a:pPr/>
              <a:t>2/25/2013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168949B-C5D0-4717-9D47-2942AD69C442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2.maxwell.syr.edu/plegal/TIPS/worksheet1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2.maxwell.syr.edu/plegal/ppae/step2a.htm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www2.maxwell.syr.edu/plegal/TIPS/worksheet2.html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990600"/>
            <a:ext cx="8229600" cy="27432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latin typeface="BRADDON" pitchFamily="2" charset="0"/>
              </a:rPr>
              <a:t/>
            </a:r>
            <a:br>
              <a:rPr lang="en-US" dirty="0" smtClean="0">
                <a:latin typeface="BRADDON" pitchFamily="2" charset="0"/>
              </a:rPr>
            </a:br>
            <a:r>
              <a:rPr lang="en-US" dirty="0" smtClean="0">
                <a:latin typeface="BRADDON" pitchFamily="2" charset="0"/>
              </a:rPr>
              <a:t/>
            </a:r>
            <a:br>
              <a:rPr lang="en-US" dirty="0" smtClean="0">
                <a:latin typeface="BRADDON" pitchFamily="2" charset="0"/>
              </a:rPr>
            </a:br>
            <a:r>
              <a:rPr lang="en-US" dirty="0" smtClean="0">
                <a:latin typeface="BRADDON" pitchFamily="2" charset="0"/>
              </a:rPr>
              <a:t/>
            </a:r>
            <a:br>
              <a:rPr lang="en-US" dirty="0" smtClean="0">
                <a:latin typeface="BRADDON" pitchFamily="2" charset="0"/>
              </a:rPr>
            </a:br>
            <a:r>
              <a:rPr lang="en-US" dirty="0" smtClean="0">
                <a:latin typeface="BRADDON" pitchFamily="2" charset="0"/>
              </a:rPr>
              <a:t/>
            </a:r>
            <a:br>
              <a:rPr lang="en-US" dirty="0" smtClean="0">
                <a:latin typeface="BRADDON" pitchFamily="2" charset="0"/>
              </a:rPr>
            </a:br>
            <a:r>
              <a:rPr lang="en-US" dirty="0" smtClean="0">
                <a:latin typeface="BRADDON" pitchFamily="2" charset="0"/>
              </a:rPr>
              <a:t/>
            </a:r>
            <a:br>
              <a:rPr lang="en-US" dirty="0" smtClean="0">
                <a:latin typeface="BRADDON" pitchFamily="2" charset="0"/>
              </a:rPr>
            </a:br>
            <a:r>
              <a:rPr lang="en-US" dirty="0" smtClean="0">
                <a:latin typeface="BRADDON" pitchFamily="2" charset="0"/>
              </a:rPr>
              <a:t/>
            </a:r>
            <a:br>
              <a:rPr lang="en-US" dirty="0" smtClean="0">
                <a:latin typeface="BRADDON" pitchFamily="2" charset="0"/>
              </a:rPr>
            </a:br>
            <a:r>
              <a:rPr lang="en-US" sz="5300" dirty="0" smtClean="0">
                <a:latin typeface="BRADDON" pitchFamily="2" charset="0"/>
              </a:rPr>
              <a:t>Trouble with Trash</a:t>
            </a:r>
            <a:br>
              <a:rPr lang="en-US" sz="5300" dirty="0" smtClean="0">
                <a:latin typeface="BRADDON" pitchFamily="2" charset="0"/>
              </a:rPr>
            </a:br>
            <a:r>
              <a:rPr lang="en-US" sz="5300" dirty="0" smtClean="0">
                <a:latin typeface="BRADDON" pitchFamily="2" charset="0"/>
              </a:rPr>
              <a:t>at </a:t>
            </a:r>
            <a:br>
              <a:rPr lang="en-US" sz="5300" dirty="0" smtClean="0">
                <a:latin typeface="BRADDON" pitchFamily="2" charset="0"/>
              </a:rPr>
            </a:br>
            <a:r>
              <a:rPr lang="en-US" sz="5300" dirty="0" smtClean="0">
                <a:latin typeface="BRADDON" pitchFamily="2" charset="0"/>
              </a:rPr>
              <a:t>Saint Francis of Assisi School, Astoria, NY</a:t>
            </a:r>
            <a:endParaRPr lang="en-US" sz="5300" dirty="0">
              <a:latin typeface="BRADDO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124200"/>
            <a:ext cx="8465234" cy="3429000"/>
          </a:xfrm>
        </p:spPr>
        <p:txBody>
          <a:bodyPr>
            <a:normAutofit/>
          </a:bodyPr>
          <a:lstStyle/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Garbage is accumulating in the cafeteria and </a:t>
            </a:r>
            <a:r>
              <a:rPr lang="en-US" dirty="0" smtClean="0">
                <a:latin typeface="+mj-lt"/>
              </a:rPr>
              <a:t>classrooms.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Created by Donna McLaughlin-</a:t>
            </a:r>
          </a:p>
          <a:p>
            <a:pPr algn="ctr"/>
            <a:r>
              <a:rPr lang="en-US" dirty="0" smtClean="0"/>
              <a:t> February 18</a:t>
            </a:r>
            <a:r>
              <a:rPr lang="en-US" baseline="30000" dirty="0" smtClean="0"/>
              <a:t>th</a:t>
            </a:r>
            <a:r>
              <a:rPr lang="en-US" dirty="0" smtClean="0"/>
              <a:t>, 2013</a:t>
            </a:r>
          </a:p>
        </p:txBody>
      </p:sp>
    </p:spTree>
  </p:cSld>
  <p:clrMapOvr>
    <a:masterClrMapping/>
  </p:clrMapOvr>
  <p:transition advTm="5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609600"/>
            <a:ext cx="5715000" cy="9906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BRADDON" pitchFamily="2" charset="0"/>
              </a:rPr>
              <a:t>Trash</a:t>
            </a:r>
            <a:r>
              <a:rPr lang="en-US" dirty="0" smtClean="0">
                <a:latin typeface="BRADDON" pitchFamily="2" charset="0"/>
              </a:rPr>
              <a:t>…</a:t>
            </a:r>
            <a:endParaRPr lang="en-US" dirty="0">
              <a:latin typeface="BRADDON" pitchFamily="2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3400" y="1981200"/>
            <a:ext cx="7854696" cy="29718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SchoolHallway72.jpeg"/>
          <p:cNvPicPr>
            <a:picLocks noGrp="1" noChangeAspect="1"/>
          </p:cNvPicPr>
          <p:nvPr>
            <p:ph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2438400" y="2057400"/>
            <a:ext cx="4606925" cy="3105150"/>
          </a:xfrm>
        </p:spPr>
      </p:pic>
      <p:sp>
        <p:nvSpPr>
          <p:cNvPr id="6" name="TextBox 5"/>
          <p:cNvSpPr txBox="1"/>
          <p:nvPr/>
        </p:nvSpPr>
        <p:spPr>
          <a:xfrm>
            <a:off x="228600" y="5715000"/>
            <a:ext cx="8915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Have you ever seen the school property look like this?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Or this…?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class floo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47800" y="3352800"/>
            <a:ext cx="3304829" cy="2674527"/>
          </a:xfrm>
          <a:prstGeom prst="rect">
            <a:avLst/>
          </a:prstGeom>
        </p:spPr>
      </p:pic>
      <p:pic>
        <p:nvPicPr>
          <p:cNvPr id="5" name="Picture 4" descr="class floor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28800" y="1524000"/>
            <a:ext cx="2438400" cy="1628775"/>
          </a:xfrm>
          <a:prstGeom prst="rect">
            <a:avLst/>
          </a:prstGeom>
        </p:spPr>
      </p:pic>
      <p:pic>
        <p:nvPicPr>
          <p:cNvPr id="6" name="Picture 5" descr="litter-in-hallway-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172200" y="1752600"/>
            <a:ext cx="2505075" cy="2857500"/>
          </a:xfrm>
          <a:prstGeom prst="rect">
            <a:avLst/>
          </a:prstGeom>
        </p:spPr>
      </p:pic>
      <p:pic>
        <p:nvPicPr>
          <p:cNvPr id="7" name="Picture 6" descr="garbagecan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257800" y="4343400"/>
            <a:ext cx="2895600" cy="16287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Do you think we have a lower school that looks like…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This one…?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en-US" dirty="0" smtClean="0"/>
              <a:t>This one…?</a:t>
            </a:r>
            <a:endParaRPr lang="en-US" dirty="0"/>
          </a:p>
        </p:txBody>
      </p:sp>
      <p:pic>
        <p:nvPicPr>
          <p:cNvPr id="7" name="Content Placeholder 6" descr="stock-footage-high-school-hallway-slow-zoom-slow-zoom-down-a-long-empty-high-school-hallway-lockers-lining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457200" y="2514600"/>
            <a:ext cx="3921777" cy="2597030"/>
          </a:xfrm>
        </p:spPr>
      </p:pic>
      <p:pic>
        <p:nvPicPr>
          <p:cNvPr id="8" name="Content Placeholder 7" descr="APH0610_PP_1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4800600" y="2514600"/>
            <a:ext cx="3888214" cy="2620628"/>
          </a:xfrm>
        </p:spPr>
      </p:pic>
      <p:sp>
        <p:nvSpPr>
          <p:cNvPr id="10" name="TextBox 9"/>
          <p:cNvSpPr txBox="1"/>
          <p:nvPr/>
        </p:nvSpPr>
        <p:spPr>
          <a:xfrm>
            <a:off x="1676400" y="5715000"/>
            <a:ext cx="594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Or maybe something in between?</a:t>
            </a:r>
            <a:endParaRPr lang="en-US" sz="2400" b="1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10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228600"/>
            <a:ext cx="82296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Step 1: Define the problem!</a:t>
            </a:r>
            <a:endParaRPr lang="en-US" sz="40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4294967295"/>
          </p:nvPr>
        </p:nvSpPr>
        <p:spPr>
          <a:xfrm>
            <a:off x="838200" y="2743200"/>
            <a:ext cx="7772400" cy="2514600"/>
          </a:xfrm>
        </p:spPr>
        <p:txBody>
          <a:bodyPr>
            <a:noAutofit/>
          </a:bodyPr>
          <a:lstStyle/>
          <a:p>
            <a:pPr algn="ctr"/>
            <a:r>
              <a:rPr lang="en-US" sz="4400" dirty="0" smtClean="0"/>
              <a:t>Think-Pair-Share : </a:t>
            </a:r>
          </a:p>
          <a:p>
            <a:pPr algn="ctr"/>
            <a:r>
              <a:rPr lang="en-US" sz="4400" dirty="0" smtClean="0"/>
              <a:t>List the kind of waste products (trash) that are produced in the school. </a:t>
            </a:r>
          </a:p>
          <a:p>
            <a:pPr algn="ctr"/>
            <a:endParaRPr lang="en-US" sz="4400" dirty="0"/>
          </a:p>
        </p:txBody>
      </p:sp>
      <p:sp>
        <p:nvSpPr>
          <p:cNvPr id="8" name="TextBox 7"/>
          <p:cNvSpPr txBox="1"/>
          <p:nvPr/>
        </p:nvSpPr>
        <p:spPr>
          <a:xfrm>
            <a:off x="762000" y="1828800"/>
            <a:ext cx="7467600" cy="36933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Garbage  is accumulating in the  classrooms, hallways and lower school.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a small group, discuss…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What kind of trash do you see in our classroom, in our school, in the cafeteria, in the hallways, and outside on the schoolyard?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Choose a secretary to write your answers on the </a:t>
            </a:r>
            <a:r>
              <a:rPr lang="en-US" dirty="0" smtClean="0">
                <a:hlinkClick r:id="rId3"/>
              </a:rPr>
              <a:t>worksheet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10" name="Content Placeholder 9" descr="smily-qustion.gif"/>
          <p:cNvPicPr>
            <a:picLocks noGrp="1" noChangeAspect="1"/>
          </p:cNvPicPr>
          <p:nvPr>
            <p:ph sz="half" idx="2"/>
          </p:nvPr>
        </p:nvPicPr>
        <p:blipFill>
          <a:blip r:embed="rId4" cstate="print"/>
          <a:stretch>
            <a:fillRect/>
          </a:stretch>
        </p:blipFill>
        <p:spPr>
          <a:xfrm>
            <a:off x="5853112" y="2543843"/>
            <a:ext cx="2147888" cy="214788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58826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dirty="0" smtClean="0"/>
              <a:t>Step 2: Gather the Evidence!</a:t>
            </a:r>
            <a:br>
              <a:rPr lang="en-US" sz="4400" dirty="0" smtClean="0"/>
            </a:br>
            <a:endParaRPr lang="en-US" sz="44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533400" y="2057400"/>
            <a:ext cx="7772400" cy="1867336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/>
              <a:t>In your group present evidence that a problem exists.  Be as specific as possible and cite at least one source of </a:t>
            </a:r>
            <a:r>
              <a:rPr lang="en-US" sz="4000" dirty="0" smtClean="0">
                <a:hlinkClick r:id="rId3"/>
              </a:rPr>
              <a:t>data</a:t>
            </a:r>
            <a:r>
              <a:rPr lang="en-US" sz="4000" dirty="0" smtClean="0"/>
              <a:t>.</a:t>
            </a:r>
          </a:p>
          <a:p>
            <a:pPr algn="ctr"/>
            <a:r>
              <a:rPr lang="en-US" sz="4000" dirty="0" smtClean="0"/>
              <a:t>Use this </a:t>
            </a:r>
            <a:r>
              <a:rPr lang="en-US" sz="4000" dirty="0" smtClean="0">
                <a:hlinkClick r:id="rId4"/>
              </a:rPr>
              <a:t>worksheet </a:t>
            </a:r>
            <a:r>
              <a:rPr lang="en-US" sz="4000" dirty="0" smtClean="0"/>
              <a:t>as a guide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did we come up with?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594515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5" name="Content Placeholder 4" descr="picture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300384" y="2829945"/>
            <a:ext cx="2734231" cy="2615747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300</TotalTime>
  <Words>171</Words>
  <Application>Microsoft Office PowerPoint</Application>
  <PresentationFormat>On-screen Show (4:3)</PresentationFormat>
  <Paragraphs>28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      Trouble with Trash at  Saint Francis of Assisi School, Astoria, NY</vt:lpstr>
      <vt:lpstr>Trash…</vt:lpstr>
      <vt:lpstr>   Or this…? </vt:lpstr>
      <vt:lpstr>Do you think we have a lower school that looks like…</vt:lpstr>
      <vt:lpstr> Step 1: Define the problem!</vt:lpstr>
      <vt:lpstr>In a small group, discuss…</vt:lpstr>
      <vt:lpstr>Step 2: Gather the Evidence! </vt:lpstr>
      <vt:lpstr>What did we come up with?</vt:lpstr>
    </vt:vector>
  </TitlesOfParts>
  <Company>NYC Department of Education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Trash at SFA</dc:title>
  <dc:creator>User</dc:creator>
  <cp:lastModifiedBy>Joe Montecalvo</cp:lastModifiedBy>
  <cp:revision>51</cp:revision>
  <dcterms:created xsi:type="dcterms:W3CDTF">2013-01-29T18:18:27Z</dcterms:created>
  <dcterms:modified xsi:type="dcterms:W3CDTF">2013-02-25T14:54:42Z</dcterms:modified>
</cp:coreProperties>
</file>