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67" r:id="rId4"/>
    <p:sldId id="258" r:id="rId5"/>
    <p:sldId id="268" r:id="rId6"/>
    <p:sldId id="259" r:id="rId7"/>
    <p:sldId id="269" r:id="rId8"/>
    <p:sldId id="270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0" autoAdjust="0"/>
  </p:normalViewPr>
  <p:slideViewPr>
    <p:cSldViewPr>
      <p:cViewPr>
        <p:scale>
          <a:sx n="110" d="100"/>
          <a:sy n="110" d="100"/>
        </p:scale>
        <p:origin x="-114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60117-D12D-438D-A357-B79775743DA2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DD9F2-8412-46C4-AFF1-0604A291D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68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Teacher will ask students do</a:t>
            </a:r>
            <a:r>
              <a:rPr lang="en-US" b="1" baseline="0" dirty="0" smtClean="0"/>
              <a:t> they agree or disagree with the title – There is too much illegal immigration in the U.S.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D9F2-8412-46C4-AFF1-0604A291D88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Teacher will allow time for students to construct their own thoughts and opinions.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D9F2-8412-46C4-AFF1-0604A291D88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Define</a:t>
            </a:r>
            <a:r>
              <a:rPr lang="en-US" b="1" baseline="0" dirty="0" smtClean="0"/>
              <a:t> the following vocabulary words: </a:t>
            </a:r>
            <a:r>
              <a:rPr lang="en-US" b="1" baseline="0" dirty="0" smtClean="0">
                <a:solidFill>
                  <a:srgbClr val="FF0000"/>
                </a:solidFill>
              </a:rPr>
              <a:t>illegal immigration, illegal immigrant, alien.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D9F2-8412-46C4-AFF1-0604A291D88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Class</a:t>
            </a:r>
            <a:r>
              <a:rPr lang="en-US" b="1" u="sng" baseline="0" dirty="0" smtClean="0"/>
              <a:t> Activity: </a:t>
            </a:r>
            <a:r>
              <a:rPr lang="en-US" b="1" baseline="0" dirty="0" smtClean="0"/>
              <a:t>Cover-up the Consequences and show students only the Problems and have them determine what will be the consequence or outcome of each problem.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D9F2-8412-46C4-AFF1-0604A291D88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Teacher ask students question</a:t>
            </a:r>
            <a:r>
              <a:rPr lang="en-US" b="1" baseline="0" dirty="0" smtClean="0"/>
              <a:t> “Do you know anyone who is an illegal immigrant?” Then illicit answers from students.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D9F2-8412-46C4-AFF1-0604A291D88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Students</a:t>
            </a:r>
            <a:r>
              <a:rPr lang="en-US" b="1" baseline="0" dirty="0" smtClean="0"/>
              <a:t> can record their responses on paper, can be the start of a good debate essay paper.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D9F2-8412-46C4-AFF1-0604A291D88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Teacher will ask students what are their thoughts to why people will risk breaking the law and their life to illegally enter the United States.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D9F2-8412-46C4-AFF1-0604A291D88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Teacher will illicit answers from students as they observe the graph.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D9F2-8412-46C4-AFF1-0604A291D88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Teacher will explain to students that  the illegal immigration</a:t>
            </a:r>
            <a:r>
              <a:rPr lang="en-US" b="1" baseline="0" dirty="0" smtClean="0"/>
              <a:t> policies in place should support the law and vice versa.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D9F2-8412-46C4-AFF1-0604A291D88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Teacher will discuss with students all the current illegal immigration policies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D9F2-8412-46C4-AFF1-0604A291D88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CBEA-086F-4E2E-BFF5-C4F38F846CD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409E-BE29-4CC0-8E0E-EB9BAD46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30000">
    <p:dissolve/>
    <p:sndAc>
      <p:stSnd>
        <p:snd r:embed="rId1" name="explod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CBEA-086F-4E2E-BFF5-C4F38F846CD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409E-BE29-4CC0-8E0E-EB9BAD46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0">
    <p:dissolve/>
    <p:sndAc>
      <p:stSnd>
        <p:snd r:embed="rId1" name="explod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CBEA-086F-4E2E-BFF5-C4F38F846CD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409E-BE29-4CC0-8E0E-EB9BAD46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0">
    <p:dissolve/>
    <p:sndAc>
      <p:stSnd>
        <p:snd r:embed="rId1" name="explod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CBEA-086F-4E2E-BFF5-C4F38F846CD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409E-BE29-4CC0-8E0E-EB9BAD46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0">
    <p:dissolve/>
    <p:sndAc>
      <p:stSnd>
        <p:snd r:embed="rId1" name="explod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CBEA-086F-4E2E-BFF5-C4F38F846CD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409E-BE29-4CC0-8E0E-EB9BAD46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30000">
    <p:dissolve/>
    <p:sndAc>
      <p:stSnd>
        <p:snd r:embed="rId1" name="explod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CBEA-086F-4E2E-BFF5-C4F38F846CD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409E-BE29-4CC0-8E0E-EB9BAD46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0">
    <p:dissolve/>
    <p:sndAc>
      <p:stSnd>
        <p:snd r:embed="rId1" name="explod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CBEA-086F-4E2E-BFF5-C4F38F846CD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409E-BE29-4CC0-8E0E-EB9BAD46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0">
    <p:dissolve/>
    <p:sndAc>
      <p:stSnd>
        <p:snd r:embed="rId1" name="explod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CBEA-086F-4E2E-BFF5-C4F38F846CD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409E-BE29-4CC0-8E0E-EB9BAD46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0">
    <p:dissolve/>
    <p:sndAc>
      <p:stSnd>
        <p:snd r:embed="rId1" name="explod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CBEA-086F-4E2E-BFF5-C4F38F846CD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409E-BE29-4CC0-8E0E-EB9BAD46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0">
    <p:dissolve/>
    <p:sndAc>
      <p:stSnd>
        <p:snd r:embed="rId1" name="explod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CBEA-086F-4E2E-BFF5-C4F38F846CD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409E-BE29-4CC0-8E0E-EB9BAD46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0">
    <p:dissolve/>
    <p:sndAc>
      <p:stSnd>
        <p:snd r:embed="rId1" name="explod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CBEA-086F-4E2E-BFF5-C4F38F846CD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6A409E-BE29-4CC0-8E0E-EB9BAD46F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30000">
    <p:dissolve/>
    <p:sndAc>
      <p:stSnd>
        <p:snd r:embed="rId1" name="explod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DCBEA-086F-4E2E-BFF5-C4F38F846CD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6A409E-BE29-4CC0-8E0E-EB9BAD46FA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30000">
    <p:dissolve/>
    <p:sndAc>
      <p:stSnd>
        <p:snd r:embed="rId13" name="explod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2.maxwell.syr.edu/plegal/TIPS/solution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2.maxwell.syr.edu/plegal/TIPS/selec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maxwell.syr.edu/plegal/TIPS/gather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2.maxwell.syr.edu/plegal/TIPS/identify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maxwell.syr.edu/plegal/TIPS/existing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772400" cy="35052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181600"/>
            <a:ext cx="7854696" cy="1447800"/>
          </a:xfrm>
        </p:spPr>
        <p:txBody>
          <a:bodyPr/>
          <a:lstStyle/>
          <a:p>
            <a:pPr algn="l"/>
            <a:r>
              <a:rPr lang="en-US" dirty="0" smtClean="0"/>
              <a:t>Teacher: Ms. </a:t>
            </a:r>
            <a:r>
              <a:rPr lang="en-US" dirty="0" err="1" smtClean="0"/>
              <a:t>Earlean</a:t>
            </a:r>
            <a:r>
              <a:rPr lang="en-US" dirty="0" smtClean="0"/>
              <a:t> Jackson</a:t>
            </a:r>
          </a:p>
          <a:p>
            <a:pPr algn="l"/>
            <a:r>
              <a:rPr lang="en-US" dirty="0" smtClean="0"/>
              <a:t>School: I.S. 126Q</a:t>
            </a:r>
          </a:p>
          <a:p>
            <a:pPr algn="l"/>
            <a:r>
              <a:rPr lang="en-US" dirty="0" smtClean="0"/>
              <a:t>E-mail: ejackson4@schools.nyc.gov</a:t>
            </a:r>
            <a:endParaRPr lang="en-US" dirty="0"/>
          </a:p>
        </p:txBody>
      </p:sp>
      <p:pic>
        <p:nvPicPr>
          <p:cNvPr id="4" name="Picture 3" descr="021813_dcl_immigration_6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295400"/>
            <a:ext cx="9144000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13990" y="533400"/>
            <a:ext cx="97627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“THERE IS TOO MUCH ILLEGAL</a:t>
            </a:r>
            <a:endParaRPr lang="en-US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3581400"/>
            <a:ext cx="5562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IN THE U.S.”</a:t>
            </a:r>
            <a:endParaRPr lang="en-US" sz="5400" b="1" dirty="0"/>
          </a:p>
        </p:txBody>
      </p:sp>
    </p:spTree>
  </p:cSld>
  <p:clrMapOvr>
    <a:masterClrMapping/>
  </p:clrMapOvr>
  <p:transition spd="med" advTm="30000">
    <p:dissolve/>
    <p:sndAc>
      <p:stSnd>
        <p:snd r:embed="rId3" name="explod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106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What are some </a:t>
            </a:r>
            <a:r>
              <a:rPr lang="en-US" sz="2800" b="1" dirty="0" smtClean="0">
                <a:solidFill>
                  <a:srgbClr val="FF0000"/>
                </a:solidFill>
              </a:rPr>
              <a:t>solutions</a:t>
            </a:r>
            <a:r>
              <a:rPr lang="en-US" sz="2800" b="1" dirty="0" smtClean="0">
                <a:solidFill>
                  <a:schemeClr val="accent1"/>
                </a:solidFill>
              </a:rPr>
              <a:t> to correct illegal  immigration</a:t>
            </a:r>
            <a:r>
              <a:rPr lang="en-US" sz="2800" b="1" dirty="0" smtClean="0">
                <a:solidFill>
                  <a:schemeClr val="accent1"/>
                </a:solidFill>
              </a:rPr>
              <a:t>?</a:t>
            </a:r>
            <a:br>
              <a:rPr lang="en-US" sz="2800" b="1" dirty="0" smtClean="0">
                <a:solidFill>
                  <a:schemeClr val="accent1"/>
                </a:solidFill>
              </a:rPr>
            </a:br>
            <a:r>
              <a:rPr lang="en-US" sz="2800" b="1" dirty="0" smtClean="0">
                <a:solidFill>
                  <a:schemeClr val="accent1"/>
                </a:solidFill>
                <a:hlinkClick r:id="rId4"/>
              </a:rPr>
              <a:t>Step 5 of the PPA:  Develop Policy Solutions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b="1" i="1" dirty="0" smtClean="0"/>
              <a:t>What are your thoughts and comments? </a:t>
            </a:r>
            <a:r>
              <a:rPr lang="en-US" sz="1800" dirty="0" smtClean="0"/>
              <a:t>The answer may lie within the </a:t>
            </a:r>
            <a:r>
              <a:rPr lang="en-US" sz="1800" b="1" i="1" dirty="0" smtClean="0">
                <a:solidFill>
                  <a:srgbClr val="FF0000"/>
                </a:solidFill>
              </a:rPr>
              <a:t>proposed</a:t>
            </a:r>
            <a:r>
              <a:rPr lang="en-US" sz="1800" dirty="0" smtClean="0"/>
              <a:t> </a:t>
            </a:r>
            <a:r>
              <a:rPr lang="en-US" sz="1800" b="1" dirty="0" smtClean="0"/>
              <a:t>Immigration Reform Bill</a:t>
            </a:r>
            <a:r>
              <a:rPr lang="en-US" sz="1800" dirty="0" smtClean="0"/>
              <a:t> which includes the following topics: </a:t>
            </a:r>
          </a:p>
          <a:p>
            <a:r>
              <a:rPr lang="en-US" sz="1800" b="1" dirty="0" smtClean="0"/>
              <a:t>Increasing Border Control Security – </a:t>
            </a:r>
            <a:r>
              <a:rPr lang="en-US" sz="1800" dirty="0" smtClean="0"/>
              <a:t>by increasing border control agents, adding more fencing along the U.S. –Mexico border, install more cameras, etc…</a:t>
            </a:r>
            <a:endParaRPr lang="en-US" sz="1800" b="1" dirty="0" smtClean="0"/>
          </a:p>
          <a:p>
            <a:r>
              <a:rPr lang="en-US" sz="1800" b="1" dirty="0" smtClean="0"/>
              <a:t>Improving Worksite Enforcements – </a:t>
            </a:r>
            <a:r>
              <a:rPr lang="en-US" sz="1800" dirty="0" smtClean="0"/>
              <a:t>by</a:t>
            </a:r>
            <a:r>
              <a:rPr lang="en-US" sz="1800" b="1" dirty="0" smtClean="0"/>
              <a:t> </a:t>
            </a:r>
            <a:r>
              <a:rPr lang="en-US" sz="1800" dirty="0" smtClean="0"/>
              <a:t>increasing fines for hiring illegal immigrants, all workers must hold legal status, reduce amt of paperwork, etc…</a:t>
            </a:r>
            <a:endParaRPr lang="en-US" sz="1800" b="1" dirty="0" smtClean="0"/>
          </a:p>
          <a:p>
            <a:r>
              <a:rPr lang="en-US" sz="1800" b="1" dirty="0" smtClean="0"/>
              <a:t>Guest Workers Programs – </a:t>
            </a:r>
            <a:r>
              <a:rPr lang="en-US" sz="1800" dirty="0" smtClean="0"/>
              <a:t>by reforming the agricultural &amp; non-agricultural seasonal workers program, extend the work visa eligibility to 3 years</a:t>
            </a:r>
          </a:p>
          <a:p>
            <a:r>
              <a:rPr lang="en-US" sz="1800" b="1" dirty="0" smtClean="0"/>
              <a:t>Improve the Current Immigration System –</a:t>
            </a:r>
            <a:r>
              <a:rPr lang="en-US" sz="1800" dirty="0" smtClean="0"/>
              <a:t> by streamlining the background checks conducted by the FBI, make sure social security credits are not earned</a:t>
            </a:r>
            <a:endParaRPr lang="en-US" sz="1800" b="1" dirty="0" smtClean="0"/>
          </a:p>
          <a:p>
            <a:r>
              <a:rPr lang="en-US" sz="1800" b="1" dirty="0" smtClean="0"/>
              <a:t>The Naturalization Process – </a:t>
            </a:r>
            <a:r>
              <a:rPr lang="en-US" sz="1800" dirty="0" smtClean="0"/>
              <a:t>by revising naturalization test, increasing training of immigration coaches, developing web-based learning tools</a:t>
            </a:r>
            <a:endParaRPr lang="en-US" sz="1800" b="1" dirty="0" smtClean="0"/>
          </a:p>
          <a:p>
            <a:endParaRPr lang="en-US" sz="2000" b="1" u="sng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b="1" u="sng" dirty="0"/>
          </a:p>
        </p:txBody>
      </p:sp>
      <p:pic>
        <p:nvPicPr>
          <p:cNvPr id="4" name="Picture 3" descr="1_30_12C_ImmigrationReform-610x46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81600"/>
            <a:ext cx="9144000" cy="1676400"/>
          </a:xfrm>
          <a:prstGeom prst="rect">
            <a:avLst/>
          </a:prstGeom>
        </p:spPr>
      </p:pic>
    </p:spTree>
  </p:cSld>
  <p:clrMapOvr>
    <a:masterClrMapping/>
  </p:clrMapOvr>
  <p:transition spd="med" advTm="30000">
    <p:dissolv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91600" cy="1295400"/>
          </a:xfrm>
        </p:spPr>
        <p:txBody>
          <a:bodyPr>
            <a:noAutofit/>
          </a:bodyPr>
          <a:lstStyle/>
          <a:p>
            <a:pPr algn="ctr"/>
            <a:r>
              <a:rPr lang="en-US" sz="2400" b="1" i="1" u="sng" dirty="0" smtClean="0">
                <a:solidFill>
                  <a:srgbClr val="FF0000"/>
                </a:solidFill>
              </a:rPr>
              <a:t>Problem: </a:t>
            </a:r>
            <a:r>
              <a:rPr lang="en-US" sz="2400" b="1" dirty="0" smtClean="0">
                <a:solidFill>
                  <a:schemeClr val="accent1"/>
                </a:solidFill>
              </a:rPr>
              <a:t>There is too much illegal immigration in the United States</a:t>
            </a:r>
            <a:r>
              <a:rPr lang="en-US" sz="2400" b="1" dirty="0" smtClean="0">
                <a:solidFill>
                  <a:schemeClr val="accent1"/>
                </a:solidFill>
              </a:rPr>
              <a:t>.</a:t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2400" b="1" dirty="0" smtClean="0">
                <a:solidFill>
                  <a:schemeClr val="accent1"/>
                </a:solidFill>
                <a:hlinkClick r:id="rId4"/>
              </a:rPr>
              <a:t>Step 1 of the PPA:  Define the Problem</a:t>
            </a:r>
            <a:r>
              <a:rPr lang="en-US" sz="2400" b="1" dirty="0" smtClean="0">
                <a:solidFill>
                  <a:schemeClr val="accent1"/>
                </a:solidFill>
                <a:hlinkClick r:id="rId4"/>
              </a:rPr>
              <a:t> </a:t>
            </a:r>
            <a:endParaRPr lang="en-US" sz="2400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b="1" dirty="0" smtClean="0"/>
              <a:t>     </a:t>
            </a:r>
            <a:r>
              <a:rPr lang="en-US" sz="2400" b="1" i="1" dirty="0" smtClean="0"/>
              <a:t>Illegal immigration </a:t>
            </a:r>
            <a:r>
              <a:rPr lang="en-US" sz="2400" dirty="0" smtClean="0"/>
              <a:t>continues to be a </a:t>
            </a:r>
            <a:r>
              <a:rPr lang="en-US" sz="2400" b="1" dirty="0" smtClean="0"/>
              <a:t>controversial</a:t>
            </a:r>
            <a:r>
              <a:rPr lang="en-US" sz="2400" dirty="0" smtClean="0"/>
              <a:t> and </a:t>
            </a:r>
            <a:r>
              <a:rPr lang="en-US" sz="2400" b="1" dirty="0" smtClean="0"/>
              <a:t>divisive topic</a:t>
            </a:r>
            <a:r>
              <a:rPr lang="en-US" sz="2400" dirty="0" smtClean="0"/>
              <a:t>, not only</a:t>
            </a:r>
          </a:p>
          <a:p>
            <a:pPr>
              <a:buNone/>
            </a:pPr>
            <a:r>
              <a:rPr lang="en-US" sz="2400" dirty="0" smtClean="0"/>
              <a:t>here in the United States, but throughout the world. Let’s keep in mind there is</a:t>
            </a:r>
          </a:p>
          <a:p>
            <a:pPr>
              <a:buNone/>
            </a:pPr>
            <a:r>
              <a:rPr lang="en-US" sz="2400" dirty="0" smtClean="0"/>
              <a:t>nothing wrong with the idea of immigration. The problem comes when people do</a:t>
            </a:r>
          </a:p>
          <a:p>
            <a:pPr>
              <a:buNone/>
            </a:pPr>
            <a:r>
              <a:rPr lang="en-US" sz="2400" dirty="0" smtClean="0"/>
              <a:t>it illegally. Now, let us </a:t>
            </a:r>
            <a:r>
              <a:rPr lang="en-US" sz="2400" b="1" i="1" dirty="0" smtClean="0"/>
              <a:t>examine </a:t>
            </a:r>
            <a:r>
              <a:rPr lang="en-US" sz="2400" dirty="0" smtClean="0"/>
              <a:t>this topic more </a:t>
            </a:r>
            <a:r>
              <a:rPr lang="en-US" sz="2400" b="1" i="1" dirty="0" smtClean="0"/>
              <a:t>closely: </a:t>
            </a:r>
            <a:r>
              <a:rPr lang="en-US" sz="2400" dirty="0" smtClean="0"/>
              <a:t>Let us first, </a:t>
            </a:r>
            <a:r>
              <a:rPr lang="en-US" sz="2400" b="1" i="1" dirty="0" smtClean="0"/>
              <a:t>discuss</a:t>
            </a:r>
            <a:r>
              <a:rPr lang="en-US" sz="2400" b="1" dirty="0" smtClean="0"/>
              <a:t> </a:t>
            </a:r>
            <a:r>
              <a:rPr lang="en-US" sz="2400" dirty="0" smtClean="0"/>
              <a:t>what</a:t>
            </a:r>
          </a:p>
          <a:p>
            <a:pPr>
              <a:buNone/>
            </a:pPr>
            <a:r>
              <a:rPr lang="en-US" sz="2400" dirty="0" smtClean="0"/>
              <a:t>exactly is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illegal immigration</a:t>
            </a:r>
            <a:r>
              <a:rPr lang="en-US" sz="2400" dirty="0" smtClean="0"/>
              <a:t>. Then, brainstorm and chart the </a:t>
            </a:r>
            <a:r>
              <a:rPr lang="en-US" sz="2400" b="1" dirty="0" smtClean="0"/>
              <a:t>problems</a:t>
            </a:r>
            <a:r>
              <a:rPr lang="en-US" sz="2400" dirty="0" smtClean="0"/>
              <a:t> and its</a:t>
            </a:r>
          </a:p>
          <a:p>
            <a:pPr>
              <a:buNone/>
            </a:pPr>
            <a:r>
              <a:rPr lang="en-US" sz="2400" b="1" dirty="0" smtClean="0"/>
              <a:t>consequences </a:t>
            </a:r>
            <a:r>
              <a:rPr lang="en-US" sz="2400" dirty="0" smtClean="0"/>
              <a:t>that impact us associated with this  very controversial topic.   </a:t>
            </a:r>
            <a:r>
              <a:rPr lang="en-US" sz="2000" dirty="0" smtClean="0"/>
              <a:t>  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Many say that the problem lies in the fact that, </a:t>
            </a:r>
            <a:r>
              <a:rPr lang="en-US" sz="2400" b="1" i="1" dirty="0" smtClean="0"/>
              <a:t>illegal immigrants </a:t>
            </a:r>
            <a:r>
              <a:rPr lang="en-US" sz="2400" dirty="0" smtClean="0"/>
              <a:t>are taking from</a:t>
            </a:r>
          </a:p>
          <a:p>
            <a:pPr>
              <a:buNone/>
            </a:pPr>
            <a:r>
              <a:rPr lang="en-US" sz="2400" dirty="0" smtClean="0"/>
              <a:t>society without giving anything back in return. Health care, education, and other</a:t>
            </a:r>
          </a:p>
          <a:p>
            <a:pPr>
              <a:buNone/>
            </a:pPr>
            <a:r>
              <a:rPr lang="en-US" sz="2400" dirty="0" smtClean="0"/>
              <a:t>areas of public service. They aren’t paying  for these things (paying taxes), yet they are</a:t>
            </a:r>
          </a:p>
          <a:p>
            <a:pPr>
              <a:buNone/>
            </a:pPr>
            <a:r>
              <a:rPr lang="en-US" sz="2400" dirty="0" smtClean="0"/>
              <a:t>receiving them.</a:t>
            </a:r>
          </a:p>
        </p:txBody>
      </p:sp>
      <p:pic>
        <p:nvPicPr>
          <p:cNvPr id="2050" name="Picture 2" descr="C:\Users\Owner\AppData\Local\Microsoft\Windows\Temporary Internet Files\Content.IE5\HBAS3VB0\MP900411828[1]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0" y="3505200"/>
            <a:ext cx="9144000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30000">
    <p:dissolv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</a:rPr>
              <a:t>What are some of the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</a:rPr>
              <a:t>problems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chemeClr val="accent1"/>
                </a:solidFill>
              </a:rPr>
              <a:t>and </a:t>
            </a:r>
            <a:r>
              <a:rPr lang="en-US" sz="3200" b="1" i="1" dirty="0" smtClean="0">
                <a:solidFill>
                  <a:srgbClr val="FF0000"/>
                </a:solidFill>
              </a:rPr>
              <a:t>consequences</a:t>
            </a:r>
            <a:r>
              <a:rPr lang="en-US" sz="3200" b="1" dirty="0" smtClean="0">
                <a:solidFill>
                  <a:schemeClr val="accent1"/>
                </a:solidFill>
              </a:rPr>
              <a:t> of illegal immigration?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920084"/>
            <a:ext cx="4495800" cy="486171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u="sng" dirty="0" smtClean="0"/>
              <a:t>Problems</a:t>
            </a:r>
            <a:endParaRPr lang="en-US" dirty="0" smtClean="0"/>
          </a:p>
          <a:p>
            <a:r>
              <a:rPr lang="en-US" dirty="0" smtClean="0"/>
              <a:t>High Birth Rates and Overpopulation </a:t>
            </a:r>
          </a:p>
          <a:p>
            <a:r>
              <a:rPr lang="en-US" dirty="0" smtClean="0"/>
              <a:t>Crime/Violence/Robbery/Terrorism</a:t>
            </a:r>
          </a:p>
          <a:p>
            <a:r>
              <a:rPr lang="en-US" dirty="0" smtClean="0"/>
              <a:t>Drugs</a:t>
            </a:r>
          </a:p>
          <a:p>
            <a:r>
              <a:rPr lang="en-US" dirty="0" smtClean="0"/>
              <a:t>Gangs</a:t>
            </a:r>
          </a:p>
          <a:p>
            <a:r>
              <a:rPr lang="en-US" dirty="0" smtClean="0"/>
              <a:t>Smugglers</a:t>
            </a:r>
          </a:p>
          <a:p>
            <a:r>
              <a:rPr lang="en-US" dirty="0" smtClean="0"/>
              <a:t>Language barriers</a:t>
            </a:r>
          </a:p>
          <a:p>
            <a:r>
              <a:rPr lang="en-US" dirty="0" smtClean="0"/>
              <a:t>Undocumented/Identity Theft</a:t>
            </a:r>
          </a:p>
          <a:p>
            <a:r>
              <a:rPr lang="en-US" dirty="0" smtClean="0"/>
              <a:t>Poverty</a:t>
            </a:r>
          </a:p>
          <a:p>
            <a:r>
              <a:rPr lang="en-US" dirty="0" smtClean="0"/>
              <a:t>Homelessness</a:t>
            </a:r>
          </a:p>
          <a:p>
            <a:r>
              <a:rPr lang="en-US" dirty="0" smtClean="0"/>
              <a:t>Depreciated Wages</a:t>
            </a:r>
          </a:p>
          <a:p>
            <a:r>
              <a:rPr lang="en-US" dirty="0" smtClean="0"/>
              <a:t>Off- book jobs</a:t>
            </a:r>
          </a:p>
          <a:p>
            <a:r>
              <a:rPr lang="en-US" dirty="0" smtClean="0"/>
              <a:t>Drunk Driving/Hit and Runs</a:t>
            </a:r>
          </a:p>
          <a:p>
            <a:r>
              <a:rPr lang="en-US" dirty="0" smtClean="0"/>
              <a:t>Uneducated/Lack of Education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495800" cy="486171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u="sng" dirty="0" smtClean="0"/>
              <a:t>Consequences</a:t>
            </a:r>
            <a:endParaRPr lang="en-US" dirty="0" smtClean="0"/>
          </a:p>
          <a:p>
            <a:r>
              <a:rPr lang="en-US" dirty="0" smtClean="0"/>
              <a:t>Closed and Overcrowded Hospitals and Emergency Rooms</a:t>
            </a:r>
          </a:p>
          <a:p>
            <a:r>
              <a:rPr lang="en-US" dirty="0" smtClean="0"/>
              <a:t>Overcrowding and Construction of more Jails and Detention Centers</a:t>
            </a:r>
          </a:p>
          <a:p>
            <a:r>
              <a:rPr lang="en-US" dirty="0" smtClean="0"/>
              <a:t>Border Patrols/Law Enforcement Agents/Fences/Detectors</a:t>
            </a:r>
          </a:p>
          <a:p>
            <a:r>
              <a:rPr lang="en-US" dirty="0" smtClean="0"/>
              <a:t>Cost to pay for Translators</a:t>
            </a:r>
          </a:p>
          <a:p>
            <a:r>
              <a:rPr lang="en-US" dirty="0" smtClean="0"/>
              <a:t>Document Fraud/Deportation</a:t>
            </a:r>
          </a:p>
          <a:p>
            <a:r>
              <a:rPr lang="en-US" dirty="0" smtClean="0"/>
              <a:t>Food Pantries/Welfare Funding</a:t>
            </a:r>
          </a:p>
          <a:p>
            <a:r>
              <a:rPr lang="en-US" dirty="0" smtClean="0"/>
              <a:t>Overcrowding Shelters</a:t>
            </a:r>
          </a:p>
          <a:p>
            <a:r>
              <a:rPr lang="en-US" dirty="0" smtClean="0"/>
              <a:t>High Unemployment</a:t>
            </a:r>
          </a:p>
          <a:p>
            <a:r>
              <a:rPr lang="en-US" dirty="0" smtClean="0"/>
              <a:t>Untaxed Wages</a:t>
            </a:r>
          </a:p>
          <a:p>
            <a:r>
              <a:rPr lang="en-US" dirty="0" smtClean="0"/>
              <a:t>Deaths and Higher Insurance Rates</a:t>
            </a:r>
          </a:p>
          <a:p>
            <a:r>
              <a:rPr lang="en-US" dirty="0" smtClean="0"/>
              <a:t>Overcrowded Classrooms, Schools/Libraries, etc…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 advTm="30000">
    <p:dissolv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</a:rPr>
              <a:t>What is the </a:t>
            </a:r>
            <a:r>
              <a:rPr lang="en-US" sz="3200" b="1" dirty="0" smtClean="0">
                <a:solidFill>
                  <a:srgbClr val="FF0000"/>
                </a:solidFill>
              </a:rPr>
              <a:t>evidence</a:t>
            </a:r>
            <a:r>
              <a:rPr lang="en-US" sz="3200" b="1" dirty="0" smtClean="0">
                <a:solidFill>
                  <a:schemeClr val="accent1"/>
                </a:solidFill>
              </a:rPr>
              <a:t> of </a:t>
            </a:r>
            <a:r>
              <a:rPr lang="en-US" sz="3200" b="1" i="1" dirty="0" smtClean="0">
                <a:solidFill>
                  <a:schemeClr val="accent1"/>
                </a:solidFill>
              </a:rPr>
              <a:t>illegal immigration</a:t>
            </a:r>
            <a:r>
              <a:rPr lang="en-US" sz="3200" b="1" dirty="0" smtClean="0">
                <a:solidFill>
                  <a:schemeClr val="accent1"/>
                </a:solidFill>
              </a:rPr>
              <a:t>?</a:t>
            </a:r>
            <a:br>
              <a:rPr lang="en-US" sz="3200" b="1" dirty="0" smtClean="0">
                <a:solidFill>
                  <a:schemeClr val="accent1"/>
                </a:solidFill>
              </a:rPr>
            </a:br>
            <a:r>
              <a:rPr lang="en-US" sz="3200" b="1" dirty="0" smtClean="0">
                <a:solidFill>
                  <a:schemeClr val="accent1"/>
                </a:solidFill>
                <a:hlinkClick r:id="rId4"/>
              </a:rPr>
              <a:t>Step 2 of the PPA:  Gather the Evidence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/>
              <a:t>    The </a:t>
            </a:r>
            <a:r>
              <a:rPr lang="en-US" sz="2400" b="1" i="1" dirty="0" smtClean="0">
                <a:solidFill>
                  <a:srgbClr val="FF0000"/>
                </a:solidFill>
              </a:rPr>
              <a:t>evidence</a:t>
            </a:r>
            <a:r>
              <a:rPr lang="en-US" sz="2400" dirty="0" smtClean="0"/>
              <a:t> that </a:t>
            </a:r>
            <a:r>
              <a:rPr lang="en-US" sz="2400" b="1" i="1" dirty="0" smtClean="0"/>
              <a:t>illegal  immigration </a:t>
            </a:r>
            <a:r>
              <a:rPr lang="en-US" sz="2400" dirty="0" smtClean="0"/>
              <a:t>is a problem, reflects in</a:t>
            </a:r>
          </a:p>
          <a:p>
            <a:pPr>
              <a:buNone/>
            </a:pPr>
            <a:r>
              <a:rPr lang="en-US" sz="2400" dirty="0" smtClean="0"/>
              <a:t>the growing numbers of </a:t>
            </a:r>
            <a:r>
              <a:rPr lang="en-US" sz="2400" i="1" dirty="0" smtClean="0"/>
              <a:t>illegal immigrants </a:t>
            </a:r>
            <a:r>
              <a:rPr lang="en-US" sz="2400" dirty="0" smtClean="0"/>
              <a:t>founded in the U.S. </a:t>
            </a:r>
          </a:p>
          <a:p>
            <a:pPr>
              <a:buNone/>
            </a:pPr>
            <a:r>
              <a:rPr lang="en-US" sz="2400" dirty="0" smtClean="0"/>
              <a:t>The </a:t>
            </a:r>
            <a:r>
              <a:rPr lang="en-US" sz="2400" i="1" dirty="0" smtClean="0"/>
              <a:t>illegal immigrant </a:t>
            </a:r>
            <a:r>
              <a:rPr lang="en-US" sz="2400" dirty="0" smtClean="0"/>
              <a:t>population of the United States is</a:t>
            </a:r>
          </a:p>
          <a:p>
            <a:pPr>
              <a:buNone/>
            </a:pPr>
            <a:r>
              <a:rPr lang="en-US" sz="2400" dirty="0" smtClean="0"/>
              <a:t>estimated to be between </a:t>
            </a:r>
            <a:r>
              <a:rPr lang="en-US" sz="2400" b="1" dirty="0" smtClean="0"/>
              <a:t>7</a:t>
            </a:r>
            <a:r>
              <a:rPr lang="en-US" sz="2400" dirty="0" smtClean="0"/>
              <a:t> and </a:t>
            </a:r>
            <a:r>
              <a:rPr lang="en-US" sz="2400" b="1" dirty="0" smtClean="0"/>
              <a:t>20 million</a:t>
            </a:r>
            <a:r>
              <a:rPr lang="en-US" sz="2400" dirty="0" smtClean="0"/>
              <a:t>. The majority of </a:t>
            </a:r>
            <a:r>
              <a:rPr lang="en-US" sz="2400" i="1" dirty="0" smtClean="0"/>
              <a:t>illegal</a:t>
            </a:r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immigrants</a:t>
            </a:r>
            <a:r>
              <a:rPr lang="en-US" sz="2400" dirty="0" smtClean="0"/>
              <a:t> are from Mexico.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In a 2011 news story, </a:t>
            </a:r>
            <a:r>
              <a:rPr lang="en-US" sz="2400" b="1" i="1" dirty="0" smtClean="0"/>
              <a:t>Los Angeles Times </a:t>
            </a:r>
            <a:r>
              <a:rPr lang="en-US" sz="2400" dirty="0" smtClean="0"/>
              <a:t>reported that, </a:t>
            </a:r>
            <a:r>
              <a:rPr lang="en-US" sz="2400" b="1" dirty="0" smtClean="0"/>
              <a:t>11.2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b="1" dirty="0" smtClean="0"/>
              <a:t>million</a:t>
            </a:r>
            <a:r>
              <a:rPr lang="en-US" sz="2400" dirty="0" smtClean="0"/>
              <a:t> </a:t>
            </a:r>
            <a:r>
              <a:rPr lang="en-US" sz="2400" i="1" dirty="0" smtClean="0"/>
              <a:t>illegal immigrants </a:t>
            </a:r>
            <a:r>
              <a:rPr lang="en-US" sz="2400" dirty="0" smtClean="0"/>
              <a:t>living in the U.S.  Also, finding that </a:t>
            </a:r>
          </a:p>
          <a:p>
            <a:pPr>
              <a:buNone/>
            </a:pPr>
            <a:r>
              <a:rPr lang="en-US" sz="2400" i="1" dirty="0" smtClean="0"/>
              <a:t>illegal immigrants </a:t>
            </a:r>
            <a:r>
              <a:rPr lang="en-US" sz="2400" dirty="0" smtClean="0"/>
              <a:t>were parents of </a:t>
            </a:r>
            <a:r>
              <a:rPr lang="en-US" sz="2400" b="1" dirty="0" smtClean="0"/>
              <a:t>5.5 million </a:t>
            </a:r>
            <a:r>
              <a:rPr lang="en-US" sz="2400" dirty="0" smtClean="0"/>
              <a:t>children, </a:t>
            </a:r>
            <a:r>
              <a:rPr lang="en-US" sz="2400" b="1" dirty="0" smtClean="0"/>
              <a:t>4.5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b="1" dirty="0" smtClean="0"/>
              <a:t>million</a:t>
            </a:r>
            <a:r>
              <a:rPr lang="en-US" sz="2400" dirty="0" smtClean="0"/>
              <a:t> of whom were born in the U.S and are citizens. </a:t>
            </a:r>
          </a:p>
          <a:p>
            <a:pPr>
              <a:buNone/>
            </a:pPr>
            <a:r>
              <a:rPr lang="en-US" sz="2400" dirty="0" smtClean="0"/>
              <a:t>    The estimated cost of harboring </a:t>
            </a:r>
            <a:r>
              <a:rPr lang="en-US" sz="2400" i="1" dirty="0" smtClean="0"/>
              <a:t>illegal</a:t>
            </a:r>
            <a:r>
              <a:rPr lang="en-US" sz="2400" dirty="0" smtClean="0"/>
              <a:t> </a:t>
            </a:r>
            <a:r>
              <a:rPr lang="en-US" sz="2400" i="1" dirty="0" smtClean="0"/>
              <a:t>immigrants</a:t>
            </a:r>
            <a:r>
              <a:rPr lang="en-US" sz="2400" dirty="0" smtClean="0"/>
              <a:t> in the United </a:t>
            </a:r>
          </a:p>
          <a:p>
            <a:pPr>
              <a:buNone/>
            </a:pPr>
            <a:r>
              <a:rPr lang="en-US" sz="2400" dirty="0" smtClean="0"/>
              <a:t>States is a staggering $113 billion a year – an average of </a:t>
            </a:r>
            <a:r>
              <a:rPr lang="en-US" sz="2400" b="1" dirty="0" smtClean="0"/>
              <a:t>$1,117 </a:t>
            </a:r>
            <a:r>
              <a:rPr lang="en-US" sz="2400" dirty="0" smtClean="0"/>
              <a:t>for every </a:t>
            </a:r>
          </a:p>
          <a:p>
            <a:pPr>
              <a:buNone/>
            </a:pPr>
            <a:r>
              <a:rPr lang="en-US" sz="2400" dirty="0" smtClean="0"/>
              <a:t>“native-headed” household in America – </a:t>
            </a:r>
            <a:r>
              <a:rPr lang="en-US" sz="2400" i="1" dirty="0" smtClean="0"/>
              <a:t>according</a:t>
            </a:r>
            <a:r>
              <a:rPr lang="en-US" sz="2400" dirty="0" smtClean="0"/>
              <a:t> to a study </a:t>
            </a:r>
          </a:p>
          <a:p>
            <a:pPr>
              <a:buNone/>
            </a:pPr>
            <a:r>
              <a:rPr lang="en-US" sz="2400" dirty="0" smtClean="0"/>
              <a:t>conducted by the </a:t>
            </a:r>
            <a:r>
              <a:rPr lang="en-US" sz="2400" b="1" i="1" dirty="0" smtClean="0"/>
              <a:t>Federation of American Immigration Reform</a:t>
            </a:r>
            <a:r>
              <a:rPr lang="en-US" sz="2400" dirty="0" smtClean="0"/>
              <a:t>.</a:t>
            </a:r>
            <a:endParaRPr lang="en-US" sz="2400" b="1" u="sng" dirty="0"/>
          </a:p>
        </p:txBody>
      </p:sp>
    </p:spTree>
  </p:cSld>
  <p:clrMapOvr>
    <a:masterClrMapping/>
  </p:clrMapOvr>
  <p:transition spd="med" advTm="30000">
    <p:dissolv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52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/>
              <a:t>    </a:t>
            </a:r>
            <a:r>
              <a:rPr lang="en-US" sz="2000" dirty="0" smtClean="0"/>
              <a:t> The single largest cost to the government of </a:t>
            </a:r>
            <a:r>
              <a:rPr lang="en-US" sz="2000" i="1" dirty="0" smtClean="0"/>
              <a:t>illegal immigration</a:t>
            </a:r>
            <a:r>
              <a:rPr lang="en-US" sz="2000" dirty="0" smtClean="0"/>
              <a:t>, according to the </a:t>
            </a:r>
            <a:r>
              <a:rPr lang="en-US" sz="2000" b="1" dirty="0" smtClean="0"/>
              <a:t>FAIR</a:t>
            </a:r>
            <a:r>
              <a:rPr lang="en-US" sz="2000" dirty="0" smtClean="0"/>
              <a:t> report, is estimated </a:t>
            </a:r>
            <a:r>
              <a:rPr lang="en-US" sz="2000" b="1" dirty="0" smtClean="0"/>
              <a:t>$52 billion </a:t>
            </a:r>
            <a:r>
              <a:rPr lang="en-US" sz="2000" dirty="0" smtClean="0"/>
              <a:t>spent on schooling the children of illegal immigrants: “Nearly all those costs are absorbed by the state’s current budget deficit ; in California the additional cost of </a:t>
            </a:r>
            <a:r>
              <a:rPr lang="en-US" sz="2000" b="1" i="1" dirty="0" smtClean="0">
                <a:solidFill>
                  <a:srgbClr val="FF0000"/>
                </a:solidFill>
              </a:rPr>
              <a:t>illegal immigration</a:t>
            </a:r>
            <a:r>
              <a:rPr lang="en-US" sz="2000" dirty="0" smtClean="0"/>
              <a:t>, </a:t>
            </a:r>
            <a:r>
              <a:rPr lang="en-US" sz="2000" b="1" dirty="0" smtClean="0"/>
              <a:t>$21.8 billion</a:t>
            </a:r>
            <a:r>
              <a:rPr lang="en-US" sz="2000" dirty="0" smtClean="0"/>
              <a:t>, is </a:t>
            </a:r>
            <a:r>
              <a:rPr lang="en-US" sz="2000" b="1" dirty="0" smtClean="0"/>
              <a:t>$8 billion </a:t>
            </a:r>
            <a:r>
              <a:rPr lang="en-US" sz="2000" dirty="0" smtClean="0"/>
              <a:t>more than the state’s current budget deficit of </a:t>
            </a:r>
            <a:r>
              <a:rPr lang="en-US" sz="2000" b="1" dirty="0" smtClean="0"/>
              <a:t>$13.8 billion</a:t>
            </a:r>
            <a:r>
              <a:rPr lang="en-US" sz="2000" dirty="0" smtClean="0"/>
              <a:t>; and New York, the </a:t>
            </a:r>
            <a:r>
              <a:rPr lang="en-US" sz="2000" b="1" dirty="0" smtClean="0"/>
              <a:t>$6.8 billion </a:t>
            </a:r>
            <a:r>
              <a:rPr lang="en-US" sz="2000" dirty="0" smtClean="0"/>
              <a:t>deficit is roughly two-thirds the </a:t>
            </a:r>
            <a:r>
              <a:rPr lang="en-US" sz="2000" b="1" dirty="0" smtClean="0"/>
              <a:t>$9.5 billion</a:t>
            </a:r>
            <a:r>
              <a:rPr lang="en-US" sz="2000" dirty="0" smtClean="0"/>
              <a:t> yearly cost of its population.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Question: </a:t>
            </a:r>
            <a:r>
              <a:rPr lang="en-US" sz="2000" dirty="0" smtClean="0">
                <a:solidFill>
                  <a:srgbClr val="FF0000"/>
                </a:solidFill>
              </a:rPr>
              <a:t>Now, </a:t>
            </a:r>
            <a:r>
              <a:rPr lang="en-US" sz="2000" i="1" dirty="0" smtClean="0">
                <a:solidFill>
                  <a:srgbClr val="FF0000"/>
                </a:solidFill>
              </a:rPr>
              <a:t>Turn</a:t>
            </a:r>
            <a:r>
              <a:rPr lang="en-US" sz="2000" dirty="0" smtClean="0">
                <a:solidFill>
                  <a:srgbClr val="FF0000"/>
                </a:solidFill>
              </a:rPr>
              <a:t> and </a:t>
            </a:r>
            <a:r>
              <a:rPr lang="en-US" sz="2000" i="1" dirty="0" smtClean="0">
                <a:solidFill>
                  <a:srgbClr val="FF0000"/>
                </a:solidFill>
              </a:rPr>
              <a:t>Talk</a:t>
            </a:r>
            <a:r>
              <a:rPr lang="en-US" sz="2000" dirty="0" smtClean="0">
                <a:solidFill>
                  <a:srgbClr val="FF0000"/>
                </a:solidFill>
              </a:rPr>
              <a:t> in your small groups and discuss with your partners </a:t>
            </a:r>
            <a:r>
              <a:rPr lang="en-US" sz="2000" b="1" dirty="0" smtClean="0">
                <a:solidFill>
                  <a:srgbClr val="FF0000"/>
                </a:solidFill>
              </a:rPr>
              <a:t>whether</a:t>
            </a:r>
            <a:r>
              <a:rPr lang="en-US" sz="2000" dirty="0" smtClean="0">
                <a:solidFill>
                  <a:srgbClr val="FF0000"/>
                </a:solidFill>
              </a:rPr>
              <a:t> or </a:t>
            </a:r>
            <a:r>
              <a:rPr lang="en-US" sz="2000" b="1" dirty="0" smtClean="0">
                <a:solidFill>
                  <a:srgbClr val="FF0000"/>
                </a:solidFill>
              </a:rPr>
              <a:t>not</a:t>
            </a:r>
            <a:r>
              <a:rPr lang="en-US" sz="2000" dirty="0" smtClean="0">
                <a:solidFill>
                  <a:srgbClr val="FF0000"/>
                </a:solidFill>
              </a:rPr>
              <a:t> you think </a:t>
            </a:r>
            <a:r>
              <a:rPr lang="en-US" sz="2000" i="1" dirty="0" smtClean="0">
                <a:solidFill>
                  <a:srgbClr val="FF0000"/>
                </a:solidFill>
              </a:rPr>
              <a:t>illegal immigration </a:t>
            </a:r>
            <a:r>
              <a:rPr lang="en-US" sz="2000" dirty="0" smtClean="0">
                <a:solidFill>
                  <a:srgbClr val="FF0000"/>
                </a:solidFill>
              </a:rPr>
              <a:t>is fair on the U.S economy and </a:t>
            </a:r>
            <a:r>
              <a:rPr lang="en-US" sz="2000" b="1" dirty="0" smtClean="0">
                <a:solidFill>
                  <a:srgbClr val="FF0000"/>
                </a:solidFill>
              </a:rPr>
              <a:t>explain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why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" y="457200"/>
            <a:ext cx="8915400" cy="1048512"/>
          </a:xfrm>
        </p:spPr>
        <p:txBody>
          <a:bodyPr>
            <a:normAutofit/>
          </a:bodyPr>
          <a:lstStyle/>
          <a:p>
            <a:pPr algn="ctr"/>
            <a:r>
              <a:rPr lang="en-US" sz="3000" b="1" i="1" u="sng" dirty="0" smtClean="0">
                <a:solidFill>
                  <a:schemeClr val="tx1"/>
                </a:solidFill>
              </a:rPr>
              <a:t>Continued: </a:t>
            </a:r>
            <a:r>
              <a:rPr lang="en-US" sz="3000" b="1" dirty="0" smtClean="0">
                <a:solidFill>
                  <a:schemeClr val="accent1"/>
                </a:solidFill>
              </a:rPr>
              <a:t>What is the </a:t>
            </a:r>
            <a:r>
              <a:rPr lang="en-US" sz="3000" b="1" i="1" dirty="0" smtClean="0">
                <a:solidFill>
                  <a:srgbClr val="FF0000"/>
                </a:solidFill>
              </a:rPr>
              <a:t>evidence</a:t>
            </a:r>
            <a:r>
              <a:rPr lang="en-US" sz="3000" b="1" dirty="0" smtClean="0">
                <a:solidFill>
                  <a:schemeClr val="accent1"/>
                </a:solidFill>
              </a:rPr>
              <a:t> of illegal immigration?</a:t>
            </a:r>
            <a:endParaRPr lang="en-US" sz="3000" b="1" i="1" u="sng" dirty="0">
              <a:solidFill>
                <a:schemeClr val="tx1"/>
              </a:solidFill>
            </a:endParaRPr>
          </a:p>
        </p:txBody>
      </p:sp>
      <p:pic>
        <p:nvPicPr>
          <p:cNvPr id="5" name="Picture 4" descr="fix_11_0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3800" y="3657600"/>
            <a:ext cx="5410200" cy="2133600"/>
          </a:xfrm>
          <a:prstGeom prst="rect">
            <a:avLst/>
          </a:prstGeom>
        </p:spPr>
      </p:pic>
      <p:pic>
        <p:nvPicPr>
          <p:cNvPr id="8" name="Picture 7" descr="immigrantchildren-e134738240674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962400"/>
            <a:ext cx="4191000" cy="1790700"/>
          </a:xfrm>
          <a:prstGeom prst="rect">
            <a:avLst/>
          </a:prstGeom>
        </p:spPr>
      </p:pic>
    </p:spTree>
  </p:cSld>
  <p:clrMapOvr>
    <a:masterClrMapping/>
  </p:clrMapOvr>
  <p:transition spd="med" advTm="30000">
    <p:dissolv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</a:rPr>
              <a:t>What are the</a:t>
            </a:r>
            <a:r>
              <a:rPr lang="en-US" sz="3200" b="1" i="1" dirty="0" smtClean="0">
                <a:solidFill>
                  <a:schemeClr val="accent1"/>
                </a:solidFill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</a:rPr>
              <a:t>causes</a:t>
            </a:r>
            <a:r>
              <a:rPr lang="en-US" sz="3200" b="1" i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smtClean="0">
                <a:solidFill>
                  <a:schemeClr val="accent1"/>
                </a:solidFill>
              </a:rPr>
              <a:t>of </a:t>
            </a:r>
            <a:r>
              <a:rPr lang="en-US" sz="3200" b="1" i="1" dirty="0" smtClean="0">
                <a:solidFill>
                  <a:schemeClr val="accent1"/>
                </a:solidFill>
              </a:rPr>
              <a:t>illegal immigration</a:t>
            </a:r>
            <a:r>
              <a:rPr lang="en-US" sz="3200" b="1" i="1" dirty="0" smtClean="0">
                <a:solidFill>
                  <a:schemeClr val="accent1"/>
                </a:solidFill>
              </a:rPr>
              <a:t>?</a:t>
            </a:r>
            <a:br>
              <a:rPr lang="en-US" sz="3200" b="1" i="1" dirty="0" smtClean="0">
                <a:solidFill>
                  <a:schemeClr val="accent1"/>
                </a:solidFill>
              </a:rPr>
            </a:br>
            <a:r>
              <a:rPr lang="en-US" sz="3200" b="1" i="1" dirty="0" smtClean="0">
                <a:solidFill>
                  <a:schemeClr val="accent1"/>
                </a:solidFill>
                <a:hlinkClick r:id="rId4"/>
              </a:rPr>
              <a:t>Step 3 of the PPA: Identify the Causes</a:t>
            </a:r>
            <a:endParaRPr lang="en-US" sz="3200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     Let’s now focus on some of the </a:t>
            </a:r>
            <a:r>
              <a:rPr lang="en-US" sz="2000" b="1" i="1" dirty="0" smtClean="0">
                <a:solidFill>
                  <a:srgbClr val="FF0000"/>
                </a:solidFill>
              </a:rPr>
              <a:t>causes</a:t>
            </a:r>
            <a:r>
              <a:rPr lang="en-US" sz="2000" dirty="0" smtClean="0"/>
              <a:t> of </a:t>
            </a:r>
            <a:r>
              <a:rPr lang="en-US" sz="2000" i="1" dirty="0" smtClean="0"/>
              <a:t>illegal immigration </a:t>
            </a:r>
            <a:r>
              <a:rPr lang="en-US" sz="2000" dirty="0" smtClean="0"/>
              <a:t>and why it is</a:t>
            </a:r>
          </a:p>
          <a:p>
            <a:pPr>
              <a:buNone/>
            </a:pPr>
            <a:r>
              <a:rPr lang="en-US" sz="2000" dirty="0" smtClean="0"/>
              <a:t>considered a major problem for us here in the U.S.A. Some undocumented  </a:t>
            </a:r>
          </a:p>
          <a:p>
            <a:pPr>
              <a:buNone/>
            </a:pPr>
            <a:r>
              <a:rPr lang="en-US" sz="2000" dirty="0" smtClean="0"/>
              <a:t>immigrants entered the country illegally and others entered illegally but</a:t>
            </a:r>
          </a:p>
          <a:p>
            <a:pPr>
              <a:buNone/>
            </a:pPr>
            <a:r>
              <a:rPr lang="en-US" sz="2000" dirty="0" smtClean="0"/>
              <a:t>overstayed the number of days permitted on their visa or violated the terms</a:t>
            </a:r>
          </a:p>
          <a:p>
            <a:pPr>
              <a:buNone/>
            </a:pPr>
            <a:r>
              <a:rPr lang="en-US" sz="2000" dirty="0" smtClean="0"/>
              <a:t>of their permanent resident card or refugee permit. </a:t>
            </a:r>
          </a:p>
          <a:p>
            <a:pPr>
              <a:buNone/>
            </a:pPr>
            <a:r>
              <a:rPr lang="en-US" sz="2000" b="1" i="1" dirty="0" smtClean="0"/>
              <a:t>    Regardless</a:t>
            </a:r>
            <a:r>
              <a:rPr lang="en-US" sz="2000" dirty="0" smtClean="0"/>
              <a:t>, of how a migrant got to their new home country, they decided to</a:t>
            </a:r>
          </a:p>
          <a:p>
            <a:pPr>
              <a:buNone/>
            </a:pPr>
            <a:r>
              <a:rPr lang="en-US" sz="2000" dirty="0" smtClean="0"/>
              <a:t>take a risk and move to a foreign country in search of a better life. </a:t>
            </a:r>
          </a:p>
          <a:p>
            <a:pPr>
              <a:buNone/>
            </a:pPr>
            <a:r>
              <a:rPr lang="en-US" sz="2000" dirty="0" smtClean="0"/>
              <a:t>    Throughout history, there continues to be a </a:t>
            </a:r>
            <a:r>
              <a:rPr lang="en-US" sz="2000" b="1" dirty="0" smtClean="0"/>
              <a:t>myriad of ways </a:t>
            </a:r>
            <a:r>
              <a:rPr lang="en-US" sz="2000" dirty="0" smtClean="0"/>
              <a:t>that immigrants </a:t>
            </a:r>
          </a:p>
          <a:p>
            <a:pPr>
              <a:buNone/>
            </a:pPr>
            <a:r>
              <a:rPr lang="en-US" sz="2000" dirty="0" smtClean="0"/>
              <a:t>cross the border in order to get into the United States. One method is often in    </a:t>
            </a:r>
          </a:p>
          <a:p>
            <a:pPr>
              <a:buNone/>
            </a:pPr>
            <a:r>
              <a:rPr lang="en-US" sz="2000" dirty="0" smtClean="0"/>
              <a:t>homemade boat or even a tube. Some illicit the assistance of a </a:t>
            </a:r>
            <a:r>
              <a:rPr lang="en-US" sz="2000" b="1" dirty="0" smtClean="0"/>
              <a:t>“coyote” </a:t>
            </a:r>
            <a:r>
              <a:rPr lang="en-US" sz="2000" dirty="0" smtClean="0"/>
              <a:t>or</a:t>
            </a:r>
          </a:p>
          <a:p>
            <a:pPr>
              <a:buNone/>
            </a:pPr>
            <a:r>
              <a:rPr lang="en-US" sz="2000" dirty="0" smtClean="0"/>
              <a:t>smuggler, to help them attempt to illegally cross the border into the</a:t>
            </a:r>
          </a:p>
          <a:p>
            <a:pPr>
              <a:buNone/>
            </a:pPr>
            <a:r>
              <a:rPr lang="en-US" sz="2000" dirty="0" smtClean="0"/>
              <a:t>United States. </a:t>
            </a:r>
          </a:p>
        </p:txBody>
      </p:sp>
      <p:pic>
        <p:nvPicPr>
          <p:cNvPr id="4" name="Picture 3" descr="gt_ice_agent_130226_w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6400" y="5334000"/>
            <a:ext cx="7467600" cy="1524000"/>
          </a:xfrm>
          <a:prstGeom prst="rect">
            <a:avLst/>
          </a:prstGeom>
        </p:spPr>
      </p:pic>
    </p:spTree>
  </p:cSld>
  <p:clrMapOvr>
    <a:masterClrMapping/>
  </p:clrMapOvr>
  <p:transition spd="med" advTm="30000">
    <p:dissolv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610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i="1" u="sng" dirty="0" smtClean="0">
                <a:solidFill>
                  <a:schemeClr val="tx1"/>
                </a:solidFill>
              </a:rPr>
              <a:t>Continued: </a:t>
            </a:r>
            <a:r>
              <a:rPr lang="en-US" sz="3200" b="1" dirty="0" smtClean="0">
                <a:solidFill>
                  <a:schemeClr val="accent1"/>
                </a:solidFill>
              </a:rPr>
              <a:t>What are the </a:t>
            </a:r>
            <a:r>
              <a:rPr lang="en-US" sz="3200" b="1" i="1" dirty="0" smtClean="0">
                <a:solidFill>
                  <a:srgbClr val="FF0000"/>
                </a:solidFill>
              </a:rPr>
              <a:t>causes</a:t>
            </a:r>
            <a:r>
              <a:rPr lang="en-US" sz="3200" b="1" dirty="0" smtClean="0">
                <a:solidFill>
                  <a:schemeClr val="accent1"/>
                </a:solidFill>
              </a:rPr>
              <a:t> of illegal immigration?</a:t>
            </a:r>
            <a:endParaRPr lang="en-US" sz="3200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Other </a:t>
            </a:r>
            <a:r>
              <a:rPr lang="en-US" sz="1800" i="1" dirty="0" smtClean="0"/>
              <a:t>illegal immigrants </a:t>
            </a:r>
            <a:r>
              <a:rPr lang="en-US" sz="1800" dirty="0" smtClean="0"/>
              <a:t>may try to cross the border into the United States by</a:t>
            </a:r>
          </a:p>
          <a:p>
            <a:pPr>
              <a:buNone/>
            </a:pPr>
            <a:r>
              <a:rPr lang="en-US" sz="1800" dirty="0" smtClean="0"/>
              <a:t>cramming into shipping</a:t>
            </a:r>
            <a:r>
              <a:rPr lang="en-US" sz="1800" b="1" dirty="0" smtClean="0"/>
              <a:t> </a:t>
            </a:r>
            <a:r>
              <a:rPr lang="en-US" sz="1800" dirty="0" smtClean="0"/>
              <a:t>containers, trucks, or boxcars, They may be able to payoff corrupt </a:t>
            </a:r>
          </a:p>
          <a:p>
            <a:pPr>
              <a:buNone/>
            </a:pPr>
            <a:r>
              <a:rPr lang="en-US" sz="1800" dirty="0" smtClean="0"/>
              <a:t>authority figures in order to gain entry into a specific country. Most will find a way to get to</a:t>
            </a:r>
          </a:p>
          <a:p>
            <a:pPr>
              <a:buNone/>
            </a:pPr>
            <a:r>
              <a:rPr lang="en-US" sz="1800" dirty="0" smtClean="0"/>
              <a:t>their destination and oftentimes, may involve grave </a:t>
            </a:r>
            <a:r>
              <a:rPr lang="en-US" sz="1800" b="1" i="1" dirty="0" smtClean="0"/>
              <a:t>risk</a:t>
            </a:r>
            <a:r>
              <a:rPr lang="en-US" sz="1800" dirty="0" smtClean="0"/>
              <a:t> to their life</a:t>
            </a:r>
            <a:r>
              <a:rPr lang="en-US" sz="1800" i="1" dirty="0" smtClean="0"/>
              <a:t>.</a:t>
            </a:r>
          </a:p>
          <a:p>
            <a:pPr>
              <a:buNone/>
            </a:pPr>
            <a:r>
              <a:rPr lang="en-US" sz="1800" dirty="0" smtClean="0"/>
              <a:t>    Once in the foreign country, illegal immigrants tend to become employed in</a:t>
            </a:r>
          </a:p>
          <a:p>
            <a:pPr>
              <a:buNone/>
            </a:pPr>
            <a:r>
              <a:rPr lang="en-US" sz="1800" dirty="0" smtClean="0"/>
              <a:t>what is known as </a:t>
            </a:r>
            <a:r>
              <a:rPr lang="en-US" sz="1800" b="1" dirty="0" smtClean="0"/>
              <a:t>“low skilled jobs.” </a:t>
            </a:r>
            <a:r>
              <a:rPr lang="en-US" sz="1800" dirty="0" smtClean="0"/>
              <a:t>These jobs are often labor intensive and don’t tend to </a:t>
            </a:r>
          </a:p>
          <a:p>
            <a:pPr>
              <a:buNone/>
            </a:pPr>
            <a:r>
              <a:rPr lang="en-US" sz="1800" dirty="0" smtClean="0"/>
              <a:t>attract many employees. In the United States for example, the </a:t>
            </a:r>
            <a:r>
              <a:rPr lang="en-US" sz="1800" b="1" dirty="0" smtClean="0"/>
              <a:t>landscaping</a:t>
            </a:r>
            <a:r>
              <a:rPr lang="en-US" sz="1800" dirty="0" smtClean="0"/>
              <a:t> and </a:t>
            </a:r>
          </a:p>
          <a:p>
            <a:pPr>
              <a:buNone/>
            </a:pPr>
            <a:r>
              <a:rPr lang="en-US" sz="1800" b="1" dirty="0" smtClean="0"/>
              <a:t>construction </a:t>
            </a:r>
            <a:r>
              <a:rPr lang="en-US" sz="1800" dirty="0" smtClean="0"/>
              <a:t>sectors tend to be popular with immigrants as there is generally no</a:t>
            </a:r>
          </a:p>
          <a:p>
            <a:pPr>
              <a:buNone/>
            </a:pPr>
            <a:r>
              <a:rPr lang="en-US" sz="1800" dirty="0" smtClean="0"/>
              <a:t>requirement to be fluent in the English language. Other employment sectors that attract </a:t>
            </a:r>
          </a:p>
          <a:p>
            <a:pPr>
              <a:buNone/>
            </a:pPr>
            <a:r>
              <a:rPr lang="en-US" sz="1800" i="1" dirty="0" smtClean="0"/>
              <a:t>illegal immigrants</a:t>
            </a:r>
            <a:r>
              <a:rPr lang="en-US" sz="1800" dirty="0" smtClean="0"/>
              <a:t> include </a:t>
            </a:r>
            <a:r>
              <a:rPr lang="en-US" sz="1800" b="1" dirty="0" smtClean="0"/>
              <a:t>restaurants</a:t>
            </a:r>
            <a:r>
              <a:rPr lang="en-US" sz="1800" dirty="0" smtClean="0"/>
              <a:t>, </a:t>
            </a:r>
            <a:r>
              <a:rPr lang="en-US" sz="1800" b="1" dirty="0" smtClean="0"/>
              <a:t>hospitality</a:t>
            </a:r>
            <a:r>
              <a:rPr lang="en-US" sz="1800" dirty="0" smtClean="0"/>
              <a:t>, </a:t>
            </a:r>
            <a:r>
              <a:rPr lang="en-US" sz="1800" b="1" dirty="0" smtClean="0"/>
              <a:t>agriculture</a:t>
            </a:r>
            <a:r>
              <a:rPr lang="en-US" sz="1800" dirty="0" smtClean="0"/>
              <a:t>  and </a:t>
            </a:r>
            <a:r>
              <a:rPr lang="en-US" sz="1800" b="1" dirty="0" smtClean="0"/>
              <a:t>domestic service</a:t>
            </a:r>
            <a:r>
              <a:rPr lang="en-US" sz="1800" dirty="0" smtClean="0"/>
              <a:t>. </a:t>
            </a:r>
            <a:endParaRPr lang="en-US" sz="1800" dirty="0"/>
          </a:p>
        </p:txBody>
      </p:sp>
      <p:pic>
        <p:nvPicPr>
          <p:cNvPr id="4" name="Picture 3" descr="dsg1492_990_6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00600"/>
            <a:ext cx="9144000" cy="2057399"/>
          </a:xfrm>
          <a:prstGeom prst="rect">
            <a:avLst/>
          </a:prstGeom>
        </p:spPr>
      </p:pic>
    </p:spTree>
  </p:cSld>
  <p:clrMapOvr>
    <a:masterClrMapping/>
  </p:clrMapOvr>
  <p:transition spd="med" advTm="30000">
    <p:dissolv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447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What are the </a:t>
            </a:r>
            <a:r>
              <a:rPr lang="en-US" sz="2800" b="1" i="1" dirty="0" smtClean="0">
                <a:solidFill>
                  <a:srgbClr val="FF0000"/>
                </a:solidFill>
              </a:rPr>
              <a:t>existing laws/ policies </a:t>
            </a:r>
            <a:r>
              <a:rPr lang="en-US" sz="2800" b="1" dirty="0" smtClean="0">
                <a:solidFill>
                  <a:schemeClr val="accent1"/>
                </a:solidFill>
              </a:rPr>
              <a:t>for illegal immigration</a:t>
            </a:r>
            <a:r>
              <a:rPr lang="en-US" sz="2800" b="1" dirty="0" smtClean="0">
                <a:solidFill>
                  <a:schemeClr val="accent1"/>
                </a:solidFill>
              </a:rPr>
              <a:t>?</a:t>
            </a:r>
            <a:br>
              <a:rPr lang="en-US" sz="2800" b="1" dirty="0" smtClean="0">
                <a:solidFill>
                  <a:schemeClr val="accent1"/>
                </a:solidFill>
              </a:rPr>
            </a:br>
            <a:r>
              <a:rPr lang="en-US" sz="2800" b="1" dirty="0" smtClean="0">
                <a:solidFill>
                  <a:schemeClr val="accent1"/>
                </a:solidFill>
                <a:hlinkClick r:id="rId4"/>
              </a:rPr>
              <a:t>Step 4 of the PPA:  Examine an Existing Policy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It is </a:t>
            </a:r>
            <a:r>
              <a:rPr lang="en-US" sz="1800" b="1" dirty="0" smtClean="0"/>
              <a:t>illegal</a:t>
            </a:r>
            <a:r>
              <a:rPr lang="en-US" sz="1800" dirty="0" smtClean="0"/>
              <a:t> to enter the United States </a:t>
            </a:r>
            <a:r>
              <a:rPr lang="en-US" sz="1800" b="1" dirty="0" smtClean="0"/>
              <a:t>without permission</a:t>
            </a:r>
            <a:r>
              <a:rPr lang="en-US" sz="1800" dirty="0" smtClean="0"/>
              <a:t>. The </a:t>
            </a:r>
            <a:r>
              <a:rPr lang="en-US" sz="1800" b="1" i="1" dirty="0" smtClean="0"/>
              <a:t>first time </a:t>
            </a:r>
            <a:r>
              <a:rPr lang="en-US" sz="1800" dirty="0" smtClean="0"/>
              <a:t>an </a:t>
            </a:r>
            <a:r>
              <a:rPr lang="en-US" sz="1800" i="1" dirty="0" smtClean="0"/>
              <a:t>illegal</a:t>
            </a:r>
          </a:p>
          <a:p>
            <a:pPr>
              <a:buNone/>
            </a:pPr>
            <a:r>
              <a:rPr lang="en-US" sz="1800" i="1" dirty="0" smtClean="0"/>
              <a:t>immigrant</a:t>
            </a:r>
            <a:r>
              <a:rPr lang="en-US" sz="1800" dirty="0" smtClean="0"/>
              <a:t> is caught in the U.S. it is a </a:t>
            </a:r>
            <a:r>
              <a:rPr lang="en-US" sz="1800" b="1" dirty="0" smtClean="0"/>
              <a:t>misdemeanor </a:t>
            </a:r>
            <a:r>
              <a:rPr lang="en-US" sz="1800" dirty="0" smtClean="0"/>
              <a:t>civil offense. After the </a:t>
            </a:r>
            <a:r>
              <a:rPr lang="en-US" sz="1800" i="1" dirty="0" smtClean="0"/>
              <a:t>first offense</a:t>
            </a:r>
            <a:r>
              <a:rPr lang="en-US" sz="1800" dirty="0" smtClean="0"/>
              <a:t>, being caught a </a:t>
            </a:r>
            <a:r>
              <a:rPr lang="en-US" sz="1800" b="1" i="1" dirty="0" smtClean="0"/>
              <a:t>second time </a:t>
            </a:r>
            <a:r>
              <a:rPr lang="en-US" sz="1800" dirty="0" smtClean="0"/>
              <a:t>is a </a:t>
            </a:r>
            <a:r>
              <a:rPr lang="en-US" sz="1800" b="1" dirty="0" smtClean="0"/>
              <a:t>felony!!!</a:t>
            </a:r>
          </a:p>
          <a:p>
            <a:pPr>
              <a:buNone/>
            </a:pPr>
            <a:r>
              <a:rPr lang="en-US" sz="1800" dirty="0" smtClean="0"/>
              <a:t>   It is also against the law </a:t>
            </a:r>
            <a:r>
              <a:rPr lang="en-US" sz="1800" b="1" dirty="0" smtClean="0"/>
              <a:t>to overstay a visa issued </a:t>
            </a:r>
            <a:r>
              <a:rPr lang="en-US" sz="1800" dirty="0" smtClean="0"/>
              <a:t>by the U.S. Government and illegal for</a:t>
            </a:r>
          </a:p>
          <a:p>
            <a:pPr>
              <a:buNone/>
            </a:pPr>
            <a:r>
              <a:rPr lang="en-US" sz="1800" dirty="0" smtClean="0"/>
              <a:t>an employer to </a:t>
            </a:r>
            <a:r>
              <a:rPr lang="en-US" sz="1800" b="1" dirty="0" smtClean="0"/>
              <a:t>knowingly</a:t>
            </a:r>
            <a:r>
              <a:rPr lang="en-US" sz="1800" dirty="0" smtClean="0"/>
              <a:t> hire illegal immigrants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r>
              <a:rPr lang="en-US" sz="1800" dirty="0" smtClean="0"/>
              <a:t>Here is a compiled list of illegal immigration laws and must be followed:</a:t>
            </a:r>
          </a:p>
          <a:p>
            <a:pPr marL="457200" indent="-457200"/>
            <a:r>
              <a:rPr lang="en-US" sz="1800" b="1" i="1" dirty="0" smtClean="0"/>
              <a:t>It is Illegal </a:t>
            </a:r>
            <a:r>
              <a:rPr lang="en-US" sz="1800" dirty="0" smtClean="0"/>
              <a:t>To Bring Illegal Aliens Into U.S. </a:t>
            </a:r>
          </a:p>
          <a:p>
            <a:pPr marL="457200" indent="-457200"/>
            <a:r>
              <a:rPr lang="en-US" sz="1800" b="1" i="1" dirty="0" smtClean="0"/>
              <a:t>It is Illegal </a:t>
            </a:r>
            <a:r>
              <a:rPr lang="en-US" sz="1800" dirty="0" smtClean="0"/>
              <a:t>To Harbor Illegal Immigrants</a:t>
            </a:r>
          </a:p>
          <a:p>
            <a:pPr marL="457200" indent="-457200"/>
            <a:r>
              <a:rPr lang="en-US" sz="1800" b="1" i="1" dirty="0" smtClean="0"/>
              <a:t>It is Illegal </a:t>
            </a:r>
            <a:r>
              <a:rPr lang="en-US" sz="1800" dirty="0" smtClean="0"/>
              <a:t>To Employ, Recruit, or Refer Illegal Aliens for Jobs</a:t>
            </a:r>
          </a:p>
          <a:p>
            <a:pPr marL="457200" indent="-457200"/>
            <a:r>
              <a:rPr lang="en-US" sz="1800" b="1" i="1" dirty="0" smtClean="0"/>
              <a:t>It is Illegal </a:t>
            </a:r>
            <a:r>
              <a:rPr lang="en-US" sz="1800" dirty="0" smtClean="0"/>
              <a:t>To Forge Documents for Illegal Immigrants or Violate Identity Theft Laws</a:t>
            </a:r>
          </a:p>
          <a:p>
            <a:pPr marL="457200" indent="-457200"/>
            <a:r>
              <a:rPr lang="en-US" sz="1800" b="1" i="1" dirty="0" smtClean="0"/>
              <a:t>It is Illegal </a:t>
            </a:r>
            <a:r>
              <a:rPr lang="en-US" sz="1800" dirty="0" smtClean="0"/>
              <a:t>To Aid or Abet Illegal Immigrants </a:t>
            </a:r>
          </a:p>
          <a:p>
            <a:pPr marL="457200" indent="-457200"/>
            <a:r>
              <a:rPr lang="en-US" sz="1800" b="1" i="1" dirty="0" smtClean="0"/>
              <a:t>It is Illegal </a:t>
            </a:r>
            <a:r>
              <a:rPr lang="en-US" sz="1800" dirty="0" smtClean="0"/>
              <a:t>for Illegal Aliens to Bypass Medical and Physical Exams for Illnesses and Infectious Diseases</a:t>
            </a:r>
          </a:p>
          <a:p>
            <a:pPr marL="457200" indent="-457200"/>
            <a:r>
              <a:rPr lang="en-US" sz="1800" b="1" i="1" dirty="0" smtClean="0"/>
              <a:t>It is Illegal </a:t>
            </a:r>
            <a:r>
              <a:rPr lang="en-US" sz="1800" dirty="0" smtClean="0"/>
              <a:t>for Illegal Immigrants to Possess a Firearm or Ammunition</a:t>
            </a:r>
          </a:p>
          <a:p>
            <a:pPr marL="457200" indent="-457200"/>
            <a:r>
              <a:rPr lang="en-US" sz="1800" b="1" i="1" dirty="0" smtClean="0"/>
              <a:t>It is Illegal </a:t>
            </a:r>
            <a:r>
              <a:rPr lang="en-US" sz="1800" dirty="0" smtClean="0"/>
              <a:t>for Illegal Aliens Deported are ineligible for readmission to U.S. </a:t>
            </a:r>
          </a:p>
          <a:p>
            <a:pPr marL="457200" indent="-457200"/>
            <a:endParaRPr lang="en-US" sz="18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/>
          </a:p>
        </p:txBody>
      </p:sp>
    </p:spTree>
  </p:cSld>
  <p:clrMapOvr>
    <a:masterClrMapping/>
  </p:clrMapOvr>
  <p:transition spd="med" advTm="30000">
    <p:dissolv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</a:rPr>
              <a:t>What are the </a:t>
            </a:r>
            <a:r>
              <a:rPr lang="en-US" sz="3200" b="1" dirty="0" smtClean="0">
                <a:solidFill>
                  <a:srgbClr val="FF0000"/>
                </a:solidFill>
              </a:rPr>
              <a:t>current policies </a:t>
            </a:r>
            <a:r>
              <a:rPr lang="en-US" sz="3200" b="1" dirty="0" smtClean="0">
                <a:solidFill>
                  <a:schemeClr val="accent1"/>
                </a:solidFill>
              </a:rPr>
              <a:t>for illegal immigration?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In </a:t>
            </a:r>
            <a:r>
              <a:rPr lang="en-US" sz="2000" b="1" dirty="0" smtClean="0"/>
              <a:t>June 2012</a:t>
            </a:r>
            <a:r>
              <a:rPr lang="en-US" sz="2000" dirty="0" smtClean="0"/>
              <a:t>, President Obama issued a memorandum instructing officers of</a:t>
            </a:r>
          </a:p>
          <a:p>
            <a:pPr>
              <a:buNone/>
            </a:pPr>
            <a:r>
              <a:rPr lang="en-US" sz="2000" dirty="0" smtClean="0"/>
              <a:t>the federal government to defer deporting young </a:t>
            </a:r>
            <a:r>
              <a:rPr lang="en-US" sz="2000" i="1" dirty="0" smtClean="0"/>
              <a:t>illegal immigrants </a:t>
            </a:r>
            <a:r>
              <a:rPr lang="en-US" sz="2000" dirty="0" smtClean="0"/>
              <a:t>who had been</a:t>
            </a:r>
          </a:p>
          <a:p>
            <a:pPr>
              <a:buNone/>
            </a:pPr>
            <a:r>
              <a:rPr lang="en-US" sz="2000" dirty="0" smtClean="0"/>
              <a:t>brought here to the U.S. as children. Obama’s new non-deportation policy allows</a:t>
            </a:r>
          </a:p>
          <a:p>
            <a:pPr>
              <a:buNone/>
            </a:pPr>
            <a:r>
              <a:rPr lang="en-US" sz="2000" b="1" dirty="0" smtClean="0"/>
              <a:t>1.7 million </a:t>
            </a:r>
            <a:r>
              <a:rPr lang="en-US" sz="2000" i="1" dirty="0" smtClean="0"/>
              <a:t>illegal immigrants </a:t>
            </a:r>
            <a:r>
              <a:rPr lang="en-US" sz="2000" dirty="0" smtClean="0"/>
              <a:t>to apply for the temporary right to live and work in</a:t>
            </a:r>
          </a:p>
          <a:p>
            <a:pPr>
              <a:buNone/>
            </a:pPr>
            <a:r>
              <a:rPr lang="en-US" sz="2000" dirty="0" smtClean="0"/>
              <a:t>the United States. </a:t>
            </a:r>
          </a:p>
          <a:p>
            <a:pPr>
              <a:buNone/>
            </a:pPr>
            <a:r>
              <a:rPr lang="en-US" sz="2000" b="1" i="1" dirty="0" smtClean="0"/>
              <a:t>    In recent days</a:t>
            </a:r>
            <a:r>
              <a:rPr lang="en-US" sz="2000" dirty="0" smtClean="0"/>
              <a:t>, Federal immigration officials have </a:t>
            </a:r>
            <a:r>
              <a:rPr lang="en-US" sz="2000" b="1" dirty="0" smtClean="0"/>
              <a:t>released</a:t>
            </a:r>
            <a:r>
              <a:rPr lang="en-US" sz="2000" dirty="0" smtClean="0"/>
              <a:t> hundreds of </a:t>
            </a:r>
          </a:p>
          <a:p>
            <a:pPr>
              <a:buNone/>
            </a:pPr>
            <a:r>
              <a:rPr lang="en-US" sz="2000" dirty="0" smtClean="0"/>
              <a:t>detainees from detention centers around the country in an all out effort to save</a:t>
            </a:r>
          </a:p>
          <a:p>
            <a:pPr>
              <a:buNone/>
            </a:pPr>
            <a:r>
              <a:rPr lang="en-US" sz="2000" dirty="0" smtClean="0"/>
              <a:t>money as automatic budget cuts loom in Washington. They </a:t>
            </a:r>
            <a:r>
              <a:rPr lang="en-US" sz="2000" b="1" dirty="0" smtClean="0"/>
              <a:t>must </a:t>
            </a:r>
            <a:r>
              <a:rPr lang="en-US" sz="2000" dirty="0" smtClean="0"/>
              <a:t>adhere to </a:t>
            </a:r>
            <a:r>
              <a:rPr lang="en-US" sz="2000" b="1" dirty="0" smtClean="0"/>
              <a:t>strict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reporting schedule that include attending appointments at a regional immigration    </a:t>
            </a:r>
          </a:p>
          <a:p>
            <a:pPr>
              <a:buNone/>
            </a:pPr>
            <a:r>
              <a:rPr lang="en-US" sz="2000" dirty="0" smtClean="0"/>
              <a:t>office as well as </a:t>
            </a:r>
            <a:r>
              <a:rPr lang="en-US" sz="2000" b="1" dirty="0" smtClean="0"/>
              <a:t>wearing electronic monitoring bracelets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   Beginning </a:t>
            </a:r>
            <a:r>
              <a:rPr lang="en-US" sz="2000" b="1" dirty="0" smtClean="0"/>
              <a:t>March 04, 2013, </a:t>
            </a:r>
            <a:r>
              <a:rPr lang="en-US" sz="2000" i="1" dirty="0" smtClean="0"/>
              <a:t>illegal immigrants </a:t>
            </a:r>
            <a:r>
              <a:rPr lang="en-US" sz="2000" dirty="0" smtClean="0"/>
              <a:t>who can show that time apart</a:t>
            </a:r>
          </a:p>
          <a:p>
            <a:pPr>
              <a:buNone/>
            </a:pPr>
            <a:r>
              <a:rPr lang="en-US" sz="2000" dirty="0" smtClean="0"/>
              <a:t>from a U.S. spouse, child or parent would create “extreme hardship” can apply</a:t>
            </a:r>
          </a:p>
          <a:p>
            <a:pPr>
              <a:buNone/>
            </a:pPr>
            <a:r>
              <a:rPr lang="en-US" sz="2000" dirty="0" smtClean="0"/>
              <a:t>for legal visas without leaving the U.S. 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Picture 3" descr="immigr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1" y="5715000"/>
            <a:ext cx="4953000" cy="1143000"/>
          </a:xfrm>
          <a:prstGeom prst="rect">
            <a:avLst/>
          </a:prstGeom>
        </p:spPr>
      </p:pic>
    </p:spTree>
  </p:cSld>
  <p:clrMapOvr>
    <a:masterClrMapping/>
  </p:clrMapOvr>
  <p:transition spd="med" advTm="30000">
    <p:dissolv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3275</TotalTime>
  <Words>1602</Words>
  <Application>Microsoft Office PowerPoint</Application>
  <PresentationFormat>On-screen Show (4:3)</PresentationFormat>
  <Paragraphs>161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 </vt:lpstr>
      <vt:lpstr>Problem: There is too much illegal immigration in the United States. Step 1 of the PPA:  Define the Problem </vt:lpstr>
      <vt:lpstr>What are some of the problems and consequences of illegal immigration?</vt:lpstr>
      <vt:lpstr>What is the evidence of illegal immigration? Step 2 of the PPA:  Gather the Evidence</vt:lpstr>
      <vt:lpstr>Continued: What is the evidence of illegal immigration?</vt:lpstr>
      <vt:lpstr>What are the causes of illegal immigration? Step 3 of the PPA: Identify the Causes</vt:lpstr>
      <vt:lpstr>Continued: What are the causes of illegal immigration?</vt:lpstr>
      <vt:lpstr>What are the existing laws/ policies for illegal immigration? Step 4 of the PPA:  Examine an Existing Policy</vt:lpstr>
      <vt:lpstr>What are the current policies for illegal immigration?</vt:lpstr>
      <vt:lpstr>What are some solutions to correct illegal  immigration? Step 5 of the PPA:  Develop Policy Solutions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</dc:title>
  <dc:creator>Owner</dc:creator>
  <cp:lastModifiedBy>Joe Montecalvo</cp:lastModifiedBy>
  <cp:revision>159</cp:revision>
  <dcterms:created xsi:type="dcterms:W3CDTF">2013-03-02T01:05:44Z</dcterms:created>
  <dcterms:modified xsi:type="dcterms:W3CDTF">2013-03-22T19:23:21Z</dcterms:modified>
</cp:coreProperties>
</file>