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0" autoAdjust="0"/>
    <p:restoredTop sz="86391" autoAdjust="0"/>
  </p:normalViewPr>
  <p:slideViewPr>
    <p:cSldViewPr>
      <p:cViewPr>
        <p:scale>
          <a:sx n="97" d="100"/>
          <a:sy n="97" d="100"/>
        </p:scale>
        <p:origin x="-1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2A34A0-0587-4218-8CD4-C7BD5C776448}" type="doc">
      <dgm:prSet loTypeId="urn:microsoft.com/office/officeart/2005/8/layout/pList1" loCatId="list" qsTypeId="urn:microsoft.com/office/officeart/2005/8/quickstyle/3d3" qsCatId="3D" csTypeId="urn:microsoft.com/office/officeart/2005/8/colors/accent1_2" csCatId="accent1"/>
      <dgm:spPr/>
    </dgm:pt>
    <dgm:pt modelId="{149F3FC7-EAC7-4C78-9CC7-4E2850712F98}" type="pres">
      <dgm:prSet presAssocID="{E32A34A0-0587-4218-8CD4-C7BD5C776448}" presName="Name0" presStyleCnt="0">
        <dgm:presLayoutVars>
          <dgm:dir/>
          <dgm:resizeHandles val="exact"/>
        </dgm:presLayoutVars>
      </dgm:prSet>
      <dgm:spPr/>
    </dgm:pt>
  </dgm:ptLst>
  <dgm:cxnLst>
    <dgm:cxn modelId="{A9A9ABC5-BA9B-4A5B-AB0F-7B92B8FF0637}" type="presOf" srcId="{E32A34A0-0587-4218-8CD4-C7BD5C776448}" destId="{149F3FC7-EAC7-4C78-9CC7-4E2850712F98}" srcOrd="0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1025-D798-4C8E-89AD-9F51EE48B8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0228-B351-4E9F-94D2-C7CCDAF82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1025-D798-4C8E-89AD-9F51EE48B8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0228-B351-4E9F-94D2-C7CCDAF82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1025-D798-4C8E-89AD-9F51EE48B8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0228-B351-4E9F-94D2-C7CCDAF82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1025-D798-4C8E-89AD-9F51EE48B8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0228-B351-4E9F-94D2-C7CCDAF82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1025-D798-4C8E-89AD-9F51EE48B8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0228-B351-4E9F-94D2-C7CCDAF82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1025-D798-4C8E-89AD-9F51EE48B8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0228-B351-4E9F-94D2-C7CCDAF822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1025-D798-4C8E-89AD-9F51EE48B8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0228-B351-4E9F-94D2-C7CCDAF82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1025-D798-4C8E-89AD-9F51EE48B8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0228-B351-4E9F-94D2-C7CCDAF82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1025-D798-4C8E-89AD-9F51EE48B8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0228-B351-4E9F-94D2-C7CCDAF82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1025-D798-4C8E-89AD-9F51EE48B8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B80228-B351-4E9F-94D2-C7CCDAF82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91025-D798-4C8E-89AD-9F51EE48B8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0228-B351-4E9F-94D2-C7CCDAF822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0F91025-D798-4C8E-89AD-9F51EE48B8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3B80228-B351-4E9F-94D2-C7CCDAF822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welcom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kebeatsnotbeatdowns.org/index.html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jp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pbullying.gov/laws/new-york.html" TargetMode="External"/><Relationship Id="rId2" Type="http://schemas.openxmlformats.org/officeDocument/2006/relationships/hyperlink" Target="http://schools.nyc.gov/NR/rdonlyres/F7DA5E8D-C065-44FF-A16F-55F491C0B9E7/0/DiscCode20122013FINA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maxwell.syr.edu/plegal/TIPS/welcome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abcnews.go.com/blogs/headlines/2013/03/school-official-accused-of-accessing-students-facebook-page/#comment-1060529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James_Marci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How Can Schools ACCESS THEIR BULLYING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3043248" y="4229061"/>
            <a:ext cx="6511131" cy="32925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John </a:t>
            </a:r>
            <a:r>
              <a:rPr lang="en-US" dirty="0" err="1" smtClean="0"/>
              <a:t>hallisey</a:t>
            </a:r>
            <a:r>
              <a:rPr lang="en-US" dirty="0" smtClean="0"/>
              <a:t>, IS 126Q, jhallis@schools.nyc.gov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3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65760"/>
            <a:ext cx="8382000" cy="548640"/>
          </a:xfrm>
        </p:spPr>
        <p:txBody>
          <a:bodyPr/>
          <a:lstStyle/>
          <a:p>
            <a:pPr algn="ctr"/>
            <a:r>
              <a:rPr lang="en-US" sz="3200" dirty="0" smtClean="0"/>
              <a:t>Steps of the Public Policy Analyst (</a:t>
            </a:r>
            <a:r>
              <a:rPr lang="en-US" sz="3200" dirty="0" smtClean="0">
                <a:hlinkClick r:id="rId2"/>
              </a:rPr>
              <a:t>PPA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Step 1:  Define the Problem</a:t>
            </a:r>
          </a:p>
          <a:p>
            <a:r>
              <a:rPr lang="en-US" sz="2800" dirty="0" smtClean="0"/>
              <a:t>Step 2:  Gather the Evidence</a:t>
            </a:r>
          </a:p>
          <a:p>
            <a:r>
              <a:rPr lang="en-US" sz="2800" dirty="0" smtClean="0"/>
              <a:t>Step 3:  Identify the Causes</a:t>
            </a:r>
          </a:p>
          <a:p>
            <a:r>
              <a:rPr lang="en-US" sz="2800" dirty="0" smtClean="0"/>
              <a:t>Step 4:  Examine an Existing Policy</a:t>
            </a:r>
          </a:p>
          <a:p>
            <a:r>
              <a:rPr lang="en-US" sz="2800" dirty="0" smtClean="0"/>
              <a:t>Step 5:  Develop New Solutions</a:t>
            </a:r>
          </a:p>
          <a:p>
            <a:r>
              <a:rPr lang="en-US" sz="2800" dirty="0" smtClean="0"/>
              <a:t>Step 6:  Select the Best Solution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366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Bullying is a problem that schools are still having a problem curtailing.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432201"/>
              </p:ext>
            </p:extLst>
          </p:nvPr>
        </p:nvGraphicFramePr>
        <p:xfrm>
          <a:off x="533400" y="1143000"/>
          <a:ext cx="2609524" cy="1752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56" y="1447800"/>
            <a:ext cx="2609850" cy="1752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4674" y="3505200"/>
            <a:ext cx="79859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Despite more attention to the matter of bullying in schools, many experts believe that bullying is on the rise in schools across the United States.</a:t>
            </a:r>
          </a:p>
          <a:p>
            <a:r>
              <a:rPr lang="en-US" dirty="0" smtClean="0">
                <a:hlinkClick r:id="rId8"/>
              </a:rPr>
              <a:t>http://www.makebeatsnotbeatdowns.org/index.html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843" y="1447801"/>
            <a:ext cx="2509557" cy="16699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431092"/>
            <a:ext cx="2438400" cy="17034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225940" y="6488668"/>
            <a:ext cx="3918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 of the PPA:  Define 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63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Laws are on the books regarding bullying in NYS and NYC?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 NYC Schools, The Citywide Standards of Intervention and Discipline Measures covers bullying. Please go to page 27 for the policy on bullying in schools. It is code B40.  </a:t>
            </a:r>
            <a:r>
              <a:rPr lang="en-US" dirty="0" smtClean="0">
                <a:hlinkClick r:id="rId2"/>
              </a:rPr>
              <a:t>http://schools.nyc.gov/NR/rdonlyres/F7DA5E8D-C065-44FF-A16F-55F491C0B9E7/0/DiscCode20122013FINAL.pdf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NYS has enacted laws against bullying too.  </a:t>
            </a:r>
            <a:endParaRPr lang="en-US" dirty="0"/>
          </a:p>
          <a:p>
            <a:pPr marL="0" indent="0"/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http://www.stopbullying.gov/laws/new-york.html</a:t>
            </a:r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Despite the laws, school officials are still having trouble protecting bullied students.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38805" y="6507710"/>
            <a:ext cx="4573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Step 4 of the PPA:  Examine an Existing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4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 are the problems with stopping bullying?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Cyber bullying is extremely difficult to enforce for school officials. Schools lack the legal authority to enter into the cyber world of students. Should they have access to Facebook, Twitter, </a:t>
            </a:r>
            <a:r>
              <a:rPr lang="en-US" dirty="0" err="1" smtClean="0"/>
              <a:t>Instagram</a:t>
            </a:r>
            <a:r>
              <a:rPr lang="en-US" dirty="0" smtClean="0"/>
              <a:t>, text messages, email accounts of students? Here is a recent case that ponders that question. </a:t>
            </a:r>
            <a:r>
              <a:rPr lang="en-US" dirty="0" smtClean="0">
                <a:hlinkClick r:id="rId2"/>
              </a:rPr>
              <a:t>http://abcnews.go.com/blogs/headlines/2013/03/school-official-accused-of-accessing-students-facebook-page/#comment-10605293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Despite most states enacting laws to stop bullying, there have been no additional resources given to schools to assist them in determining the facts of the cases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320245"/>
            <a:ext cx="2590800" cy="16518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3938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for schools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thing schools must consider is developmental psychology of adolescents:</a:t>
            </a:r>
          </a:p>
          <a:p>
            <a:pPr>
              <a:buAutoNum type="arabicPeriod"/>
            </a:pPr>
            <a:r>
              <a:rPr lang="en-US" dirty="0" smtClean="0"/>
              <a:t>Ego-Identity status: by James Marcia </a:t>
            </a:r>
            <a:r>
              <a:rPr lang="en-US" dirty="0" smtClean="0">
                <a:hlinkClick r:id="rId2"/>
              </a:rPr>
              <a:t>http://en.wikipedia.org/wiki/James_Marcia</a:t>
            </a:r>
            <a:endParaRPr lang="en-US" dirty="0" smtClean="0"/>
          </a:p>
          <a:p>
            <a:pPr marL="0" lvl="1" indent="0">
              <a:buNone/>
            </a:pPr>
            <a:r>
              <a:rPr lang="en-US" dirty="0"/>
              <a:t>	</a:t>
            </a:r>
            <a:r>
              <a:rPr lang="en-US" dirty="0" smtClean="0"/>
              <a:t>A. Foreclosure- commitment without exploration- things learned and drilled			 as fact by strong role model.</a:t>
            </a:r>
          </a:p>
          <a:p>
            <a:pPr marL="0" lvl="1" indent="0">
              <a:buNone/>
            </a:pPr>
            <a:r>
              <a:rPr lang="en-US" dirty="0"/>
              <a:t>	</a:t>
            </a:r>
            <a:r>
              <a:rPr lang="en-US" dirty="0" smtClean="0"/>
              <a:t>B. Identity diffusion- adolescents who do not explore themselves, ego does</a:t>
            </a:r>
          </a:p>
          <a:p>
            <a:pPr marL="0" lvl="1" indent="0">
              <a:buNone/>
            </a:pPr>
            <a:r>
              <a:rPr lang="en-US" dirty="0"/>
              <a:t>	</a:t>
            </a:r>
            <a:r>
              <a:rPr lang="en-US" dirty="0" smtClean="0"/>
              <a:t>	 not develop.</a:t>
            </a:r>
          </a:p>
          <a:p>
            <a:pPr marL="0" lvl="1" indent="0">
              <a:buNone/>
            </a:pPr>
            <a:r>
              <a:rPr lang="en-US" dirty="0"/>
              <a:t>	</a:t>
            </a:r>
            <a:r>
              <a:rPr lang="en-US" dirty="0" smtClean="0"/>
              <a:t>C. Moratorium- in the midst of identity crisis, very anxious.</a:t>
            </a:r>
          </a:p>
          <a:p>
            <a:pPr marL="0" lvl="1" indent="0">
              <a:buNone/>
            </a:pPr>
            <a:r>
              <a:rPr lang="en-US" dirty="0"/>
              <a:t>	</a:t>
            </a:r>
            <a:r>
              <a:rPr lang="en-US" dirty="0" smtClean="0"/>
              <a:t>D. Identity achievement- who you are is discovered and accepted.</a:t>
            </a:r>
          </a:p>
          <a:p>
            <a:pPr marL="0" lvl="1" indent="0">
              <a:buNone/>
            </a:pPr>
            <a:r>
              <a:rPr lang="en-US" dirty="0" smtClean="0"/>
              <a:t>2.  Having all these possibilities on an adolescents psychological development can show why so many kids feel bullied or are bullying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62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5760"/>
            <a:ext cx="8763000" cy="548640"/>
          </a:xfrm>
        </p:spPr>
        <p:txBody>
          <a:bodyPr/>
          <a:lstStyle/>
          <a:p>
            <a:r>
              <a:rPr lang="en-US" dirty="0" smtClean="0"/>
              <a:t>What Schools Should do to address 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 smtClean="0"/>
              <a:t>Teach what bullying is, why it is important to avoid.</a:t>
            </a:r>
          </a:p>
          <a:p>
            <a:pPr>
              <a:buAutoNum type="arabicPeriod"/>
            </a:pPr>
            <a:r>
              <a:rPr lang="en-US" dirty="0"/>
              <a:t> </a:t>
            </a:r>
            <a:r>
              <a:rPr lang="en-US" dirty="0" smtClean="0"/>
              <a:t>Counseling for the bully and the bullied to help the adolescent continue to develop in a socially accepted way</a:t>
            </a:r>
          </a:p>
          <a:p>
            <a:pPr>
              <a:buAutoNum type="arabicPeriod"/>
            </a:pPr>
            <a:r>
              <a:rPr lang="en-US" dirty="0"/>
              <a:t> </a:t>
            </a:r>
            <a:r>
              <a:rPr lang="en-US" dirty="0" smtClean="0"/>
              <a:t>More courses, examples of cases taught, and movies showing the damage bullying can do their peers.</a:t>
            </a:r>
          </a:p>
          <a:p>
            <a:pPr>
              <a:buAutoNum type="arabicPeriod"/>
            </a:pPr>
            <a:r>
              <a:rPr lang="en-US" dirty="0" smtClean="0"/>
              <a:t>Consider every case a form of bullying when a student makes even a minute complaint. This will foster psychological growth.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25940" y="6488668"/>
            <a:ext cx="3789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5 of the PPA:  Develop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1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84</TotalTime>
  <Words>389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How Can Schools ACCESS THEIR BULLYING POLICY</vt:lpstr>
      <vt:lpstr>Steps of the Public Policy Analyst (PPA)</vt:lpstr>
      <vt:lpstr>Bullying is a problem that schools are still having a problem curtailing.</vt:lpstr>
      <vt:lpstr>What Laws are on the books regarding bullying in NYS and NYC?</vt:lpstr>
      <vt:lpstr>What  are the problems with stopping bullying?</vt:lpstr>
      <vt:lpstr>Things for schools to consider</vt:lpstr>
      <vt:lpstr>What Schools Should do to address bullying</vt:lpstr>
    </vt:vector>
  </TitlesOfParts>
  <Company>NYCDOE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Schools ACCESS THEIR BULLYING POLICY</dc:title>
  <dc:creator>admin</dc:creator>
  <cp:lastModifiedBy>Joe Montecalvo</cp:lastModifiedBy>
  <cp:revision>12</cp:revision>
  <dcterms:created xsi:type="dcterms:W3CDTF">2013-03-11T19:09:19Z</dcterms:created>
  <dcterms:modified xsi:type="dcterms:W3CDTF">2013-04-16T16:07:13Z</dcterms:modified>
</cp:coreProperties>
</file>