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5" r:id="rId5"/>
    <p:sldId id="264" r:id="rId6"/>
    <p:sldId id="258" r:id="rId7"/>
    <p:sldId id="259" r:id="rId8"/>
    <p:sldId id="260" r:id="rId9"/>
    <p:sldId id="262"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380A88B-0637-6D46-8164-3B922BD0EA24}"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0A88B-0637-6D46-8164-3B922BD0EA24}" type="datetimeFigureOut">
              <a:rPr lang="en-US" smtClean="0"/>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380A88B-0637-6D46-8164-3B922BD0EA24}" type="datetimeFigureOut">
              <a:rPr lang="en-US" smtClean="0"/>
              <a:t>3/9/2013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A1FAE49C-AF06-F541-AA7C-695E5741D4D9}"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380A88B-0637-6D46-8164-3B922BD0EA24}"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380A88B-0637-6D46-8164-3B922BD0EA24}"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380A88B-0637-6D46-8164-3B922BD0EA24}"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380A88B-0637-6D46-8164-3B922BD0EA24}"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0A88B-0637-6D46-8164-3B922BD0EA24}"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380A88B-0637-6D46-8164-3B922BD0EA24}" type="datetimeFigureOut">
              <a:rPr lang="en-US" smtClean="0"/>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380A88B-0637-6D46-8164-3B922BD0EA24}" type="datetimeFigureOut">
              <a:rPr lang="en-US" smtClean="0"/>
              <a:t>3/9/2013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380A88B-0637-6D46-8164-3B922BD0EA24}" type="datetimeFigureOut">
              <a:rPr lang="en-US" smtClean="0"/>
              <a:t>3/9/2013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AE49C-AF06-F541-AA7C-695E5741D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0A88B-0637-6D46-8164-3B922BD0EA24}" type="datetimeFigureOut">
              <a:rPr lang="en-US" smtClean="0"/>
              <a:t>3/9/2013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AE49C-AF06-F541-AA7C-695E5741D4D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380A88B-0637-6D46-8164-3B922BD0EA24}" type="datetimeFigureOut">
              <a:rPr lang="en-US" smtClean="0"/>
              <a:t>3/9/2013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A1FAE49C-AF06-F541-AA7C-695E5741D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380A88B-0637-6D46-8164-3B922BD0EA24}" type="datetimeFigureOut">
              <a:rPr lang="en-US" smtClean="0"/>
              <a:t>3/9/2013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A1FAE49C-AF06-F541-AA7C-695E5741D4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lcoholism.about.com/cs/tipsforparents/a/aa111297.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2.maxwell.syr.edu/plegal/TIPS/welcom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teachertube.com/viewVideo.php?video_id=16769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9375"/>
            <a:ext cx="8001000" cy="1546225"/>
          </a:xfrm>
        </p:spPr>
        <p:txBody>
          <a:bodyPr/>
          <a:lstStyle/>
          <a:p>
            <a:r>
              <a:rPr lang="en-US" dirty="0" smtClean="0">
                <a:solidFill>
                  <a:schemeClr val="tx1"/>
                </a:solidFill>
              </a:rPr>
              <a:t>Aim: How was Holden from The Catcher In the Rye impacted by teenage alcohol abuse? </a:t>
            </a:r>
            <a:endParaRPr lang="en-US" dirty="0">
              <a:solidFill>
                <a:schemeClr val="tx1"/>
              </a:solidFill>
            </a:endParaRPr>
          </a:p>
        </p:txBody>
      </p:sp>
      <p:sp>
        <p:nvSpPr>
          <p:cNvPr id="3" name="Subtitle 2"/>
          <p:cNvSpPr>
            <a:spLocks noGrp="1"/>
          </p:cNvSpPr>
          <p:nvPr>
            <p:ph type="subTitle" idx="1"/>
          </p:nvPr>
        </p:nvSpPr>
        <p:spPr/>
        <p:txBody>
          <a:bodyPr/>
          <a:lstStyle/>
          <a:p>
            <a:endParaRPr lang="en-US"/>
          </a:p>
        </p:txBody>
      </p:sp>
      <p:pic>
        <p:nvPicPr>
          <p:cNvPr id="4" name="Picture 3" descr="84490333.png"/>
          <p:cNvPicPr>
            <a:picLocks noChangeAspect="1"/>
          </p:cNvPicPr>
          <p:nvPr/>
        </p:nvPicPr>
        <p:blipFill>
          <a:blip r:embed="rId2"/>
          <a:stretch>
            <a:fillRect/>
          </a:stretch>
        </p:blipFill>
        <p:spPr>
          <a:xfrm>
            <a:off x="0" y="2895600"/>
            <a:ext cx="9144000" cy="3124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page</a:t>
            </a:r>
            <a:endParaRPr lang="en-US" dirty="0"/>
          </a:p>
        </p:txBody>
      </p:sp>
      <p:sp>
        <p:nvSpPr>
          <p:cNvPr id="3" name="Content Placeholder 2"/>
          <p:cNvSpPr>
            <a:spLocks noGrp="1"/>
          </p:cNvSpPr>
          <p:nvPr>
            <p:ph idx="1"/>
          </p:nvPr>
        </p:nvSpPr>
        <p:spPr/>
        <p:txBody>
          <a:bodyPr/>
          <a:lstStyle/>
          <a:p>
            <a:pPr>
              <a:buNone/>
            </a:pPr>
            <a:r>
              <a:rPr lang="en-US" dirty="0" smtClean="0">
                <a:hlinkClick r:id="rId2"/>
              </a:rPr>
              <a:t>http://alcoholism.about.com/cs/tipsforparents/a/aa111297.htm</a:t>
            </a:r>
            <a:endParaRPr lang="en-US" dirty="0" smtClean="0"/>
          </a:p>
          <a:p>
            <a:pPr>
              <a:buNone/>
            </a:pPr>
            <a:endParaRPr lang="en-US" dirty="0"/>
          </a:p>
        </p:txBody>
      </p:sp>
      <p:sp>
        <p:nvSpPr>
          <p:cNvPr id="4" name="TextBox 3"/>
          <p:cNvSpPr txBox="1"/>
          <p:nvPr/>
        </p:nvSpPr>
        <p:spPr>
          <a:xfrm>
            <a:off x="6400800" y="6161568"/>
            <a:ext cx="2050561" cy="646331"/>
          </a:xfrm>
          <a:prstGeom prst="rect">
            <a:avLst/>
          </a:prstGeom>
          <a:noFill/>
        </p:spPr>
        <p:txBody>
          <a:bodyPr wrap="none" rtlCol="0">
            <a:spAutoFit/>
          </a:bodyPr>
          <a:lstStyle/>
          <a:p>
            <a:r>
              <a:rPr lang="en-US" dirty="0" smtClean="0">
                <a:solidFill>
                  <a:schemeClr val="accent2">
                    <a:lumMod val="20000"/>
                    <a:lumOff val="80000"/>
                  </a:schemeClr>
                </a:solidFill>
              </a:rPr>
              <a:t>Step 5 of the PPA:</a:t>
            </a:r>
          </a:p>
          <a:p>
            <a:r>
              <a:rPr lang="en-US" dirty="0" smtClean="0">
                <a:solidFill>
                  <a:schemeClr val="accent2">
                    <a:lumMod val="20000"/>
                    <a:lumOff val="80000"/>
                  </a:schemeClr>
                </a:solidFill>
              </a:rPr>
              <a:t>Develop Solutions</a:t>
            </a:r>
            <a:endParaRPr lang="en-US" dirty="0">
              <a:solidFill>
                <a:schemeClr val="accent2">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Catcher in the Rye</a:t>
            </a:r>
            <a:endParaRPr lang="en-US" dirty="0"/>
          </a:p>
        </p:txBody>
      </p:sp>
      <p:pic>
        <p:nvPicPr>
          <p:cNvPr id="4" name="Content Placeholder 3" descr="the_catcher_in_the_rye.large.jpg"/>
          <p:cNvPicPr>
            <a:picLocks noGrp="1" noChangeAspect="1"/>
          </p:cNvPicPr>
          <p:nvPr>
            <p:ph idx="1"/>
          </p:nvPr>
        </p:nvPicPr>
        <p:blipFill>
          <a:blip r:embed="rId2"/>
          <a:stretch>
            <a:fillRect/>
          </a:stretch>
        </p:blipFill>
        <p:spPr>
          <a:xfrm>
            <a:off x="457200" y="2070100"/>
            <a:ext cx="2501472" cy="4183063"/>
          </a:xfrm>
        </p:spPr>
      </p:pic>
      <p:sp>
        <p:nvSpPr>
          <p:cNvPr id="5" name="TextBox 4"/>
          <p:cNvSpPr txBox="1"/>
          <p:nvPr/>
        </p:nvSpPr>
        <p:spPr>
          <a:xfrm>
            <a:off x="3505200" y="2070100"/>
            <a:ext cx="5105400" cy="3785652"/>
          </a:xfrm>
          <a:prstGeom prst="rect">
            <a:avLst/>
          </a:prstGeom>
          <a:noFill/>
        </p:spPr>
        <p:txBody>
          <a:bodyPr wrap="square" rtlCol="0">
            <a:spAutoFit/>
          </a:bodyPr>
          <a:lstStyle/>
          <a:p>
            <a:r>
              <a:rPr lang="en-US" sz="2000" dirty="0" smtClean="0">
                <a:solidFill>
                  <a:srgbClr val="000000"/>
                </a:solidFill>
              </a:rPr>
              <a:t>The Catcher in the Rye is a 1951 novel by J. D. Salinger.[3] Originally published for adults, it has since become popular with adolescent readers for its themes of teenage confusion, angst, alienation,[4] and rebellion.[5] It has been translated into almost all of the world's major languages.[6] Around 250,000 copies are sold each year with total sales of more than 65 million books.[7] The novel's protagonist and antihero, Holden Caulfield, has become an icon for teenage rebellion.[8]</a:t>
            </a:r>
            <a:endParaRPr lang="en-US" sz="20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1981200" y="2070100"/>
          <a:ext cx="4114800" cy="1435100"/>
        </p:xfrm>
        <a:graphic>
          <a:graphicData uri="http://schemas.openxmlformats.org/drawingml/2006/table">
            <a:tbl>
              <a:tblPr firstRow="1" bandRow="1">
                <a:tableStyleId>{5C22544A-7EE6-4342-B048-85BDC9FD1C3A}</a:tableStyleId>
              </a:tblPr>
              <a:tblGrid>
                <a:gridCol w="4114800"/>
              </a:tblGrid>
              <a:tr h="1435100">
                <a:tc>
                  <a:txBody>
                    <a:bodyPr/>
                    <a:lstStyle/>
                    <a:p>
                      <a:pPr algn="ctr"/>
                      <a:r>
                        <a:rPr lang="en-US" sz="4000" dirty="0" smtClean="0"/>
                        <a:t>Character Traits of Holden?</a:t>
                      </a:r>
                      <a:endParaRPr lang="en-US" sz="4000"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9468"/>
            <a:ext cx="8458200" cy="1417638"/>
          </a:xfrm>
        </p:spPr>
        <p:txBody>
          <a:bodyPr/>
          <a:lstStyle/>
          <a:p>
            <a:r>
              <a:rPr lang="en-US" sz="3600" dirty="0" smtClean="0"/>
              <a:t>Steps of the Public Policy Analyst (</a:t>
            </a:r>
            <a:r>
              <a:rPr lang="en-US" sz="3600" dirty="0" smtClean="0">
                <a:hlinkClick r:id="rId2"/>
              </a:rPr>
              <a:t>PPA</a:t>
            </a:r>
            <a:r>
              <a:rPr lang="en-US" sz="3600" dirty="0" smtClean="0"/>
              <a:t>)</a:t>
            </a:r>
            <a:endParaRPr lang="en-US" sz="36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Define the Problem</a:t>
            </a:r>
          </a:p>
          <a:p>
            <a:pPr marL="457200" indent="-457200">
              <a:buFont typeface="+mj-lt"/>
              <a:buAutoNum type="arabicPeriod"/>
            </a:pPr>
            <a:r>
              <a:rPr lang="en-US" dirty="0" smtClean="0"/>
              <a:t>Gather the Evidence</a:t>
            </a:r>
          </a:p>
          <a:p>
            <a:pPr marL="457200" indent="-457200">
              <a:buFont typeface="+mj-lt"/>
              <a:buAutoNum type="arabicPeriod"/>
            </a:pPr>
            <a:r>
              <a:rPr lang="en-US" dirty="0" smtClean="0"/>
              <a:t>Identify the Causes</a:t>
            </a:r>
          </a:p>
          <a:p>
            <a:pPr marL="457200" indent="-457200">
              <a:buFont typeface="+mj-lt"/>
              <a:buAutoNum type="arabicPeriod"/>
            </a:pPr>
            <a:r>
              <a:rPr lang="en-US" dirty="0" smtClean="0"/>
              <a:t>Examine an Existing Policy</a:t>
            </a:r>
          </a:p>
          <a:p>
            <a:pPr marL="457200" indent="-457200">
              <a:buFont typeface="+mj-lt"/>
              <a:buAutoNum type="arabicPeriod"/>
            </a:pPr>
            <a:r>
              <a:rPr lang="en-US" dirty="0" smtClean="0"/>
              <a:t>Develop Solutions</a:t>
            </a:r>
          </a:p>
          <a:p>
            <a:pPr marL="457200" indent="-457200">
              <a:buFont typeface="+mj-lt"/>
              <a:buAutoNum type="arabicPeriod"/>
            </a:pPr>
            <a:r>
              <a:rPr lang="en-US" dirty="0" smtClean="0"/>
              <a:t>Select the Best Solution</a:t>
            </a:r>
            <a:endParaRPr lang="en-US" dirty="0"/>
          </a:p>
        </p:txBody>
      </p:sp>
    </p:spTree>
    <p:extLst>
      <p:ext uri="{BB962C8B-B14F-4D97-AF65-F5344CB8AC3E}">
        <p14:creationId xmlns:p14="http://schemas.microsoft.com/office/powerpoint/2010/main" val="135846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Teen Alcohol Video</a:t>
            </a:r>
            <a:endParaRPr lang="en-US" b="1" u="sng" dirty="0"/>
          </a:p>
        </p:txBody>
      </p:sp>
      <p:sp>
        <p:nvSpPr>
          <p:cNvPr id="3" name="Content Placeholder 2"/>
          <p:cNvSpPr>
            <a:spLocks noGrp="1"/>
          </p:cNvSpPr>
          <p:nvPr>
            <p:ph idx="1"/>
          </p:nvPr>
        </p:nvSpPr>
        <p:spPr>
          <a:xfrm>
            <a:off x="0" y="2070846"/>
            <a:ext cx="8915399" cy="4634754"/>
          </a:xfrm>
        </p:spPr>
        <p:txBody>
          <a:bodyPr>
            <a:normAutofit/>
          </a:bodyPr>
          <a:lstStyle/>
          <a:p>
            <a:pPr>
              <a:buNone/>
            </a:pPr>
            <a:r>
              <a:rPr lang="en-US" sz="4000" dirty="0" smtClean="0">
                <a:hlinkClick r:id="rId2"/>
              </a:rPr>
              <a:t>http://</a:t>
            </a:r>
            <a:r>
              <a:rPr lang="en-US" sz="4000" dirty="0" smtClean="0">
                <a:hlinkClick r:id="rId2"/>
              </a:rPr>
              <a:t>teachertube.com/viewVideo.php?video_id=167694</a:t>
            </a:r>
            <a:endParaRPr lang="en-US" sz="4000" dirty="0" smtClean="0"/>
          </a:p>
          <a:p>
            <a:pPr>
              <a:buNone/>
            </a:pPr>
            <a:endParaRPr lang="en-US" sz="4000" dirty="0"/>
          </a:p>
        </p:txBody>
      </p:sp>
      <p:sp>
        <p:nvSpPr>
          <p:cNvPr id="4" name="TextBox 3"/>
          <p:cNvSpPr txBox="1"/>
          <p:nvPr/>
        </p:nvSpPr>
        <p:spPr>
          <a:xfrm>
            <a:off x="6400800" y="6161568"/>
            <a:ext cx="2165978" cy="646331"/>
          </a:xfrm>
          <a:prstGeom prst="rect">
            <a:avLst/>
          </a:prstGeom>
          <a:noFill/>
        </p:spPr>
        <p:txBody>
          <a:bodyPr wrap="none" rtlCol="0">
            <a:spAutoFit/>
          </a:bodyPr>
          <a:lstStyle/>
          <a:p>
            <a:r>
              <a:rPr lang="en-US" dirty="0" smtClean="0">
                <a:solidFill>
                  <a:schemeClr val="accent2">
                    <a:lumMod val="20000"/>
                    <a:lumOff val="80000"/>
                  </a:schemeClr>
                </a:solidFill>
              </a:rPr>
              <a:t>Step 1 of the PPA:</a:t>
            </a:r>
          </a:p>
          <a:p>
            <a:r>
              <a:rPr lang="en-US" dirty="0" smtClean="0">
                <a:solidFill>
                  <a:schemeClr val="accent2">
                    <a:lumMod val="20000"/>
                    <a:lumOff val="80000"/>
                  </a:schemeClr>
                </a:solidFill>
              </a:rPr>
              <a:t>Define the Problem</a:t>
            </a:r>
            <a:endParaRPr lang="en-US" dirty="0">
              <a:solidFill>
                <a:schemeClr val="accent2">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Teenage Drinking</a:t>
            </a:r>
            <a:endParaRPr lang="en-US" dirty="0"/>
          </a:p>
        </p:txBody>
      </p:sp>
      <p:pic>
        <p:nvPicPr>
          <p:cNvPr id="4" name="Content Placeholder 3" descr="teen-alcoholism-drug-addiction.jpg"/>
          <p:cNvPicPr>
            <a:picLocks noGrp="1" noChangeAspect="1"/>
          </p:cNvPicPr>
          <p:nvPr>
            <p:ph idx="1"/>
          </p:nvPr>
        </p:nvPicPr>
        <p:blipFill>
          <a:blip r:embed="rId2"/>
          <a:stretch>
            <a:fillRect/>
          </a:stretch>
        </p:blipFill>
        <p:spPr>
          <a:xfrm>
            <a:off x="0" y="1752600"/>
            <a:ext cx="3124200" cy="5105400"/>
          </a:xfrm>
        </p:spPr>
      </p:pic>
      <p:sp>
        <p:nvSpPr>
          <p:cNvPr id="5" name="TextBox 4"/>
          <p:cNvSpPr txBox="1"/>
          <p:nvPr/>
        </p:nvSpPr>
        <p:spPr>
          <a:xfrm>
            <a:off x="3733800" y="1981200"/>
            <a:ext cx="5029200" cy="4524316"/>
          </a:xfrm>
          <a:prstGeom prst="rect">
            <a:avLst/>
          </a:prstGeom>
          <a:noFill/>
        </p:spPr>
        <p:txBody>
          <a:bodyPr wrap="square" rtlCol="0">
            <a:spAutoFit/>
          </a:bodyPr>
          <a:lstStyle/>
          <a:p>
            <a:r>
              <a:rPr lang="en-US" sz="3600" dirty="0" smtClean="0"/>
              <a:t>Underage drinking is a serious issue among adolescents. In the U.S. an estimated 10 million young people under the age of 21 drank alcohol in the past month.</a:t>
            </a:r>
            <a:endParaRPr lang="en-US" sz="3600" dirty="0"/>
          </a:p>
        </p:txBody>
      </p:sp>
      <p:sp>
        <p:nvSpPr>
          <p:cNvPr id="3" name="TextBox 2"/>
          <p:cNvSpPr txBox="1"/>
          <p:nvPr/>
        </p:nvSpPr>
        <p:spPr>
          <a:xfrm>
            <a:off x="6400800" y="6161568"/>
            <a:ext cx="2686954" cy="646331"/>
          </a:xfrm>
          <a:prstGeom prst="rect">
            <a:avLst/>
          </a:prstGeom>
          <a:noFill/>
        </p:spPr>
        <p:txBody>
          <a:bodyPr wrap="none" rtlCol="0">
            <a:spAutoFit/>
          </a:bodyPr>
          <a:lstStyle/>
          <a:p>
            <a:r>
              <a:rPr lang="en-US" dirty="0" smtClean="0">
                <a:solidFill>
                  <a:schemeClr val="accent2">
                    <a:lumMod val="20000"/>
                    <a:lumOff val="80000"/>
                  </a:schemeClr>
                </a:solidFill>
              </a:rPr>
              <a:t>Step 2 of the PPA:</a:t>
            </a:r>
          </a:p>
          <a:p>
            <a:r>
              <a:rPr lang="en-US" dirty="0" smtClean="0">
                <a:solidFill>
                  <a:schemeClr val="accent2">
                    <a:lumMod val="20000"/>
                    <a:lumOff val="80000"/>
                  </a:schemeClr>
                </a:solidFill>
              </a:rPr>
              <a:t>Evidence of the Problem</a:t>
            </a:r>
            <a:endParaRPr lang="en-US" dirty="0">
              <a:solidFill>
                <a:schemeClr val="accent2">
                  <a:lumMod val="20000"/>
                  <a:lumOff val="8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Catcher In The Rye Quotes</a:t>
            </a:r>
            <a:endParaRPr lang="en-US" dirty="0"/>
          </a:p>
        </p:txBody>
      </p:sp>
      <p:sp>
        <p:nvSpPr>
          <p:cNvPr id="3" name="Content Placeholder 2"/>
          <p:cNvSpPr>
            <a:spLocks noGrp="1"/>
          </p:cNvSpPr>
          <p:nvPr>
            <p:ph idx="1"/>
          </p:nvPr>
        </p:nvSpPr>
        <p:spPr>
          <a:xfrm>
            <a:off x="4114799" y="2070846"/>
            <a:ext cx="4262439" cy="4182035"/>
          </a:xfrm>
        </p:spPr>
        <p:txBody>
          <a:bodyPr/>
          <a:lstStyle/>
          <a:p>
            <a:pPr>
              <a:buNone/>
            </a:pPr>
            <a:r>
              <a:rPr lang="en-US" dirty="0" smtClean="0"/>
              <a:t>"There isn't any night club in the world you can sit in for a long time unless you can at least buy some liquor and get drunk.”</a:t>
            </a:r>
            <a:endParaRPr lang="en-US" dirty="0"/>
          </a:p>
        </p:txBody>
      </p:sp>
      <p:sp>
        <p:nvSpPr>
          <p:cNvPr id="4" name="TextBox 3"/>
          <p:cNvSpPr txBox="1"/>
          <p:nvPr/>
        </p:nvSpPr>
        <p:spPr>
          <a:xfrm>
            <a:off x="457200" y="2362200"/>
            <a:ext cx="3276600" cy="923330"/>
          </a:xfrm>
          <a:prstGeom prst="rect">
            <a:avLst/>
          </a:prstGeom>
          <a:noFill/>
        </p:spPr>
        <p:txBody>
          <a:bodyPr wrap="square" rtlCol="0">
            <a:spAutoFit/>
          </a:bodyPr>
          <a:lstStyle/>
          <a:p>
            <a:r>
              <a:rPr lang="en-US" dirty="0" smtClean="0"/>
              <a:t>What does the quote to the right say about Holden as a character?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468"/>
            <a:ext cx="8763000" cy="1417638"/>
          </a:xfrm>
        </p:spPr>
        <p:txBody>
          <a:bodyPr/>
          <a:lstStyle/>
          <a:p>
            <a:r>
              <a:rPr lang="en-US" dirty="0" smtClean="0"/>
              <a:t>Signs a teen is abusing alcohol</a:t>
            </a:r>
            <a:endParaRPr lang="en-US" dirty="0"/>
          </a:p>
        </p:txBody>
      </p:sp>
      <p:sp>
        <p:nvSpPr>
          <p:cNvPr id="3" name="Content Placeholder 2"/>
          <p:cNvSpPr>
            <a:spLocks noGrp="1"/>
          </p:cNvSpPr>
          <p:nvPr>
            <p:ph idx="1"/>
          </p:nvPr>
        </p:nvSpPr>
        <p:spPr>
          <a:xfrm>
            <a:off x="0" y="1828800"/>
            <a:ext cx="9143999" cy="5029200"/>
          </a:xfrm>
        </p:spPr>
        <p:txBody>
          <a:bodyPr>
            <a:normAutofit fontScale="85000" lnSpcReduction="20000"/>
          </a:bodyPr>
          <a:lstStyle/>
          <a:p>
            <a:pPr>
              <a:buNone/>
            </a:pPr>
            <a:r>
              <a:rPr lang="en-US" b="1" u="sng" dirty="0" smtClean="0"/>
              <a:t>Physical Health</a:t>
            </a:r>
          </a:p>
          <a:p>
            <a:pPr>
              <a:buNone/>
            </a:pPr>
            <a:r>
              <a:rPr lang="en-US" dirty="0" smtClean="0"/>
              <a:t>Have you noticed a change in appetite? Does your child suddenly have digestive problems. Has he been treated for medical conditions that might be attributed to substance abuse, like gastritis or ulcers? Have his sleeping patterns changed?</a:t>
            </a:r>
          </a:p>
          <a:p>
            <a:pPr>
              <a:buNone/>
            </a:pPr>
            <a:r>
              <a:rPr lang="en-US" b="1" u="sng" dirty="0" smtClean="0"/>
              <a:t>Attitude</a:t>
            </a:r>
          </a:p>
          <a:p>
            <a:pPr>
              <a:buNone/>
            </a:pPr>
            <a:r>
              <a:rPr lang="en-US" dirty="0" smtClean="0"/>
              <a:t>Has your child developed a negative attitude against anti-drug or anti-alcohol programs, materials or literature? Has he been in trouble with the law for any reason? Has he developed a bad attitude toward any authority figures in his life? Have you found that your child has generally become dishonest about things?</a:t>
            </a:r>
          </a:p>
          <a:p>
            <a:pPr>
              <a:buNone/>
            </a:pPr>
            <a:r>
              <a:rPr lang="en-US" b="1" u="sng" dirty="0" smtClean="0"/>
              <a:t>Little Things</a:t>
            </a:r>
          </a:p>
          <a:p>
            <a:pPr>
              <a:buNone/>
            </a:pPr>
            <a:r>
              <a:rPr lang="en-US" dirty="0" smtClean="0"/>
              <a:t>Have you noticed a change in hairstyle or "fashion" choices? Is he suddenly using breath mints consistently? Has he lost interest in tidiness in his room or does he pay less attention to personal hygiene?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80</TotalTime>
  <Words>425</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Habitat</vt:lpstr>
      <vt:lpstr>Aim: How was Holden from The Catcher In the Rye impacted by teenage alcohol abuse? </vt:lpstr>
      <vt:lpstr>The Catcher in the Rye</vt:lpstr>
      <vt:lpstr>PowerPoint Presentation</vt:lpstr>
      <vt:lpstr>Steps of the Public Policy Analyst (PPA)</vt:lpstr>
      <vt:lpstr>Teen Alcohol Video</vt:lpstr>
      <vt:lpstr>Teenage Drinking</vt:lpstr>
      <vt:lpstr>Catcher In The Rye Quotes</vt:lpstr>
      <vt:lpstr>Signs a teen is abusing alcohol</vt:lpstr>
      <vt:lpstr>PowerPoint Presentation</vt:lpstr>
      <vt:lpstr>Source page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NYCDOE Schools</dc:creator>
  <cp:lastModifiedBy>Joe Montecalvo</cp:lastModifiedBy>
  <cp:revision>11</cp:revision>
  <dcterms:created xsi:type="dcterms:W3CDTF">2013-01-12T16:39:07Z</dcterms:created>
  <dcterms:modified xsi:type="dcterms:W3CDTF">2013-03-09T17:48:21Z</dcterms:modified>
</cp:coreProperties>
</file>